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1256" r:id="rId3"/>
    <p:sldId id="1276" r:id="rId5"/>
    <p:sldId id="1257" r:id="rId6"/>
    <p:sldId id="1275" r:id="rId7"/>
    <p:sldId id="1277" r:id="rId8"/>
    <p:sldId id="1215" r:id="rId9"/>
    <p:sldId id="1258" r:id="rId10"/>
    <p:sldId id="1278" r:id="rId11"/>
    <p:sldId id="1279" r:id="rId12"/>
    <p:sldId id="1280" r:id="rId13"/>
    <p:sldId id="1281" r:id="rId14"/>
    <p:sldId id="1282" r:id="rId15"/>
    <p:sldId id="1319" r:id="rId16"/>
    <p:sldId id="1320" r:id="rId17"/>
    <p:sldId id="1283" r:id="rId18"/>
    <p:sldId id="1284" r:id="rId19"/>
    <p:sldId id="1286" r:id="rId20"/>
    <p:sldId id="1287" r:id="rId21"/>
    <p:sldId id="1288" r:id="rId22"/>
    <p:sldId id="1289" r:id="rId23"/>
    <p:sldId id="1290" r:id="rId24"/>
    <p:sldId id="1291" r:id="rId25"/>
    <p:sldId id="1292" r:id="rId26"/>
    <p:sldId id="1293" r:id="rId27"/>
    <p:sldId id="1321" r:id="rId28"/>
    <p:sldId id="1322" r:id="rId29"/>
    <p:sldId id="1323" r:id="rId30"/>
    <p:sldId id="1299" r:id="rId31"/>
    <p:sldId id="1300" r:id="rId32"/>
    <p:sldId id="1301" r:id="rId33"/>
    <p:sldId id="1302" r:id="rId34"/>
    <p:sldId id="1324" r:id="rId35"/>
    <p:sldId id="1325" r:id="rId36"/>
    <p:sldId id="1303" r:id="rId37"/>
    <p:sldId id="1304" r:id="rId38"/>
    <p:sldId id="1305" r:id="rId39"/>
    <p:sldId id="1306" r:id="rId40"/>
    <p:sldId id="1307" r:id="rId41"/>
    <p:sldId id="1308" r:id="rId42"/>
    <p:sldId id="1309" r:id="rId43"/>
    <p:sldId id="1310" r:id="rId44"/>
    <p:sldId id="1311" r:id="rId45"/>
    <p:sldId id="1315" r:id="rId46"/>
    <p:sldId id="1316" r:id="rId47"/>
    <p:sldId id="1318" r:id="rId48"/>
  </p:sldIdLst>
  <p:sldSz cx="9144000" cy="6858000" type="screen4x3"/>
  <p:notesSz cx="9144000" cy="6858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CC"/>
    <a:srgbClr val="0066CC"/>
    <a:srgbClr val="5F5F5F"/>
    <a:srgbClr val="292929"/>
    <a:srgbClr val="B2B2B2"/>
    <a:srgbClr val="969696"/>
    <a:srgbClr val="336699"/>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varScale="1">
        <p:scale>
          <a:sx n="108" d="100"/>
          <a:sy n="108" d="100"/>
        </p:scale>
        <p:origin x="-1704" y="-78"/>
      </p:cViewPr>
      <p:guideLst>
        <p:guide orient="horz" pos="2042"/>
        <p:guide pos="284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p:cNvSpPr>
          <p:nvPr>
            <p:ph type="hdr" sz="quarter"/>
          </p:nvPr>
        </p:nvSpPr>
        <p:spPr>
          <a:xfrm>
            <a:off x="0" y="0"/>
            <a:ext cx="3960813" cy="344488"/>
          </a:xfrm>
          <a:prstGeom prst="rect">
            <a:avLst/>
          </a:prstGeom>
          <a:noFill/>
          <a:ln w="9525">
            <a:noFill/>
            <a:miter/>
          </a:ln>
        </p:spPr>
        <p:txBody>
          <a:bodyPr/>
          <a:lstStyle>
            <a:lvl1pPr>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日期占位符 2"/>
          <p:cNvSpPr>
            <a:spLocks noGrp="1"/>
          </p:cNvSpPr>
          <p:nvPr>
            <p:ph type="dt" idx="1"/>
          </p:nvPr>
        </p:nvSpPr>
        <p:spPr>
          <a:xfrm>
            <a:off x="5176838" y="0"/>
            <a:ext cx="3965575" cy="344488"/>
          </a:xfrm>
          <a:prstGeom prst="rect">
            <a:avLst/>
          </a:prstGeom>
          <a:noFill/>
          <a:ln w="9525">
            <a:noFill/>
            <a:miter/>
          </a:ln>
        </p:spPr>
        <p:txBody>
          <a:bodyPr/>
          <a:lstStyle>
            <a:lvl1pPr algn="r">
              <a:defRPr noProof="1">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
        <p:nvSpPr>
          <p:cNvPr id="49156" name="幻灯片图像占位符 3"/>
          <p:cNvSpPr>
            <a:spLocks noGrp="1" noRot="1" noChangeAspect="1"/>
          </p:cNvSpPr>
          <p:nvPr>
            <p:ph type="sldImg"/>
          </p:nvPr>
        </p:nvSpPr>
        <p:spPr>
          <a:xfrm>
            <a:off x="3028950" y="857250"/>
            <a:ext cx="3086100" cy="2314575"/>
          </a:xfrm>
          <a:prstGeom prst="rect">
            <a:avLst/>
          </a:prstGeom>
          <a:noFill/>
          <a:ln w="9525">
            <a:noFill/>
          </a:ln>
        </p:spPr>
      </p:sp>
      <p:sp>
        <p:nvSpPr>
          <p:cNvPr id="2053" name="备注占位符 4"/>
          <p:cNvSpPr>
            <a:spLocks noGrp="1" noRot="1" noChangeAspect="1" noChangeArrowheads="1"/>
          </p:cNvSpPr>
          <p:nvPr/>
        </p:nvSpPr>
        <p:spPr bwMode="auto">
          <a:xfrm>
            <a:off x="914400" y="3300413"/>
            <a:ext cx="7315200" cy="2700338"/>
          </a:xfrm>
          <a:prstGeom prst="rect">
            <a:avLst/>
          </a:prstGeom>
          <a:noFill/>
          <a:ln w="9525">
            <a:noFill/>
            <a:miter lim="800000"/>
          </a:ln>
        </p:spPr>
        <p:txBody>
          <a:bodyPr anchor="ctr"/>
          <a:lstStyle/>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4" name="页脚占位符 5"/>
          <p:cNvSpPr>
            <a:spLocks noGrp="1"/>
          </p:cNvSpPr>
          <p:nvPr>
            <p:ph type="ftr" sz="quarter" idx="4"/>
          </p:nvPr>
        </p:nvSpPr>
        <p:spPr>
          <a:xfrm>
            <a:off x="0" y="6513513"/>
            <a:ext cx="3960813" cy="344488"/>
          </a:xfrm>
          <a:prstGeom prst="rect">
            <a:avLst/>
          </a:prstGeom>
          <a:noFill/>
          <a:ln w="9525">
            <a:noFill/>
            <a:miter/>
          </a:ln>
        </p:spPr>
        <p:txBody>
          <a:bodyPr anchor="b"/>
          <a:lstStyle>
            <a:lvl1pPr>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灯片编号占位符 6"/>
          <p:cNvSpPr>
            <a:spLocks noGrp="1"/>
          </p:cNvSpPr>
          <p:nvPr>
            <p:ph type="sldNum" sz="quarter" idx="5"/>
          </p:nvPr>
        </p:nvSpPr>
        <p:spPr>
          <a:xfrm>
            <a:off x="5176838" y="6513513"/>
            <a:ext cx="3965575" cy="344488"/>
          </a:xfrm>
          <a:prstGeom prst="rect">
            <a:avLst/>
          </a:prstGeom>
          <a:noFill/>
          <a:ln w="9525">
            <a:noFill/>
            <a:miter/>
          </a:ln>
        </p:spPr>
        <p:txBody>
          <a:bodyPr vert="horz" wrap="square" lIns="91440" tIns="45720" rIns="91440" bIns="45720" numCol="1" anchor="b" anchorCtr="0" compatLnSpc="1"/>
          <a:lstStyle/>
          <a:p>
            <a:pPr lvl="0" algn="r" eaLnBrk="1" hangingPunct="1"/>
            <a:fld id="{9A0DB2DC-4C9A-4742-B13C-FB6460FD3503}" type="slidenum">
              <a:rPr lang="zh-CN" altLang="en-US"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defTabSz="0" rtl="0" eaLnBrk="0" fontAlgn="base" hangingPunct="0">
      <a:spcBef>
        <a:spcPct val="30000"/>
      </a:spcBef>
      <a:spcAft>
        <a:spcPct val="0"/>
      </a:spcAft>
      <a:defRPr sz="1200" kern="1200">
        <a:solidFill>
          <a:schemeClr val="tx1"/>
        </a:solidFill>
        <a:latin typeface="+mn-lt"/>
        <a:ea typeface="+mn-ea"/>
        <a:cs typeface="+mn-cs"/>
      </a:defRPr>
    </a:lvl1pPr>
    <a:lvl2pPr marL="457200" lvl="1" algn="l" defTabSz="0" rtl="0" eaLnBrk="0" fontAlgn="base" hangingPunct="0">
      <a:spcBef>
        <a:spcPct val="30000"/>
      </a:spcBef>
      <a:spcAft>
        <a:spcPct val="0"/>
      </a:spcAft>
      <a:defRPr sz="1200" kern="1200">
        <a:solidFill>
          <a:schemeClr val="tx1"/>
        </a:solidFill>
        <a:latin typeface="+mn-lt"/>
        <a:ea typeface="+mn-ea"/>
        <a:cs typeface="+mn-cs"/>
      </a:defRPr>
    </a:lvl2pPr>
    <a:lvl3pPr marL="914400" lvl="2" algn="l" defTabSz="0" rtl="0" eaLnBrk="0" fontAlgn="base" hangingPunct="0">
      <a:spcBef>
        <a:spcPct val="30000"/>
      </a:spcBef>
      <a:spcAft>
        <a:spcPct val="0"/>
      </a:spcAft>
      <a:defRPr sz="1200" kern="1200">
        <a:solidFill>
          <a:schemeClr val="tx1"/>
        </a:solidFill>
        <a:latin typeface="+mn-lt"/>
        <a:ea typeface="+mn-ea"/>
        <a:cs typeface="+mn-cs"/>
      </a:defRPr>
    </a:lvl3pPr>
    <a:lvl4pPr marL="1371600" lvl="3" algn="l" defTabSz="0" rtl="0" eaLnBrk="0" fontAlgn="base" hangingPunct="0">
      <a:spcBef>
        <a:spcPct val="30000"/>
      </a:spcBef>
      <a:spcAft>
        <a:spcPct val="0"/>
      </a:spcAft>
      <a:defRPr sz="1200" kern="1200">
        <a:solidFill>
          <a:schemeClr val="tx1"/>
        </a:solidFill>
        <a:latin typeface="+mn-lt"/>
        <a:ea typeface="+mn-ea"/>
        <a:cs typeface="+mn-cs"/>
      </a:defRPr>
    </a:lvl4pPr>
    <a:lvl5pPr marL="1828800" lvl="4" algn="l" defTabSz="0" rtl="0" eaLnBrk="0" fontAlgn="base" hangingPunct="0">
      <a:spcBef>
        <a:spcPct val="30000"/>
      </a:spcBef>
      <a:spcAft>
        <a:spcPct val="0"/>
      </a:spcAft>
      <a:defRPr sz="1200" kern="1200">
        <a:solidFill>
          <a:schemeClr val="tx1"/>
        </a:solidFill>
        <a:latin typeface="+mn-lt"/>
        <a:ea typeface="+mn-ea"/>
        <a:cs typeface="+mn-cs"/>
      </a:defRPr>
    </a:lvl5pPr>
    <a:lvl6pPr marL="2286000" lvl="5" indent="0" algn="l" defTabSz="0" eaLnBrk="0" fontAlgn="base" latinLnBrk="0" hangingPunct="0">
      <a:spcBef>
        <a:spcPct val="30000"/>
      </a:spcBef>
      <a:spcAft>
        <a:spcPct val="0"/>
      </a:spcAft>
      <a:buNone/>
      <a:defRPr sz="1200" b="0" i="0" u="none" kern="1200" baseline="0">
        <a:solidFill>
          <a:schemeClr val="tx1"/>
        </a:solidFill>
        <a:latin typeface="+mn-lt"/>
        <a:ea typeface="+mn-ea"/>
        <a:cs typeface="+mn-cs"/>
      </a:defRPr>
    </a:lvl6pPr>
    <a:lvl7pPr marL="2743200" lvl="6" indent="0" algn="l" defTabSz="0" eaLnBrk="0" fontAlgn="base" latinLnBrk="0" hangingPunct="0">
      <a:spcBef>
        <a:spcPct val="30000"/>
      </a:spcBef>
      <a:spcAft>
        <a:spcPct val="0"/>
      </a:spcAft>
      <a:buNone/>
      <a:defRPr sz="1200" b="0" i="0" u="none" kern="1200" baseline="0">
        <a:solidFill>
          <a:schemeClr val="tx1"/>
        </a:solidFill>
        <a:latin typeface="+mn-lt"/>
        <a:ea typeface="+mn-ea"/>
        <a:cs typeface="+mn-cs"/>
      </a:defRPr>
    </a:lvl7pPr>
    <a:lvl8pPr marL="3200400" lvl="7" indent="0" algn="l" defTabSz="0" eaLnBrk="0" fontAlgn="base" latinLnBrk="0" hangingPunct="0">
      <a:spcBef>
        <a:spcPct val="30000"/>
      </a:spcBef>
      <a:spcAft>
        <a:spcPct val="0"/>
      </a:spcAft>
      <a:buNone/>
      <a:defRPr sz="1200" b="0" i="0" u="none" kern="1200" baseline="0">
        <a:solidFill>
          <a:schemeClr val="tx1"/>
        </a:solidFill>
        <a:latin typeface="+mn-lt"/>
        <a:ea typeface="+mn-ea"/>
        <a:cs typeface="+mn-cs"/>
      </a:defRPr>
    </a:lvl8pPr>
    <a:lvl9pPr marL="3657600" lvl="8" indent="0" algn="l" defTabSz="0" eaLnBrk="0" fontAlgn="base" latinLnBrk="0" hangingPunct="0">
      <a:spcBef>
        <a:spcPct val="30000"/>
      </a:spcBef>
      <a:spcAft>
        <a:spcPct val="0"/>
      </a:spcAft>
      <a:buNone/>
      <a:defRPr sz="1200" b="0" i="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914400" y="3257550"/>
            <a:ext cx="7315200" cy="3086100"/>
          </a:xfrm>
          <a:prstGeom prst="rect">
            <a:avLst/>
          </a:prstGeom>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p:sp>
      <p:sp>
        <p:nvSpPr>
          <p:cNvPr id="51203" name="备注占位符 2"/>
          <p:cNvSpPr>
            <a:spLocks noGrp="1"/>
          </p:cNvSpPr>
          <p:nvPr>
            <p:ph type="body" idx="1"/>
          </p:nvPr>
        </p:nvSpPr>
        <p:spPr>
          <a:xfrm>
            <a:off x="914400" y="3257550"/>
            <a:ext cx="7315200" cy="3086100"/>
          </a:xfrm>
          <a:prstGeom prst="rect">
            <a:avLst/>
          </a:prstGeom>
          <a:noFill/>
          <a:ln w="9525">
            <a:noFill/>
          </a:ln>
        </p:spPr>
        <p:txBody>
          <a:bodyPr/>
          <a:lstStyle/>
          <a:p>
            <a:pPr lvl="0"/>
            <a:endParaRPr lang="zh-CN" altLang="en-US" dirty="0"/>
          </a:p>
        </p:txBody>
      </p:sp>
      <p:sp>
        <p:nvSpPr>
          <p:cNvPr id="51204" name="灯片编号占位符 3"/>
          <p:cNvSpPr txBox="1">
            <a:spLocks noGrp="1"/>
          </p:cNvSpPr>
          <p:nvPr>
            <p:ph type="sldNum" sz="quarter"/>
          </p:nvPr>
        </p:nvSpPr>
        <p:spPr>
          <a:xfrm>
            <a:off x="5176838" y="6513513"/>
            <a:ext cx="3965575" cy="344487"/>
          </a:xfrm>
          <a:prstGeom prst="rect">
            <a:avLst/>
          </a:prstGeom>
          <a:noFill/>
          <a:ln w="9525">
            <a:noFill/>
          </a:ln>
        </p:spPr>
        <p:txBody>
          <a:bodyPr anchor="b"/>
          <a:lstStyle/>
          <a:p>
            <a:pPr lvl="0" algn="r" eaLnBrk="1" hangingPunct="1"/>
            <a:fld id="{9A0DB2DC-4C9A-4742-B13C-FB6460FD3503}" type="slidenum">
              <a:rPr lang="zh-CN" altLang="en-US"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914400" y="3257550"/>
            <a:ext cx="7315200" cy="3086100"/>
          </a:xfrm>
          <a:prstGeom prst="rect">
            <a:avLst/>
          </a:prstGeom>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EC327E0-39C7-425A-9C07-A20D900DF42B}" type="datetimeFigureOut">
              <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EC327E0-39C7-425A-9C07-A20D900DF42B}" type="datetimeFigureOut">
              <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EC327E0-39C7-425A-9C07-A20D900DF42B}" type="datetimeFigureOut">
              <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EC327E0-39C7-425A-9C07-A20D900DF42B}" type="datetimeFigureOut">
              <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EC327E0-39C7-425A-9C07-A20D900DF42B}" type="datetimeFigureOut">
              <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628650" y="1825625"/>
            <a:ext cx="3886200" cy="435133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4629150" y="1825625"/>
            <a:ext cx="3886200" cy="435133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EC327E0-39C7-425A-9C07-A20D900DF42B}" type="datetimeFigureOut">
              <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629841" y="2505075"/>
            <a:ext cx="3868340" cy="368458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EC327E0-39C7-425A-9C07-A20D900DF42B}" type="datetimeFigureOut">
              <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EC327E0-39C7-425A-9C07-A20D900DF42B}" type="datetimeFigureOut">
              <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EC327E0-39C7-425A-9C07-A20D900DF42B}" type="datetimeFigureOut">
              <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EC327E0-39C7-425A-9C07-A20D900DF42B}" type="datetimeFigureOut">
              <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EC327E0-39C7-425A-9C07-A20D900DF42B}" type="datetimeFigureOut">
              <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a:xfrm>
            <a:off x="628650" y="365125"/>
            <a:ext cx="7886700" cy="1325563"/>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1027" name="Text Placeholder 2"/>
          <p:cNvSpPr>
            <a:spLocks noGrp="1"/>
          </p:cNvSpPr>
          <p:nvPr>
            <p:ph type="body"/>
          </p:nvPr>
        </p:nvSpPr>
        <p:spPr>
          <a:xfrm>
            <a:off x="628650" y="1825625"/>
            <a:ext cx="7886700" cy="4351338"/>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3"/>
          <p:cNvSpPr>
            <a:spLocks noGrp="1"/>
          </p:cNvSpPr>
          <p:nvPr>
            <p:ph type="dt" sz="half" idx="2"/>
          </p:nvPr>
        </p:nvSpPr>
        <p:spPr>
          <a:xfrm>
            <a:off x="628650" y="6356350"/>
            <a:ext cx="2057400" cy="365125"/>
          </a:xfrm>
          <a:prstGeom prst="rect">
            <a:avLst/>
          </a:prstGeom>
          <a:noFill/>
          <a:ln w="9525">
            <a:noFill/>
            <a:miter/>
          </a:ln>
        </p:spPr>
        <p:txBody>
          <a:bodyPr anchor="ctr"/>
          <a:lstStyle>
            <a:lvl1pPr>
              <a:defRPr sz="1200" noProof="1">
                <a:solidFill>
                  <a:srgbClr val="898989"/>
                </a:solidFill>
                <a:cs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EC327E0-39C7-425A-9C07-A20D900DF42B}" type="datetimeFigureOut">
              <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endParaRPr>
          </a:p>
        </p:txBody>
      </p:sp>
      <p:sp>
        <p:nvSpPr>
          <p:cNvPr id="1029" name="页脚占位符 4"/>
          <p:cNvSpPr>
            <a:spLocks noGrp="1"/>
          </p:cNvSpPr>
          <p:nvPr>
            <p:ph type="ftr" sz="quarter" idx="3"/>
          </p:nvPr>
        </p:nvSpPr>
        <p:spPr>
          <a:xfrm>
            <a:off x="3028950" y="6356350"/>
            <a:ext cx="3086100" cy="365125"/>
          </a:xfrm>
          <a:prstGeom prst="rect">
            <a:avLst/>
          </a:prstGeom>
          <a:noFill/>
          <a:ln w="9525">
            <a:noFill/>
            <a:miter/>
          </a:ln>
        </p:spPr>
        <p:txBody>
          <a:bodyPr anchor="ctr"/>
          <a:lstStyle>
            <a:lvl1pPr algn="ctr">
              <a:defRPr sz="1200" noProof="1">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030" name="灯片编号占位符 5"/>
          <p:cNvSpPr>
            <a:spLocks noGrp="1"/>
          </p:cNvSpPr>
          <p:nvPr>
            <p:ph type="sldNum" sz="quarter" idx="4"/>
          </p:nvPr>
        </p:nvSpPr>
        <p:spPr>
          <a:xfrm>
            <a:off x="6457950" y="6356350"/>
            <a:ext cx="2057400" cy="365125"/>
          </a:xfrm>
          <a:prstGeom prst="rect">
            <a:avLst/>
          </a:prstGeom>
          <a:noFill/>
          <a:ln w="9525">
            <a:noFill/>
            <a:miter/>
          </a:ln>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hf sldNum="0" hdr="0" ftr="0" dt="0"/>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Arial" panose="020B060402020202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Arial" panose="020B060402020202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Arial" panose="020B060402020202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Arial" panose="020B0604020202020204" pitchFamily="34" charset="0"/>
          <a:ea typeface="宋体" panose="02010600030101010101" pitchFamily="2" charset="-122"/>
          <a:sym typeface="Calibri Light" panose="020F0302020204030204" pitchFamily="34" charset="0"/>
        </a:defRPr>
      </a:lvl5pPr>
      <a:lvl6pPr marL="1371600" indent="-914400" algn="l" rtl="0" eaLnBrk="0" fontAlgn="base" hangingPunct="0">
        <a:lnSpc>
          <a:spcPct val="90000"/>
        </a:lnSpc>
        <a:spcBef>
          <a:spcPct val="0"/>
        </a:spcBef>
        <a:spcAft>
          <a:spcPct val="0"/>
        </a:spcAft>
        <a:defRPr sz="4400">
          <a:solidFill>
            <a:schemeClr val="tx1"/>
          </a:solidFill>
          <a:latin typeface="Arial" panose="020B0604020202020204" pitchFamily="34" charset="0"/>
          <a:ea typeface="宋体" panose="02010600030101010101" pitchFamily="2" charset="-122"/>
          <a:sym typeface="Calibri Light" panose="020F0302020204030204" pitchFamily="34" charset="0"/>
        </a:defRPr>
      </a:lvl6pPr>
      <a:lvl7pPr marL="1828800" indent="-914400" algn="l" rtl="0" eaLnBrk="0" fontAlgn="base" hangingPunct="0">
        <a:lnSpc>
          <a:spcPct val="90000"/>
        </a:lnSpc>
        <a:spcBef>
          <a:spcPct val="0"/>
        </a:spcBef>
        <a:spcAft>
          <a:spcPct val="0"/>
        </a:spcAft>
        <a:defRPr sz="4400">
          <a:solidFill>
            <a:schemeClr val="tx1"/>
          </a:solidFill>
          <a:latin typeface="Arial" panose="020B0604020202020204" pitchFamily="34" charset="0"/>
          <a:ea typeface="宋体" panose="02010600030101010101" pitchFamily="2" charset="-122"/>
          <a:sym typeface="Calibri Light" panose="020F0302020204030204" pitchFamily="34" charset="0"/>
        </a:defRPr>
      </a:lvl7pPr>
      <a:lvl8pPr marL="2286000" indent="-914400" algn="l" rtl="0" eaLnBrk="0" fontAlgn="base" hangingPunct="0">
        <a:lnSpc>
          <a:spcPct val="90000"/>
        </a:lnSpc>
        <a:spcBef>
          <a:spcPct val="0"/>
        </a:spcBef>
        <a:spcAft>
          <a:spcPct val="0"/>
        </a:spcAft>
        <a:defRPr sz="4400">
          <a:solidFill>
            <a:schemeClr val="tx1"/>
          </a:solidFill>
          <a:latin typeface="Arial" panose="020B0604020202020204" pitchFamily="34" charset="0"/>
          <a:ea typeface="宋体" panose="02010600030101010101" pitchFamily="2" charset="-122"/>
          <a:sym typeface="Calibri Light" panose="020F0302020204030204" pitchFamily="34" charset="0"/>
        </a:defRPr>
      </a:lvl8pPr>
      <a:lvl9pPr marL="2743200" indent="-914400" algn="l" rtl="0" eaLnBrk="0" fontAlgn="base" hangingPunct="0">
        <a:lnSpc>
          <a:spcPct val="90000"/>
        </a:lnSpc>
        <a:spcBef>
          <a:spcPct val="0"/>
        </a:spcBef>
        <a:spcAft>
          <a:spcPct val="0"/>
        </a:spcAft>
        <a:defRPr sz="4400">
          <a:solidFill>
            <a:schemeClr val="tx1"/>
          </a:solidFill>
          <a:latin typeface="Arial" panose="020B060402020202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lvl="1"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lvl="2"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lvl="3"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lvl="4"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lvl="5" indent="-228600" algn="l" defTabSz="914400" eaLnBrk="0" fontAlgn="base" latinLnBrk="0" hangingPunct="0">
        <a:lnSpc>
          <a:spcPct val="90000"/>
        </a:lnSpc>
        <a:spcBef>
          <a:spcPts val="500"/>
        </a:spcBef>
        <a:spcAft>
          <a:spcPct val="0"/>
        </a:spcAft>
        <a:buFont typeface="Arial" panose="020B0604020202020204" pitchFamily="34" charset="0"/>
        <a:buChar char="•"/>
        <a:defRPr sz="2000" b="0" i="0" u="none" kern="1200" baseline="0">
          <a:solidFill>
            <a:schemeClr val="tx1"/>
          </a:solidFill>
          <a:latin typeface="+mn-lt"/>
          <a:ea typeface="+mn-ea"/>
          <a:cs typeface="+mn-cs"/>
          <a:sym typeface="Calibri" panose="020F0502020204030204" pitchFamily="34" charset="0"/>
        </a:defRPr>
      </a:lvl6pPr>
      <a:lvl7pPr marL="2971800" lvl="6" indent="-228600" algn="l" defTabSz="914400" eaLnBrk="0" fontAlgn="base" latinLnBrk="0" hangingPunct="0">
        <a:lnSpc>
          <a:spcPct val="90000"/>
        </a:lnSpc>
        <a:spcBef>
          <a:spcPts val="500"/>
        </a:spcBef>
        <a:spcAft>
          <a:spcPct val="0"/>
        </a:spcAft>
        <a:buFont typeface="Arial" panose="020B0604020202020204" pitchFamily="34" charset="0"/>
        <a:buChar char="•"/>
        <a:defRPr sz="2000" b="0" i="0" u="none" kern="1200" baseline="0">
          <a:solidFill>
            <a:schemeClr val="tx1"/>
          </a:solidFill>
          <a:latin typeface="+mn-lt"/>
          <a:ea typeface="+mn-ea"/>
          <a:cs typeface="+mn-cs"/>
          <a:sym typeface="Calibri" panose="020F0502020204030204" pitchFamily="34" charset="0"/>
        </a:defRPr>
      </a:lvl7pPr>
      <a:lvl8pPr marL="3429000" lvl="7" indent="-228600" algn="l" defTabSz="914400" eaLnBrk="0" fontAlgn="base" latinLnBrk="0" hangingPunct="0">
        <a:lnSpc>
          <a:spcPct val="90000"/>
        </a:lnSpc>
        <a:spcBef>
          <a:spcPts val="500"/>
        </a:spcBef>
        <a:spcAft>
          <a:spcPct val="0"/>
        </a:spcAft>
        <a:buFont typeface="Arial" panose="020B0604020202020204" pitchFamily="34" charset="0"/>
        <a:buChar char="•"/>
        <a:defRPr sz="2000" b="0" i="0" u="none" kern="1200" baseline="0">
          <a:solidFill>
            <a:schemeClr val="tx1"/>
          </a:solidFill>
          <a:latin typeface="+mn-lt"/>
          <a:ea typeface="+mn-ea"/>
          <a:cs typeface="+mn-cs"/>
          <a:sym typeface="Calibri" panose="020F0502020204030204" pitchFamily="34" charset="0"/>
        </a:defRPr>
      </a:lvl8pPr>
      <a:lvl9pPr marL="3886200" lvl="8" indent="-228600" algn="l" defTabSz="914400" eaLnBrk="0" fontAlgn="base" latinLnBrk="0" hangingPunct="0">
        <a:lnSpc>
          <a:spcPct val="90000"/>
        </a:lnSpc>
        <a:spcBef>
          <a:spcPts val="500"/>
        </a:spcBef>
        <a:spcAft>
          <a:spcPct val="0"/>
        </a:spcAft>
        <a:buFont typeface="Arial" panose="020B0604020202020204" pitchFamily="34" charset="0"/>
        <a:buChar char="•"/>
        <a:defRPr sz="2000" b="0" i="0" u="none" kern="1200" baseline="0">
          <a:solidFill>
            <a:schemeClr val="tx1"/>
          </a:solidFill>
          <a:latin typeface="+mn-lt"/>
          <a:ea typeface="+mn-ea"/>
          <a:cs typeface="+mn-cs"/>
          <a:sym typeface="Calibri" panose="020F0502020204030204" pitchFamily="34" charset="0"/>
        </a:defRPr>
      </a:lvl9pPr>
    </p:bodyStyle>
    <p:otherStyle>
      <a:lvl1pPr marL="0" lvl="0" indent="0" algn="l" defTabSz="914400" eaLnBrk="0" fontAlgn="base" latinLnBrk="0" hangingPunct="0">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9.png"/><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0.png"/><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1.png"/><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2.png"/><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3.png"/><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4.png"/><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5.png"/><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6.png"/><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7.png"/><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8.png"/><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9.png"/><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0.png"/><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1.svg"/><Relationship Id="rId4" Type="http://schemas.openxmlformats.org/officeDocument/2006/relationships/image" Target="../media/image21.png"/><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xml"/><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3.xml"/><Relationship Id="rId4" Type="http://schemas.openxmlformats.org/officeDocument/2006/relationships/image" Target="../media/image23.png"/><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4.xml"/><Relationship Id="rId4" Type="http://schemas.openxmlformats.org/officeDocument/2006/relationships/image" Target="../media/image24.png"/><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hemeOverride" Target="../theme/themeOverride1.xml"/><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jpe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6.png"/><Relationship Id="rId2" Type="http://schemas.openxmlformats.org/officeDocument/2006/relationships/image" Target="../media/image2.png"/><Relationship Id="rId1" Type="http://schemas.openxmlformats.org/officeDocument/2006/relationships/image" Target="../media/image3.jpe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7.png"/><Relationship Id="rId2" Type="http://schemas.openxmlformats.org/officeDocument/2006/relationships/image" Target="../media/image2.png"/><Relationship Id="rId1" Type="http://schemas.openxmlformats.org/officeDocument/2006/relationships/image" Target="../media/image3.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jpe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8.png"/><Relationship Id="rId2" Type="http://schemas.openxmlformats.org/officeDocument/2006/relationships/image" Target="../media/image2.png"/><Relationship Id="rId1" Type="http://schemas.openxmlformats.org/officeDocument/2006/relationships/image" Target="../media/image3.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jpe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0.png"/><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image" Target="../media/image29.jpe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1.png"/><Relationship Id="rId2" Type="http://schemas.openxmlformats.org/officeDocument/2006/relationships/image" Target="../media/image2.png"/><Relationship Id="rId1" Type="http://schemas.openxmlformats.org/officeDocument/2006/relationships/image" Target="../media/image3.jpeg"/></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2.png"/><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jpeg"/></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3.jpeg"/><Relationship Id="rId2" Type="http://schemas.openxmlformats.org/officeDocument/2006/relationships/image" Target="../media/image2.png"/><Relationship Id="rId1" Type="http://schemas.openxmlformats.org/officeDocument/2006/relationships/image" Target="../media/image3.jpe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4.png"/><Relationship Id="rId2" Type="http://schemas.openxmlformats.org/officeDocument/2006/relationships/image" Target="../media/image2.png"/><Relationship Id="rId1" Type="http://schemas.openxmlformats.org/officeDocument/2006/relationships/image" Target="../media/image3.jpe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jpeg"/></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png"/><Relationship Id="rId2" Type="http://schemas.openxmlformats.org/officeDocument/2006/relationships/hyperlink" Target="http://ps-shmecsfa.shec.edu.cn/" TargetMode="External"/><Relationship Id="rId1" Type="http://schemas.openxmlformats.org/officeDocument/2006/relationships/image" Target="../media/image3.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xml"/><Relationship Id="rId2" Type="http://schemas.openxmlformats.org/officeDocument/2006/relationships/image" Target="../media/image2.png"/><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png"/><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日期占位符 3"/>
          <p:cNvSpPr txBox="1">
            <a:spLocks noGrp="1"/>
          </p:cNvSpPr>
          <p:nvPr/>
        </p:nvSpPr>
        <p:spPr>
          <a:xfrm>
            <a:off x="628650" y="6356350"/>
            <a:ext cx="2057400" cy="365125"/>
          </a:xfrm>
          <a:prstGeom prst="rect">
            <a:avLst/>
          </a:prstGeom>
          <a:noFill/>
          <a:ln w="9525">
            <a:noFill/>
          </a:ln>
        </p:spPr>
        <p:txBody>
          <a:bodyPr anchor="ctr"/>
          <a:lstStyle/>
          <a:p>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4098" name="Rectangle 2"/>
          <p:cNvSpPr>
            <a:spLocks noGrp="1"/>
          </p:cNvSpPr>
          <p:nvPr>
            <p:ph type="ctrTitle"/>
          </p:nvPr>
        </p:nvSpPr>
        <p:spPr>
          <a:xfrm>
            <a:off x="685800" y="2130425"/>
            <a:ext cx="7772400" cy="1470025"/>
          </a:xfrm>
        </p:spPr>
        <p:txBody>
          <a:bodyPr wrap="square" lIns="91440" tIns="45720" rIns="91440" bIns="45720" anchor="ctr"/>
          <a:lstStyle>
            <a:lvl1pPr lvl="0">
              <a:defRPr/>
            </a:lvl1pPr>
          </a:lstStyle>
          <a:p>
            <a:pPr marL="0" lvl="0" indent="0" eaLnBrk="1" hangingPunct="1"/>
            <a:endParaRPr lang="zh-CN" altLang="en-US" dirty="0"/>
          </a:p>
        </p:txBody>
      </p:sp>
      <p:sp>
        <p:nvSpPr>
          <p:cNvPr id="4099" name="Rectangle 3"/>
          <p:cNvSpPr>
            <a:spLocks noGrp="1"/>
          </p:cNvSpPr>
          <p:nvPr>
            <p:ph type="subTitle"/>
          </p:nvPr>
        </p:nvSpPr>
        <p:spPr>
          <a:xfrm>
            <a:off x="1371600" y="3886200"/>
            <a:ext cx="6400800" cy="1101725"/>
          </a:xfrm>
        </p:spPr>
        <p:txBody>
          <a:bodyPr wrap="square" lIns="91440" tIns="45720" rIns="91440" bIns="45720" anchor="t"/>
          <a:lstStyle>
            <a:lvl1pPr marL="0" lvl="0" indent="0" algn="ctr">
              <a:defRPr/>
            </a:lvl1pPr>
            <a:lvl2pPr marL="457200" lvl="1" indent="0" algn="ctr">
              <a:defRPr/>
            </a:lvl2pPr>
            <a:lvl3pPr marL="914400" lvl="2" indent="0" algn="ctr">
              <a:defRPr/>
            </a:lvl3pPr>
            <a:lvl4pPr marL="1371600" lvl="3" indent="0" algn="ctr">
              <a:defRPr/>
            </a:lvl4pPr>
            <a:lvl5pPr marL="1828800" lvl="4" indent="0" algn="ctr">
              <a:defRPr/>
            </a:lvl5pPr>
          </a:lstStyle>
          <a:p>
            <a:pPr marL="228600" lvl="0" indent="-228600" algn="l" eaLnBrk="1" hangingPunct="1"/>
            <a:endParaRPr lang="zh-CN" altLang="en-US" dirty="0"/>
          </a:p>
        </p:txBody>
      </p:sp>
      <p:pic>
        <p:nvPicPr>
          <p:cNvPr id="4100" name="Picture 4" descr="图片2"/>
          <p:cNvPicPr>
            <a:picLocks noChangeAspect="1"/>
          </p:cNvPicPr>
          <p:nvPr/>
        </p:nvPicPr>
        <p:blipFill>
          <a:blip r:embed="rId1"/>
          <a:stretch>
            <a:fillRect/>
          </a:stretch>
        </p:blipFill>
        <p:spPr>
          <a:xfrm>
            <a:off x="0" y="-3175"/>
            <a:ext cx="9144000" cy="6848475"/>
          </a:xfrm>
          <a:prstGeom prst="rect">
            <a:avLst/>
          </a:prstGeom>
          <a:noFill/>
          <a:ln w="9525">
            <a:noFill/>
          </a:ln>
        </p:spPr>
      </p:pic>
      <p:sp>
        <p:nvSpPr>
          <p:cNvPr id="4101" name="Text Box 5"/>
          <p:cNvSpPr txBox="1"/>
          <p:nvPr/>
        </p:nvSpPr>
        <p:spPr>
          <a:xfrm>
            <a:off x="1630363" y="5073650"/>
            <a:ext cx="5792787" cy="566738"/>
          </a:xfrm>
          <a:prstGeom prst="rect">
            <a:avLst/>
          </a:prstGeom>
          <a:noFill/>
          <a:ln w="9525">
            <a:noFill/>
          </a:ln>
        </p:spPr>
        <p:txBody>
          <a:bodyPr anchor="t">
            <a:spAutoFit/>
          </a:bodyPr>
          <a:lstStyle/>
          <a:p>
            <a:pPr algn="ctr">
              <a:lnSpc>
                <a:spcPct val="130000"/>
              </a:lnSpc>
            </a:pPr>
            <a:endParaRPr lang="zh-CN" altLang="zh-CN" sz="2400" b="1" dirty="0">
              <a:solidFill>
                <a:schemeClr val="bg1"/>
              </a:solidFill>
              <a:latin typeface="华文中宋" panose="02010600040101010101" pitchFamily="2" charset="-122"/>
              <a:ea typeface="华文中宋" panose="02010600040101010101" pitchFamily="2" charset="-122"/>
            </a:endParaRPr>
          </a:p>
        </p:txBody>
      </p:sp>
      <p:sp>
        <p:nvSpPr>
          <p:cNvPr id="4102" name="Text Box 6"/>
          <p:cNvSpPr txBox="1"/>
          <p:nvPr/>
        </p:nvSpPr>
        <p:spPr>
          <a:xfrm>
            <a:off x="-63500" y="920750"/>
            <a:ext cx="9302750" cy="2430463"/>
          </a:xfrm>
          <a:prstGeom prst="rect">
            <a:avLst/>
          </a:prstGeom>
          <a:noFill/>
          <a:ln w="9525">
            <a:noFill/>
          </a:ln>
        </p:spPr>
        <p:txBody>
          <a:bodyPr anchor="t">
            <a:spAutoFit/>
          </a:bodyPr>
          <a:lstStyle/>
          <a:p>
            <a:pPr algn="ctr"/>
            <a:endParaRPr lang="zh-CN" altLang="en-US" sz="4800" b="1" dirty="0">
              <a:solidFill>
                <a:schemeClr val="bg1"/>
              </a:solidFill>
              <a:latin typeface="华文中宋" panose="02010600040101010101" pitchFamily="2" charset="-122"/>
              <a:ea typeface="华文中宋" panose="02010600040101010101" pitchFamily="2" charset="-122"/>
              <a:sym typeface="Arial" panose="020B0604020202020204" pitchFamily="34" charset="0"/>
            </a:endParaRPr>
          </a:p>
          <a:p>
            <a:pPr algn="ctr">
              <a:lnSpc>
                <a:spcPct val="130000"/>
              </a:lnSpc>
            </a:pPr>
            <a:r>
              <a:rPr lang="zh-CN" altLang="en-US" sz="4000" b="1" dirty="0">
                <a:solidFill>
                  <a:schemeClr val="bg1"/>
                </a:solidFill>
                <a:latin typeface="华文中宋" panose="02010600040101010101" pitchFamily="2" charset="-122"/>
                <a:ea typeface="华文中宋" panose="02010600040101010101" pitchFamily="2" charset="-122"/>
                <a:sym typeface="Arial" panose="020B0604020202020204" pitchFamily="34" charset="0"/>
              </a:rPr>
              <a:t>上海市教育委员会本级财政项目预算</a:t>
            </a:r>
            <a:endParaRPr lang="zh-CN" altLang="en-US" sz="4000" b="1" dirty="0">
              <a:solidFill>
                <a:schemeClr val="bg1"/>
              </a:solidFill>
              <a:latin typeface="华文中宋" panose="02010600040101010101" pitchFamily="2" charset="-122"/>
              <a:ea typeface="华文中宋" panose="02010600040101010101" pitchFamily="2" charset="-122"/>
              <a:sym typeface="Arial" panose="020B0604020202020204" pitchFamily="34" charset="0"/>
            </a:endParaRPr>
          </a:p>
          <a:p>
            <a:pPr algn="ctr">
              <a:lnSpc>
                <a:spcPct val="130000"/>
              </a:lnSpc>
            </a:pPr>
            <a:r>
              <a:rPr lang="zh-CN" altLang="en-US" sz="4000" b="1" dirty="0">
                <a:solidFill>
                  <a:schemeClr val="bg1"/>
                </a:solidFill>
                <a:latin typeface="华文中宋" panose="02010600040101010101" pitchFamily="2" charset="-122"/>
                <a:ea typeface="华文中宋" panose="02010600040101010101" pitchFamily="2" charset="-122"/>
                <a:sym typeface="Arial" panose="020B0604020202020204" pitchFamily="34" charset="0"/>
              </a:rPr>
              <a:t>申报工作说明</a:t>
            </a:r>
            <a:endParaRPr lang="zh-CN" altLang="en-US" sz="4000" b="1" dirty="0">
              <a:solidFill>
                <a:schemeClr val="bg1"/>
              </a:solidFill>
              <a:latin typeface="华文中宋" panose="02010600040101010101" pitchFamily="2" charset="-122"/>
              <a:ea typeface="华文中宋" panose="02010600040101010101" pitchFamily="2" charset="-122"/>
              <a:sym typeface="Arial" panose="020B0604020202020204" pitchFamily="34" charset="0"/>
            </a:endParaRPr>
          </a:p>
        </p:txBody>
      </p:sp>
      <p:pic>
        <p:nvPicPr>
          <p:cNvPr id="4103" name="Picture 3" descr="教委图标"/>
          <p:cNvPicPr>
            <a:picLocks noChangeAspect="1"/>
          </p:cNvPicPr>
          <p:nvPr/>
        </p:nvPicPr>
        <p:blipFill>
          <a:blip r:embed="rId2"/>
          <a:stretch>
            <a:fillRect/>
          </a:stretch>
        </p:blipFill>
        <p:spPr>
          <a:xfrm>
            <a:off x="347663" y="415925"/>
            <a:ext cx="533400" cy="504825"/>
          </a:xfrm>
          <a:prstGeom prst="rect">
            <a:avLst/>
          </a:prstGeom>
          <a:noFill/>
          <a:ln w="9525">
            <a:noFill/>
          </a:ln>
        </p:spPr>
      </p:pic>
      <p:sp>
        <p:nvSpPr>
          <p:cNvPr id="2" name="文本框 1"/>
          <p:cNvSpPr txBox="1"/>
          <p:nvPr/>
        </p:nvSpPr>
        <p:spPr>
          <a:xfrm>
            <a:off x="1671955" y="4084196"/>
            <a:ext cx="6100445" cy="1753235"/>
          </a:xfrm>
          <a:prstGeom prst="rect">
            <a:avLst/>
          </a:prstGeom>
          <a:noFill/>
        </p:spPr>
        <p:txBody>
          <a:bodyPr>
            <a:spAutoFit/>
          </a:bodyPr>
          <a:lstStyle/>
          <a:p>
            <a:pPr marR="0" algn="ctr" defTabSz="914400">
              <a:lnSpc>
                <a:spcPct val="150000"/>
              </a:lnSpc>
              <a:buClrTx/>
              <a:buSzTx/>
              <a:buFont typeface="Arial" panose="020B0604020202020204" pitchFamily="34" charset="0"/>
              <a:buNone/>
              <a:defRPr/>
            </a:pPr>
            <a:endParaRPr kumimoji="0" lang="en-US" altLang="zh-CN" sz="2400" b="1"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cs typeface="+mn-cs"/>
            </a:endParaRPr>
          </a:p>
          <a:p>
            <a:pPr marR="0" algn="ctr" defTabSz="914400">
              <a:lnSpc>
                <a:spcPct val="150000"/>
              </a:lnSpc>
              <a:buClrTx/>
              <a:buSzTx/>
              <a:buFont typeface="Arial" panose="020B0604020202020204" pitchFamily="34" charset="0"/>
              <a:buNone/>
              <a:defRPr/>
            </a:pPr>
            <a:r>
              <a:rPr kumimoji="0" lang="zh-CN" altLang="en-US" sz="2400" b="1"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cs typeface="+mn-ea"/>
              </a:rPr>
              <a:t>上海市教育委员会财务与资产管理中心</a:t>
            </a:r>
            <a:endParaRPr kumimoji="0" lang="zh-CN" altLang="en-US" sz="2400" b="1"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cs typeface="+mn-cs"/>
            </a:endParaRPr>
          </a:p>
          <a:p>
            <a:pPr marR="0" algn="ctr" defTabSz="914400">
              <a:lnSpc>
                <a:spcPct val="150000"/>
              </a:lnSpc>
              <a:buClrTx/>
              <a:buSzTx/>
              <a:buFont typeface="Arial" panose="020B0604020202020204" pitchFamily="34" charset="0"/>
              <a:buNone/>
              <a:defRPr/>
            </a:pPr>
            <a:r>
              <a:rPr kumimoji="0" lang="en-US" altLang="zh-CN" sz="2400" b="1" kern="1200" cap="none" spc="0" normalizeH="0" baseline="0" noProof="1" smtClean="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cs typeface="+mn-ea"/>
              </a:rPr>
              <a:t>2021</a:t>
            </a:r>
            <a:r>
              <a:rPr kumimoji="0" lang="zh-CN" altLang="en-US" sz="2400" b="1" kern="1200" cap="none" spc="0" normalizeH="0" baseline="0" noProof="1" smtClean="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cs typeface="+mn-ea"/>
              </a:rPr>
              <a:t>年</a:t>
            </a:r>
            <a:r>
              <a:rPr lang="en-US" altLang="zh-CN" sz="2400" b="1" noProof="1" smtClean="0">
                <a:ln w="10160">
                  <a:solidFill>
                    <a:schemeClr val="accent5"/>
                  </a:solidFill>
                  <a:prstDash val="solid"/>
                </a:ln>
                <a:solidFill>
                  <a:srgbClr val="FFFFFF"/>
                </a:solidFill>
                <a:effectLst>
                  <a:outerShdw blurRad="38100" dist="22860" dir="5400000" algn="tl" rotWithShape="0">
                    <a:srgbClr val="000000">
                      <a:alpha val="30000"/>
                    </a:srgbClr>
                  </a:outerShdw>
                </a:effectLst>
                <a:cs typeface="+mn-ea"/>
              </a:rPr>
              <a:t>3</a:t>
            </a:r>
            <a:r>
              <a:rPr kumimoji="0" lang="zh-CN" altLang="en-US" sz="2400" b="1" kern="1200" cap="none" spc="0" normalizeH="0" baseline="0" noProof="1" smtClean="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cs typeface="+mn-ea"/>
              </a:rPr>
              <a:t>月</a:t>
            </a:r>
            <a:endParaRPr kumimoji="0" lang="zh-CN" altLang="en-US" sz="2400" b="1"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cs typeface="+mn-cs"/>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6"/>
          <p:cNvPicPr>
            <a:picLocks noChangeAspect="1"/>
          </p:cNvPicPr>
          <p:nvPr/>
        </p:nvPicPr>
        <p:blipFill>
          <a:blip r:embed="rId1" cstate="print"/>
          <a:stretch>
            <a:fillRect/>
          </a:stretch>
        </p:blipFill>
        <p:spPr>
          <a:xfrm>
            <a:off x="4763" y="0"/>
            <a:ext cx="9132887" cy="6858000"/>
          </a:xfrm>
          <a:prstGeom prst="rect">
            <a:avLst/>
          </a:prstGeom>
          <a:noFill/>
          <a:ln w="9525">
            <a:noFill/>
          </a:ln>
        </p:spPr>
      </p:pic>
      <p:sp>
        <p:nvSpPr>
          <p:cNvPr id="6146" name="矩形 1"/>
          <p:cNvSpPr/>
          <p:nvPr/>
        </p:nvSpPr>
        <p:spPr>
          <a:xfrm>
            <a:off x="4763" y="895350"/>
            <a:ext cx="9144000" cy="5832475"/>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147"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6148" name="TextBox 20"/>
          <p:cNvSpPr txBox="1"/>
          <p:nvPr/>
        </p:nvSpPr>
        <p:spPr>
          <a:xfrm>
            <a:off x="60325" y="2576513"/>
            <a:ext cx="4349750" cy="460375"/>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49" name="TextBox 20"/>
          <p:cNvSpPr txBox="1"/>
          <p:nvPr/>
        </p:nvSpPr>
        <p:spPr>
          <a:xfrm>
            <a:off x="14288" y="4379913"/>
            <a:ext cx="4441825" cy="493712"/>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50" name="文本框 1"/>
          <p:cNvSpPr txBox="1"/>
          <p:nvPr/>
        </p:nvSpPr>
        <p:spPr>
          <a:xfrm>
            <a:off x="891222" y="170180"/>
            <a:ext cx="7741285" cy="584775"/>
          </a:xfrm>
          <a:prstGeom prst="rect">
            <a:avLst/>
          </a:prstGeom>
          <a:noFill/>
          <a:ln w="9525">
            <a:noFill/>
          </a:ln>
        </p:spPr>
        <p:txBody>
          <a:bodyPr wrap="square" anchor="t">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一、</a:t>
            </a:r>
            <a:r>
              <a:rPr lang="en-US" altLang="zh-CN" sz="3200" b="1" dirty="0" smtClean="0">
                <a:solidFill>
                  <a:schemeClr val="bg1"/>
                </a:solidFill>
                <a:latin typeface="微软雅黑" panose="020B0503020204020204" pitchFamily="34" charset="-122"/>
                <a:ea typeface="微软雅黑" panose="020B0503020204020204" pitchFamily="34" charset="-122"/>
              </a:rPr>
              <a:t>2022</a:t>
            </a:r>
            <a:r>
              <a:rPr lang="zh-CN" altLang="en-US" sz="3200" b="1" dirty="0" smtClean="0">
                <a:solidFill>
                  <a:schemeClr val="bg1"/>
                </a:solidFill>
                <a:latin typeface="微软雅黑" panose="020B0503020204020204" pitchFamily="34" charset="-122"/>
                <a:ea typeface="微软雅黑" panose="020B0503020204020204" pitchFamily="34" charset="-122"/>
              </a:rPr>
              <a:t>年度委本部</a:t>
            </a:r>
            <a:r>
              <a:rPr lang="zh-CN" altLang="en-US" sz="3200" b="1" dirty="0">
                <a:solidFill>
                  <a:schemeClr val="bg1"/>
                </a:solidFill>
                <a:latin typeface="微软雅黑" panose="020B0503020204020204" pitchFamily="34" charset="-122"/>
                <a:ea typeface="微软雅黑" panose="020B0503020204020204" pitchFamily="34" charset="-122"/>
              </a:rPr>
              <a:t>预算评审文本</a:t>
            </a:r>
            <a:r>
              <a:rPr lang="zh-CN" altLang="en-US" sz="3200" b="1" dirty="0" smtClean="0">
                <a:solidFill>
                  <a:schemeClr val="bg1"/>
                </a:solidFill>
                <a:latin typeface="微软雅黑" panose="020B0503020204020204" pitchFamily="34" charset="-122"/>
                <a:ea typeface="微软雅黑" panose="020B0503020204020204" pitchFamily="34" charset="-122"/>
              </a:rPr>
              <a:t>说明</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782820" y="1422400"/>
            <a:ext cx="4072255" cy="368300"/>
          </a:xfrm>
          <a:prstGeom prst="rect">
            <a:avLst/>
          </a:prstGeom>
          <a:noFill/>
        </p:spPr>
        <p:txBody>
          <a:bodyPr wrap="square" rtlCol="0">
            <a:spAutoFit/>
          </a:bodyPr>
          <a:lstStyle/>
          <a:p>
            <a:endParaRPr lang="zh-CN" altLang="en-US"/>
          </a:p>
        </p:txBody>
      </p:sp>
      <p:pic>
        <p:nvPicPr>
          <p:cNvPr id="4" name="图片 3" descr="26f103c7f258d85f99c7774cdc0ad074"/>
          <p:cNvPicPr>
            <a:picLocks noChangeAspect="1"/>
          </p:cNvPicPr>
          <p:nvPr/>
        </p:nvPicPr>
        <p:blipFill>
          <a:blip r:embed="rId3" cstate="print"/>
          <a:stretch>
            <a:fillRect/>
          </a:stretch>
        </p:blipFill>
        <p:spPr>
          <a:xfrm>
            <a:off x="5461" y="1029081"/>
            <a:ext cx="9123045" cy="5689600"/>
          </a:xfrm>
          <a:prstGeom prst="rect">
            <a:avLst/>
          </a:prstGeom>
        </p:spPr>
      </p:pic>
      <p:sp>
        <p:nvSpPr>
          <p:cNvPr id="6" name="文本框 5"/>
          <p:cNvSpPr txBox="1"/>
          <p:nvPr/>
        </p:nvSpPr>
        <p:spPr>
          <a:xfrm>
            <a:off x="4761865" y="1179195"/>
            <a:ext cx="3893820" cy="5077460"/>
          </a:xfrm>
          <a:prstGeom prst="rect">
            <a:avLst/>
          </a:prstGeom>
          <a:noFill/>
        </p:spPr>
        <p:txBody>
          <a:bodyPr wrap="square" rtlCol="0">
            <a:spAutoFit/>
          </a:bodyPr>
          <a:lstStyle/>
          <a:p>
            <a:pPr algn="l">
              <a:lnSpc>
                <a:spcPct val="150000"/>
              </a:lnSpc>
              <a:buClrTx/>
              <a:buSzTx/>
            </a:pPr>
            <a:r>
              <a:rPr lang="en-US" altLang="zh-CN"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 </a:t>
            </a:r>
            <a:r>
              <a:rPr lang="en-US" altLang="zh-CN"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1</a:t>
            </a:r>
            <a:r>
              <a:rPr lang="zh-CN" alt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.项目预算单位为“</a:t>
            </a:r>
            <a:r>
              <a:rPr lang="zh-CN" altLang="en-US"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万元</a:t>
            </a:r>
            <a:r>
              <a:rPr lang="zh-CN" alt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”，不应填写其他数量级。此处金额与明细表合计金额应保持完全一致（系统自动比对）。</a:t>
            </a:r>
            <a:endParaRPr lang="zh-CN" alt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a:p>
            <a:pPr algn="l">
              <a:lnSpc>
                <a:spcPct val="150000"/>
              </a:lnSpc>
              <a:buClrTx/>
              <a:buSzTx/>
            </a:pPr>
            <a:r>
              <a:rPr lang="zh-CN" alt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    2. 本年度</a:t>
            </a:r>
            <a:r>
              <a:rPr lang="zh-CN" altLang="en-US"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总预算≥申请</a:t>
            </a:r>
            <a:r>
              <a:rPr lang="zh-CN" alt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教委本级财政预算（系统自动比对）。</a:t>
            </a:r>
            <a:endParaRPr lang="zh-CN" alt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a:p>
            <a:pPr algn="l">
              <a:lnSpc>
                <a:spcPct val="150000"/>
              </a:lnSpc>
              <a:buClrTx/>
              <a:buSzTx/>
            </a:pPr>
            <a:r>
              <a:rPr lang="zh-CN" alt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    3.历年延续性项目需根据实际情况填写往年预算及</a:t>
            </a:r>
            <a:r>
              <a:rPr lang="zh-CN" altLang="en-US" b="1" dirty="0">
                <a:solidFill>
                  <a:srgbClr val="FF0000"/>
                </a:solidFill>
                <a:latin typeface="微软雅黑" panose="020B0503020204020204" pitchFamily="34" charset="-122"/>
                <a:ea typeface="微软雅黑" panose="020B0503020204020204" pitchFamily="34" charset="-122"/>
                <a:sym typeface="宋体" panose="02010600030101010101" pitchFamily="2" charset="-122"/>
              </a:rPr>
              <a:t>执行率</a:t>
            </a:r>
            <a:r>
              <a:rPr lang="zh-CN" alt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a:t>
            </a:r>
            <a:endParaRPr lang="zh-CN" alt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a:p>
            <a:pPr algn="l">
              <a:lnSpc>
                <a:spcPct val="150000"/>
              </a:lnSpc>
              <a:buClrTx/>
              <a:buSzTx/>
            </a:pPr>
            <a:r>
              <a:rPr lang="zh-CN" alt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    4. 项目单位信息栏中，负责人与联系人均为本单位人员，请勿与教委责任处室人员混淆以便于联系。项目负责人须</a:t>
            </a:r>
            <a:r>
              <a:rPr lang="zh-CN" altLang="en-US"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与</a:t>
            </a:r>
            <a:r>
              <a:rPr lang="zh-CN" alt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承诺</a:t>
            </a:r>
            <a:r>
              <a:rPr lang="zh-CN" altLang="en-US"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页</a:t>
            </a:r>
            <a:r>
              <a:rPr lang="zh-CN" alt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签名保持一致。</a:t>
            </a:r>
            <a:endParaRPr lang="zh-CN" altLang="en-US"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1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403" y="1038224"/>
            <a:ext cx="4172154" cy="5604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6"/>
          <p:cNvPicPr>
            <a:picLocks noChangeAspect="1"/>
          </p:cNvPicPr>
          <p:nvPr/>
        </p:nvPicPr>
        <p:blipFill>
          <a:blip r:embed="rId1" cstate="print"/>
          <a:stretch>
            <a:fillRect/>
          </a:stretch>
        </p:blipFill>
        <p:spPr>
          <a:xfrm>
            <a:off x="4763" y="0"/>
            <a:ext cx="9132887" cy="6858000"/>
          </a:xfrm>
          <a:prstGeom prst="rect">
            <a:avLst/>
          </a:prstGeom>
          <a:noFill/>
          <a:ln w="9525">
            <a:noFill/>
          </a:ln>
        </p:spPr>
      </p:pic>
      <p:sp>
        <p:nvSpPr>
          <p:cNvPr id="6146" name="矩形 1"/>
          <p:cNvSpPr/>
          <p:nvPr/>
        </p:nvSpPr>
        <p:spPr>
          <a:xfrm>
            <a:off x="4763" y="895350"/>
            <a:ext cx="9144000" cy="5832475"/>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147"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6148" name="TextBox 20"/>
          <p:cNvSpPr txBox="1"/>
          <p:nvPr/>
        </p:nvSpPr>
        <p:spPr>
          <a:xfrm>
            <a:off x="60325" y="2576513"/>
            <a:ext cx="4349750" cy="460375"/>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49" name="TextBox 20"/>
          <p:cNvSpPr txBox="1"/>
          <p:nvPr/>
        </p:nvSpPr>
        <p:spPr>
          <a:xfrm>
            <a:off x="14288" y="4379913"/>
            <a:ext cx="4441825" cy="493712"/>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782820" y="1422400"/>
            <a:ext cx="4072255" cy="368300"/>
          </a:xfrm>
          <a:prstGeom prst="rect">
            <a:avLst/>
          </a:prstGeom>
          <a:noFill/>
        </p:spPr>
        <p:txBody>
          <a:bodyPr wrap="square" rtlCol="0">
            <a:spAutoFit/>
          </a:bodyPr>
          <a:lstStyle/>
          <a:p>
            <a:endParaRPr lang="zh-CN" altLang="en-US"/>
          </a:p>
        </p:txBody>
      </p:sp>
      <p:pic>
        <p:nvPicPr>
          <p:cNvPr id="4" name="图片 3" descr="26f103c7f258d85f99c7774cdc0ad074"/>
          <p:cNvPicPr>
            <a:picLocks noChangeAspect="1"/>
          </p:cNvPicPr>
          <p:nvPr/>
        </p:nvPicPr>
        <p:blipFill>
          <a:blip r:embed="rId3" cstate="print"/>
          <a:stretch>
            <a:fillRect/>
          </a:stretch>
        </p:blipFill>
        <p:spPr>
          <a:xfrm>
            <a:off x="5461" y="1038225"/>
            <a:ext cx="9123045" cy="5689600"/>
          </a:xfrm>
          <a:prstGeom prst="rect">
            <a:avLst/>
          </a:prstGeom>
        </p:spPr>
      </p:pic>
      <p:sp>
        <p:nvSpPr>
          <p:cNvPr id="5" name="椭圆 4"/>
          <p:cNvSpPr/>
          <p:nvPr/>
        </p:nvSpPr>
        <p:spPr>
          <a:xfrm>
            <a:off x="2484120" y="2837815"/>
            <a:ext cx="847725" cy="302895"/>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5"/>
          <p:cNvSpPr txBox="1"/>
          <p:nvPr/>
        </p:nvSpPr>
        <p:spPr>
          <a:xfrm>
            <a:off x="4843014" y="2090171"/>
            <a:ext cx="4050860" cy="1338828"/>
          </a:xfrm>
          <a:prstGeom prst="rect">
            <a:avLst/>
          </a:prstGeom>
          <a:noFill/>
        </p:spPr>
        <p:txBody>
          <a:bodyPr wrap="square" rtlCol="0">
            <a:spAutoFit/>
          </a:bodyPr>
          <a:lstStyle/>
          <a:p>
            <a:pPr algn="l">
              <a:lnSpc>
                <a:spcPct val="150000"/>
              </a:lnSpc>
              <a:buClrTx/>
              <a:buSzTx/>
            </a:pPr>
            <a:r>
              <a:rPr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1. </a:t>
            </a:r>
            <a:r>
              <a:rPr b="1" dirty="0" err="1">
                <a:solidFill>
                  <a:schemeClr val="tx2"/>
                </a:solidFill>
                <a:latin typeface="微软雅黑" panose="020B0503020204020204" pitchFamily="34" charset="-122"/>
                <a:ea typeface="微软雅黑" panose="020B0503020204020204" pitchFamily="34" charset="-122"/>
                <a:sym typeface="宋体" panose="02010600030101010101" pitchFamily="2" charset="-122"/>
              </a:rPr>
              <a:t>项目单位概况</a:t>
            </a:r>
            <a:r>
              <a:rPr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a:t>
            </a:r>
            <a:endParaRPr lang="en-US"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a:p>
            <a:pPr algn="l">
              <a:lnSpc>
                <a:spcPct val="150000"/>
              </a:lnSpc>
              <a:buClrTx/>
              <a:buSzTx/>
            </a:pPr>
            <a:r>
              <a:rPr b="1" dirty="0" err="1"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请填写单位性质</a:t>
            </a:r>
            <a:r>
              <a:rPr b="1" dirty="0" err="1">
                <a:solidFill>
                  <a:schemeClr val="tx2"/>
                </a:solidFill>
                <a:latin typeface="微软雅黑" panose="020B0503020204020204" pitchFamily="34" charset="-122"/>
                <a:ea typeface="微软雅黑" panose="020B0503020204020204" pitchFamily="34" charset="-122"/>
                <a:sym typeface="宋体" panose="02010600030101010101" pitchFamily="2" charset="-122"/>
              </a:rPr>
              <a:t>、职能、</a:t>
            </a:r>
            <a:r>
              <a:rPr b="1" dirty="0" err="1"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人员情况以及与项目相关的历史工作等相关情况</a:t>
            </a:r>
            <a:r>
              <a:rPr lang="zh-CN" altLang="en-US"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a:t>
            </a:r>
            <a:endParaRPr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1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2313" y="1066799"/>
            <a:ext cx="4580982" cy="535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文本框 1"/>
          <p:cNvSpPr txBox="1"/>
          <p:nvPr/>
        </p:nvSpPr>
        <p:spPr>
          <a:xfrm>
            <a:off x="891222" y="170180"/>
            <a:ext cx="7741285" cy="584775"/>
          </a:xfrm>
          <a:prstGeom prst="rect">
            <a:avLst/>
          </a:prstGeom>
          <a:noFill/>
          <a:ln w="9525">
            <a:noFill/>
          </a:ln>
        </p:spPr>
        <p:txBody>
          <a:bodyPr wrap="square" anchor="t">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一、</a:t>
            </a:r>
            <a:r>
              <a:rPr lang="en-US" altLang="zh-CN" sz="3200" b="1" dirty="0" smtClean="0">
                <a:solidFill>
                  <a:schemeClr val="bg1"/>
                </a:solidFill>
                <a:latin typeface="微软雅黑" panose="020B0503020204020204" pitchFamily="34" charset="-122"/>
                <a:ea typeface="微软雅黑" panose="020B0503020204020204" pitchFamily="34" charset="-122"/>
              </a:rPr>
              <a:t>2022</a:t>
            </a:r>
            <a:r>
              <a:rPr lang="zh-CN" altLang="en-US" sz="3200" b="1" dirty="0" smtClean="0">
                <a:solidFill>
                  <a:schemeClr val="bg1"/>
                </a:solidFill>
                <a:latin typeface="微软雅黑" panose="020B0503020204020204" pitchFamily="34" charset="-122"/>
                <a:ea typeface="微软雅黑" panose="020B0503020204020204" pitchFamily="34" charset="-122"/>
              </a:rPr>
              <a:t>年度委本部</a:t>
            </a:r>
            <a:r>
              <a:rPr lang="zh-CN" altLang="en-US" sz="3200" b="1" dirty="0">
                <a:solidFill>
                  <a:schemeClr val="bg1"/>
                </a:solidFill>
                <a:latin typeface="微软雅黑" panose="020B0503020204020204" pitchFamily="34" charset="-122"/>
                <a:ea typeface="微软雅黑" panose="020B0503020204020204" pitchFamily="34" charset="-122"/>
              </a:rPr>
              <a:t>预算评审文本</a:t>
            </a:r>
            <a:r>
              <a:rPr lang="zh-CN" altLang="en-US" sz="3200" b="1" dirty="0" smtClean="0">
                <a:solidFill>
                  <a:schemeClr val="bg1"/>
                </a:solidFill>
                <a:latin typeface="微软雅黑" panose="020B0503020204020204" pitchFamily="34" charset="-122"/>
                <a:ea typeface="微软雅黑" panose="020B0503020204020204" pitchFamily="34" charset="-122"/>
              </a:rPr>
              <a:t>说明</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6"/>
          <p:cNvPicPr>
            <a:picLocks noChangeAspect="1"/>
          </p:cNvPicPr>
          <p:nvPr/>
        </p:nvPicPr>
        <p:blipFill>
          <a:blip r:embed="rId1" cstate="print"/>
          <a:stretch>
            <a:fillRect/>
          </a:stretch>
        </p:blipFill>
        <p:spPr>
          <a:xfrm>
            <a:off x="4763" y="0"/>
            <a:ext cx="9132887" cy="6858000"/>
          </a:xfrm>
          <a:prstGeom prst="rect">
            <a:avLst/>
          </a:prstGeom>
          <a:noFill/>
          <a:ln w="9525">
            <a:noFill/>
          </a:ln>
        </p:spPr>
      </p:pic>
      <p:sp>
        <p:nvSpPr>
          <p:cNvPr id="6146" name="矩形 1"/>
          <p:cNvSpPr/>
          <p:nvPr/>
        </p:nvSpPr>
        <p:spPr>
          <a:xfrm>
            <a:off x="4763" y="895350"/>
            <a:ext cx="9144000" cy="5832475"/>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147"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6148" name="TextBox 20"/>
          <p:cNvSpPr txBox="1"/>
          <p:nvPr/>
        </p:nvSpPr>
        <p:spPr>
          <a:xfrm>
            <a:off x="60325" y="2576513"/>
            <a:ext cx="4349750" cy="460375"/>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49" name="TextBox 20"/>
          <p:cNvSpPr txBox="1"/>
          <p:nvPr/>
        </p:nvSpPr>
        <p:spPr>
          <a:xfrm>
            <a:off x="14288" y="4379913"/>
            <a:ext cx="4441825" cy="493712"/>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782820" y="1422400"/>
            <a:ext cx="4072255" cy="368300"/>
          </a:xfrm>
          <a:prstGeom prst="rect">
            <a:avLst/>
          </a:prstGeom>
          <a:noFill/>
        </p:spPr>
        <p:txBody>
          <a:bodyPr wrap="square" rtlCol="0">
            <a:spAutoFit/>
          </a:bodyPr>
          <a:lstStyle/>
          <a:p>
            <a:endParaRPr lang="zh-CN" altLang="en-US"/>
          </a:p>
        </p:txBody>
      </p:sp>
      <p:pic>
        <p:nvPicPr>
          <p:cNvPr id="4" name="图片 3" descr="26f103c7f258d85f99c7774cdc0ad074"/>
          <p:cNvPicPr>
            <a:picLocks noChangeAspect="1"/>
          </p:cNvPicPr>
          <p:nvPr/>
        </p:nvPicPr>
        <p:blipFill>
          <a:blip r:embed="rId3" cstate="print"/>
          <a:stretch>
            <a:fillRect/>
          </a:stretch>
        </p:blipFill>
        <p:spPr>
          <a:xfrm>
            <a:off x="5461" y="1038225"/>
            <a:ext cx="9123045" cy="5689600"/>
          </a:xfrm>
          <a:prstGeom prst="rect">
            <a:avLst/>
          </a:prstGeom>
        </p:spPr>
      </p:pic>
      <p:sp>
        <p:nvSpPr>
          <p:cNvPr id="6" name="文本框 5"/>
          <p:cNvSpPr txBox="1"/>
          <p:nvPr/>
        </p:nvSpPr>
        <p:spPr>
          <a:xfrm>
            <a:off x="4976417" y="1991297"/>
            <a:ext cx="4088081" cy="2585323"/>
          </a:xfrm>
          <a:prstGeom prst="rect">
            <a:avLst/>
          </a:prstGeom>
          <a:noFill/>
        </p:spPr>
        <p:txBody>
          <a:bodyPr wrap="square" rtlCol="0">
            <a:spAutoFit/>
          </a:bodyPr>
          <a:lstStyle/>
          <a:p>
            <a:pPr>
              <a:lnSpc>
                <a:spcPct val="150000"/>
              </a:lnSpc>
            </a:pPr>
            <a:r>
              <a:rPr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2.项目概况：</a:t>
            </a:r>
            <a:endParaRPr 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a:p>
            <a:pPr>
              <a:lnSpc>
                <a:spcPct val="150000"/>
              </a:lnSpc>
            </a:pPr>
            <a:r>
              <a:rPr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总体说明项目实施的必要性；说明项目立项的背景和理由（包括支持方向、受益范围和对象、预期效益、项目实施对完成工作任务或促进事业发展的意义与作用等）</a:t>
            </a:r>
            <a:endParaRPr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4287" y="1038225"/>
            <a:ext cx="4865443" cy="5695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椭圆 2"/>
          <p:cNvSpPr/>
          <p:nvPr/>
        </p:nvSpPr>
        <p:spPr>
          <a:xfrm>
            <a:off x="2918460" y="1332865"/>
            <a:ext cx="586105" cy="292735"/>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14400" y="4475480"/>
            <a:ext cx="2938780" cy="302895"/>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580515" y="5055235"/>
            <a:ext cx="1524635" cy="292735"/>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
          <p:cNvSpPr txBox="1"/>
          <p:nvPr/>
        </p:nvSpPr>
        <p:spPr>
          <a:xfrm>
            <a:off x="891222" y="170180"/>
            <a:ext cx="7741285" cy="584775"/>
          </a:xfrm>
          <a:prstGeom prst="rect">
            <a:avLst/>
          </a:prstGeom>
          <a:noFill/>
          <a:ln w="9525">
            <a:noFill/>
          </a:ln>
        </p:spPr>
        <p:txBody>
          <a:bodyPr wrap="square" anchor="t">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一、</a:t>
            </a:r>
            <a:r>
              <a:rPr lang="en-US" altLang="zh-CN" sz="3200" b="1" dirty="0" smtClean="0">
                <a:solidFill>
                  <a:schemeClr val="bg1"/>
                </a:solidFill>
                <a:latin typeface="微软雅黑" panose="020B0503020204020204" pitchFamily="34" charset="-122"/>
                <a:ea typeface="微软雅黑" panose="020B0503020204020204" pitchFamily="34" charset="-122"/>
              </a:rPr>
              <a:t>2022</a:t>
            </a:r>
            <a:r>
              <a:rPr lang="zh-CN" altLang="en-US" sz="3200" b="1" dirty="0" smtClean="0">
                <a:solidFill>
                  <a:schemeClr val="bg1"/>
                </a:solidFill>
                <a:latin typeface="微软雅黑" panose="020B0503020204020204" pitchFamily="34" charset="-122"/>
                <a:ea typeface="微软雅黑" panose="020B0503020204020204" pitchFamily="34" charset="-122"/>
              </a:rPr>
              <a:t>年度委本部</a:t>
            </a:r>
            <a:r>
              <a:rPr lang="zh-CN" altLang="en-US" sz="3200" b="1" dirty="0">
                <a:solidFill>
                  <a:schemeClr val="bg1"/>
                </a:solidFill>
                <a:latin typeface="微软雅黑" panose="020B0503020204020204" pitchFamily="34" charset="-122"/>
                <a:ea typeface="微软雅黑" panose="020B0503020204020204" pitchFamily="34" charset="-122"/>
              </a:rPr>
              <a:t>预算评审文本</a:t>
            </a:r>
            <a:r>
              <a:rPr lang="zh-CN" altLang="en-US" sz="3200" b="1" dirty="0" smtClean="0">
                <a:solidFill>
                  <a:schemeClr val="bg1"/>
                </a:solidFill>
                <a:latin typeface="微软雅黑" panose="020B0503020204020204" pitchFamily="34" charset="-122"/>
                <a:ea typeface="微软雅黑" panose="020B0503020204020204" pitchFamily="34" charset="-122"/>
              </a:rPr>
              <a:t>说明</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1000"/>
                                        <p:tgtEl>
                                          <p:spTgt spid="2051"/>
                                        </p:tgtEl>
                                      </p:cBhvr>
                                    </p:animEffect>
                                    <p:anim calcmode="lin" valueType="num">
                                      <p:cBhvr>
                                        <p:cTn id="8" dur="1000" fill="hold"/>
                                        <p:tgtEl>
                                          <p:spTgt spid="2051"/>
                                        </p:tgtEl>
                                        <p:attrNameLst>
                                          <p:attrName>ppt_x</p:attrName>
                                        </p:attrNameLst>
                                      </p:cBhvr>
                                      <p:tavLst>
                                        <p:tav tm="0">
                                          <p:val>
                                            <p:strVal val="#ppt_x"/>
                                          </p:val>
                                        </p:tav>
                                        <p:tav tm="100000">
                                          <p:val>
                                            <p:strVal val="#ppt_x"/>
                                          </p:val>
                                        </p:tav>
                                      </p:tavLst>
                                    </p:anim>
                                    <p:anim calcmode="lin" valueType="num">
                                      <p:cBhvr>
                                        <p:cTn id="9" dur="1000" fill="hold"/>
                                        <p:tgtEl>
                                          <p:spTgt spid="205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1000"/>
                                        <p:tgtEl>
                                          <p:spTgt spid="6">
                                            <p:txEl>
                                              <p:pRg st="0" end="0"/>
                                            </p:txEl>
                                          </p:spTgt>
                                        </p:tgtEl>
                                      </p:cBhvr>
                                    </p:animEffect>
                                    <p:anim calcmode="lin" valueType="num">
                                      <p:cBhvr>
                                        <p:cTn id="1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fade">
                                      <p:cBhvr>
                                        <p:cTn id="21" dur="1000"/>
                                        <p:tgtEl>
                                          <p:spTgt spid="6">
                                            <p:txEl>
                                              <p:pRg st="1" end="1"/>
                                            </p:txEl>
                                          </p:spTgt>
                                        </p:tgtEl>
                                      </p:cBhvr>
                                    </p:animEffect>
                                    <p:anim calcmode="lin" valueType="num">
                                      <p:cBhvr>
                                        <p:cTn id="22"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6"/>
          <p:cNvPicPr>
            <a:picLocks noChangeAspect="1"/>
          </p:cNvPicPr>
          <p:nvPr/>
        </p:nvPicPr>
        <p:blipFill>
          <a:blip r:embed="rId1" cstate="print"/>
          <a:stretch>
            <a:fillRect/>
          </a:stretch>
        </p:blipFill>
        <p:spPr>
          <a:xfrm>
            <a:off x="4763" y="0"/>
            <a:ext cx="9132887" cy="6858000"/>
          </a:xfrm>
          <a:prstGeom prst="rect">
            <a:avLst/>
          </a:prstGeom>
          <a:noFill/>
          <a:ln w="9525">
            <a:noFill/>
          </a:ln>
        </p:spPr>
      </p:pic>
      <p:sp>
        <p:nvSpPr>
          <p:cNvPr id="6146" name="矩形 1"/>
          <p:cNvSpPr/>
          <p:nvPr/>
        </p:nvSpPr>
        <p:spPr>
          <a:xfrm>
            <a:off x="4763" y="895350"/>
            <a:ext cx="9144000" cy="5832475"/>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147"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6148" name="TextBox 20"/>
          <p:cNvSpPr txBox="1"/>
          <p:nvPr/>
        </p:nvSpPr>
        <p:spPr>
          <a:xfrm>
            <a:off x="60325" y="2576513"/>
            <a:ext cx="4349750" cy="460375"/>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49" name="TextBox 20"/>
          <p:cNvSpPr txBox="1"/>
          <p:nvPr/>
        </p:nvSpPr>
        <p:spPr>
          <a:xfrm>
            <a:off x="14288" y="4379913"/>
            <a:ext cx="4441825" cy="493712"/>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782820" y="1422400"/>
            <a:ext cx="4072255" cy="368300"/>
          </a:xfrm>
          <a:prstGeom prst="rect">
            <a:avLst/>
          </a:prstGeom>
          <a:noFill/>
        </p:spPr>
        <p:txBody>
          <a:bodyPr wrap="square" rtlCol="0">
            <a:spAutoFit/>
          </a:bodyPr>
          <a:lstStyle/>
          <a:p>
            <a:endParaRPr lang="zh-CN" altLang="en-US"/>
          </a:p>
        </p:txBody>
      </p:sp>
      <p:pic>
        <p:nvPicPr>
          <p:cNvPr id="4" name="图片 3" descr="26f103c7f258d85f99c7774cdc0ad074"/>
          <p:cNvPicPr>
            <a:picLocks noChangeAspect="1"/>
          </p:cNvPicPr>
          <p:nvPr/>
        </p:nvPicPr>
        <p:blipFill>
          <a:blip r:embed="rId3" cstate="print"/>
          <a:stretch>
            <a:fillRect/>
          </a:stretch>
        </p:blipFill>
        <p:spPr>
          <a:xfrm>
            <a:off x="60325" y="1038225"/>
            <a:ext cx="9123045" cy="5689600"/>
          </a:xfrm>
          <a:prstGeom prst="rect">
            <a:avLst/>
          </a:prstGeom>
        </p:spPr>
      </p:pic>
      <p:sp>
        <p:nvSpPr>
          <p:cNvPr id="6" name="文本框 5"/>
          <p:cNvSpPr txBox="1"/>
          <p:nvPr/>
        </p:nvSpPr>
        <p:spPr>
          <a:xfrm>
            <a:off x="4872037" y="3119299"/>
            <a:ext cx="3893820" cy="1754326"/>
          </a:xfrm>
          <a:prstGeom prst="rect">
            <a:avLst/>
          </a:prstGeom>
          <a:noFill/>
        </p:spPr>
        <p:txBody>
          <a:bodyPr wrap="square" rtlCol="0">
            <a:spAutoFit/>
          </a:bodyPr>
          <a:lstStyle/>
          <a:p>
            <a:pPr algn="l">
              <a:lnSpc>
                <a:spcPct val="150000"/>
              </a:lnSpc>
              <a:buClrTx/>
              <a:buSzTx/>
            </a:pPr>
            <a:r>
              <a:rPr lang="en-US" b="1" dirty="0" smtClean="0">
                <a:solidFill>
                  <a:schemeClr val="accent1">
                    <a:lumMod val="50000"/>
                  </a:schemeClr>
                </a:solidFill>
                <a:latin typeface="微软雅黑" panose="020B0503020204020204" pitchFamily="34" charset="-122"/>
                <a:ea typeface="微软雅黑" panose="020B0503020204020204" pitchFamily="34" charset="-122"/>
                <a:sym typeface="宋体" panose="02010600030101010101" pitchFamily="2" charset="-122"/>
              </a:rPr>
              <a:t>3.</a:t>
            </a:r>
            <a:r>
              <a:rPr b="1" dirty="0" smtClean="0">
                <a:solidFill>
                  <a:schemeClr val="accent1">
                    <a:lumMod val="50000"/>
                  </a:schemeClr>
                </a:solidFill>
                <a:latin typeface="微软雅黑" panose="020B0503020204020204" pitchFamily="34" charset="-122"/>
                <a:ea typeface="微软雅黑" panose="020B0503020204020204" pitchFamily="34" charset="-122"/>
                <a:sym typeface="宋体" panose="02010600030101010101" pitchFamily="2" charset="-122"/>
              </a:rPr>
              <a:t>1</a:t>
            </a:r>
            <a:r>
              <a:rPr lang="en-US" b="1" dirty="0">
                <a:solidFill>
                  <a:schemeClr val="accent1">
                    <a:lumMod val="50000"/>
                  </a:schemeClr>
                </a:solidFill>
                <a:latin typeface="微软雅黑" panose="020B0503020204020204" pitchFamily="34" charset="-122"/>
                <a:ea typeface="微软雅黑" panose="020B0503020204020204" pitchFamily="34" charset="-122"/>
                <a:sym typeface="宋体" panose="02010600030101010101" pitchFamily="2" charset="-122"/>
              </a:rPr>
              <a:t> </a:t>
            </a:r>
            <a:r>
              <a:rPr b="1" dirty="0" err="1" smtClean="0">
                <a:solidFill>
                  <a:schemeClr val="accent1">
                    <a:lumMod val="50000"/>
                  </a:schemeClr>
                </a:solidFill>
                <a:latin typeface="微软雅黑" panose="020B0503020204020204" pitchFamily="34" charset="-122"/>
                <a:ea typeface="微软雅黑" panose="020B0503020204020204" pitchFamily="34" charset="-122"/>
                <a:sym typeface="宋体" panose="02010600030101010101" pitchFamily="2" charset="-122"/>
              </a:rPr>
              <a:t>基础条件</a:t>
            </a:r>
            <a:r>
              <a:rPr b="1" dirty="0" err="1">
                <a:solidFill>
                  <a:schemeClr val="accent1">
                    <a:lumMod val="50000"/>
                  </a:schemeClr>
                </a:solidFill>
                <a:latin typeface="微软雅黑" panose="020B0503020204020204" pitchFamily="34" charset="-122"/>
                <a:ea typeface="微软雅黑" panose="020B0503020204020204" pitchFamily="34" charset="-122"/>
                <a:sym typeface="宋体" panose="02010600030101010101" pitchFamily="2" charset="-122"/>
              </a:rPr>
              <a:t>（项目实施的现状</a:t>
            </a:r>
            <a:r>
              <a:rPr b="1" dirty="0" smtClean="0">
                <a:solidFill>
                  <a:schemeClr val="accent1">
                    <a:lumMod val="50000"/>
                  </a:schemeClr>
                </a:solidFill>
                <a:latin typeface="微软雅黑" panose="020B0503020204020204" pitchFamily="34" charset="-122"/>
                <a:ea typeface="微软雅黑" panose="020B0503020204020204" pitchFamily="34" charset="-122"/>
                <a:sym typeface="宋体" panose="02010600030101010101" pitchFamily="2" charset="-122"/>
              </a:rPr>
              <a:t>）</a:t>
            </a:r>
            <a:endParaRPr lang="en-US" b="1" dirty="0" smtClean="0">
              <a:solidFill>
                <a:schemeClr val="accent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a:p>
            <a:pPr algn="l">
              <a:lnSpc>
                <a:spcPct val="150000"/>
              </a:lnSpc>
              <a:buClrTx/>
              <a:buSzTx/>
            </a:pPr>
            <a:r>
              <a:rPr b="1" dirty="0" err="1" smtClean="0">
                <a:solidFill>
                  <a:schemeClr val="accent1">
                    <a:lumMod val="50000"/>
                  </a:schemeClr>
                </a:solidFill>
                <a:latin typeface="微软雅黑" panose="020B0503020204020204" pitchFamily="34" charset="-122"/>
                <a:ea typeface="微软雅黑" panose="020B0503020204020204" pitchFamily="34" charset="-122"/>
                <a:sym typeface="宋体" panose="02010600030101010101" pitchFamily="2" charset="-122"/>
              </a:rPr>
              <a:t>填写与项目有关的各类资源配置情况</a:t>
            </a:r>
            <a:r>
              <a:rPr b="1" dirty="0" err="1">
                <a:solidFill>
                  <a:schemeClr val="accent1">
                    <a:lumMod val="50000"/>
                  </a:schemeClr>
                </a:solidFill>
                <a:latin typeface="微软雅黑" panose="020B0503020204020204" pitchFamily="34" charset="-122"/>
                <a:ea typeface="微软雅黑" panose="020B0503020204020204" pitchFamily="34" charset="-122"/>
                <a:sym typeface="宋体" panose="02010600030101010101" pitchFamily="2" charset="-122"/>
              </a:rPr>
              <a:t>，分析存在的问题</a:t>
            </a:r>
            <a:r>
              <a:rPr b="1" dirty="0">
                <a:solidFill>
                  <a:schemeClr val="accent1">
                    <a:lumMod val="50000"/>
                  </a:schemeClr>
                </a:solidFill>
                <a:latin typeface="微软雅黑" panose="020B0503020204020204" pitchFamily="34" charset="-122"/>
                <a:ea typeface="微软雅黑" panose="020B0503020204020204" pitchFamily="34" charset="-122"/>
                <a:sym typeface="宋体" panose="02010600030101010101" pitchFamily="2" charset="-122"/>
              </a:rPr>
              <a:t>。</a:t>
            </a:r>
            <a:endParaRPr b="1" dirty="0">
              <a:solidFill>
                <a:schemeClr val="accent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a:p>
            <a:pPr algn="l">
              <a:lnSpc>
                <a:spcPct val="150000"/>
              </a:lnSpc>
              <a:buClrTx/>
              <a:buSzTx/>
            </a:pPr>
            <a:endParaRPr b="1" dirty="0">
              <a:solidFill>
                <a:schemeClr val="accent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1772" y="1914549"/>
            <a:ext cx="4520075" cy="4090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椭圆 2"/>
          <p:cNvSpPr/>
          <p:nvPr/>
        </p:nvSpPr>
        <p:spPr>
          <a:xfrm>
            <a:off x="979170" y="2660650"/>
            <a:ext cx="586105" cy="292735"/>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81000" y="5247640"/>
            <a:ext cx="1029970" cy="292735"/>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914400" y="3996055"/>
            <a:ext cx="651510" cy="292735"/>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410970" y="4288790"/>
            <a:ext cx="586105" cy="292735"/>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
          <p:cNvSpPr txBox="1"/>
          <p:nvPr/>
        </p:nvSpPr>
        <p:spPr>
          <a:xfrm>
            <a:off x="891222" y="170180"/>
            <a:ext cx="7741285" cy="584775"/>
          </a:xfrm>
          <a:prstGeom prst="rect">
            <a:avLst/>
          </a:prstGeom>
          <a:noFill/>
          <a:ln w="9525">
            <a:noFill/>
          </a:ln>
        </p:spPr>
        <p:txBody>
          <a:bodyPr wrap="square" anchor="t">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一、</a:t>
            </a:r>
            <a:r>
              <a:rPr lang="en-US" altLang="zh-CN" sz="3200" b="1" dirty="0" smtClean="0">
                <a:solidFill>
                  <a:schemeClr val="bg1"/>
                </a:solidFill>
                <a:latin typeface="微软雅黑" panose="020B0503020204020204" pitchFamily="34" charset="-122"/>
                <a:ea typeface="微软雅黑" panose="020B0503020204020204" pitchFamily="34" charset="-122"/>
              </a:rPr>
              <a:t>2022</a:t>
            </a:r>
            <a:r>
              <a:rPr lang="zh-CN" altLang="en-US" sz="3200" b="1" dirty="0" smtClean="0">
                <a:solidFill>
                  <a:schemeClr val="bg1"/>
                </a:solidFill>
                <a:latin typeface="微软雅黑" panose="020B0503020204020204" pitchFamily="34" charset="-122"/>
                <a:ea typeface="微软雅黑" panose="020B0503020204020204" pitchFamily="34" charset="-122"/>
              </a:rPr>
              <a:t>年度委本部</a:t>
            </a:r>
            <a:r>
              <a:rPr lang="zh-CN" altLang="en-US" sz="3200" b="1" dirty="0">
                <a:solidFill>
                  <a:schemeClr val="bg1"/>
                </a:solidFill>
                <a:latin typeface="微软雅黑" panose="020B0503020204020204" pitchFamily="34" charset="-122"/>
                <a:ea typeface="微软雅黑" panose="020B0503020204020204" pitchFamily="34" charset="-122"/>
              </a:rPr>
              <a:t>预算评审文本</a:t>
            </a:r>
            <a:r>
              <a:rPr lang="zh-CN" altLang="en-US" sz="3200" b="1" dirty="0" smtClean="0">
                <a:solidFill>
                  <a:schemeClr val="bg1"/>
                </a:solidFill>
                <a:latin typeface="微软雅黑" panose="020B0503020204020204" pitchFamily="34" charset="-122"/>
                <a:ea typeface="微软雅黑" panose="020B0503020204020204" pitchFamily="34" charset="-122"/>
              </a:rPr>
              <a:t>说明</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fade">
                                      <p:cBhvr>
                                        <p:cTn id="7" dur="1000"/>
                                        <p:tgtEl>
                                          <p:spTgt spid="3075"/>
                                        </p:tgtEl>
                                      </p:cBhvr>
                                    </p:animEffect>
                                    <p:anim calcmode="lin" valueType="num">
                                      <p:cBhvr>
                                        <p:cTn id="8" dur="1000" fill="hold"/>
                                        <p:tgtEl>
                                          <p:spTgt spid="3075"/>
                                        </p:tgtEl>
                                        <p:attrNameLst>
                                          <p:attrName>ppt_x</p:attrName>
                                        </p:attrNameLst>
                                      </p:cBhvr>
                                      <p:tavLst>
                                        <p:tav tm="0">
                                          <p:val>
                                            <p:strVal val="#ppt_x"/>
                                          </p:val>
                                        </p:tav>
                                        <p:tav tm="100000">
                                          <p:val>
                                            <p:strVal val="#ppt_x"/>
                                          </p:val>
                                        </p:tav>
                                      </p:tavLst>
                                    </p:anim>
                                    <p:anim calcmode="lin" valueType="num">
                                      <p:cBhvr>
                                        <p:cTn id="9" dur="1000" fill="hold"/>
                                        <p:tgtEl>
                                          <p:spTgt spid="307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1000"/>
                                        <p:tgtEl>
                                          <p:spTgt spid="6">
                                            <p:txEl>
                                              <p:pRg st="0" end="0"/>
                                            </p:txEl>
                                          </p:spTgt>
                                        </p:tgtEl>
                                      </p:cBhvr>
                                    </p:animEffect>
                                    <p:anim calcmode="lin" valueType="num">
                                      <p:cBhvr>
                                        <p:cTn id="1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fade">
                                      <p:cBhvr>
                                        <p:cTn id="19" dur="1000"/>
                                        <p:tgtEl>
                                          <p:spTgt spid="6">
                                            <p:txEl>
                                              <p:pRg st="1" end="1"/>
                                            </p:txEl>
                                          </p:spTgt>
                                        </p:tgtEl>
                                      </p:cBhvr>
                                    </p:animEffect>
                                    <p:anim calcmode="lin" valueType="num">
                                      <p:cBhvr>
                                        <p:cTn id="20"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6"/>
          <p:cNvPicPr>
            <a:picLocks noChangeAspect="1"/>
          </p:cNvPicPr>
          <p:nvPr/>
        </p:nvPicPr>
        <p:blipFill>
          <a:blip r:embed="rId1" cstate="print"/>
          <a:stretch>
            <a:fillRect/>
          </a:stretch>
        </p:blipFill>
        <p:spPr>
          <a:xfrm>
            <a:off x="4763" y="0"/>
            <a:ext cx="9132887" cy="6858000"/>
          </a:xfrm>
          <a:prstGeom prst="rect">
            <a:avLst/>
          </a:prstGeom>
          <a:noFill/>
          <a:ln w="9525">
            <a:noFill/>
          </a:ln>
        </p:spPr>
      </p:pic>
      <p:sp>
        <p:nvSpPr>
          <p:cNvPr id="6146" name="矩形 1"/>
          <p:cNvSpPr/>
          <p:nvPr/>
        </p:nvSpPr>
        <p:spPr>
          <a:xfrm>
            <a:off x="4763" y="895350"/>
            <a:ext cx="9144000" cy="5832475"/>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147"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6148" name="TextBox 20"/>
          <p:cNvSpPr txBox="1"/>
          <p:nvPr/>
        </p:nvSpPr>
        <p:spPr>
          <a:xfrm>
            <a:off x="60325" y="2576513"/>
            <a:ext cx="4349750" cy="460375"/>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49" name="TextBox 20"/>
          <p:cNvSpPr txBox="1"/>
          <p:nvPr/>
        </p:nvSpPr>
        <p:spPr>
          <a:xfrm>
            <a:off x="14288" y="4379913"/>
            <a:ext cx="4441825" cy="493712"/>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782820" y="1422400"/>
            <a:ext cx="4072255" cy="368300"/>
          </a:xfrm>
          <a:prstGeom prst="rect">
            <a:avLst/>
          </a:prstGeom>
          <a:noFill/>
        </p:spPr>
        <p:txBody>
          <a:bodyPr wrap="square" rtlCol="0">
            <a:spAutoFit/>
          </a:bodyPr>
          <a:lstStyle/>
          <a:p>
            <a:endParaRPr lang="zh-CN" altLang="en-US"/>
          </a:p>
        </p:txBody>
      </p:sp>
      <p:pic>
        <p:nvPicPr>
          <p:cNvPr id="4" name="图片 3" descr="26f103c7f258d85f99c7774cdc0ad074"/>
          <p:cNvPicPr>
            <a:picLocks noChangeAspect="1"/>
          </p:cNvPicPr>
          <p:nvPr/>
        </p:nvPicPr>
        <p:blipFill>
          <a:blip r:embed="rId3" cstate="print"/>
          <a:stretch>
            <a:fillRect/>
          </a:stretch>
        </p:blipFill>
        <p:spPr>
          <a:xfrm>
            <a:off x="60325" y="1038225"/>
            <a:ext cx="9123045" cy="5689600"/>
          </a:xfrm>
          <a:prstGeom prst="rect">
            <a:avLst/>
          </a:prstGeom>
        </p:spPr>
      </p:pic>
      <p:sp>
        <p:nvSpPr>
          <p:cNvPr id="6" name="文本框 5"/>
          <p:cNvSpPr txBox="1"/>
          <p:nvPr/>
        </p:nvSpPr>
        <p:spPr>
          <a:xfrm>
            <a:off x="4660265" y="1688465"/>
            <a:ext cx="3893820" cy="3000821"/>
          </a:xfrm>
          <a:prstGeom prst="rect">
            <a:avLst/>
          </a:prstGeom>
          <a:noFill/>
        </p:spPr>
        <p:txBody>
          <a:bodyPr wrap="square" rtlCol="0">
            <a:spAutoFit/>
          </a:bodyPr>
          <a:lstStyle/>
          <a:p>
            <a:pPr algn="l">
              <a:lnSpc>
                <a:spcPct val="150000"/>
              </a:lnSpc>
              <a:buClrTx/>
              <a:buSzTx/>
            </a:pPr>
            <a:r>
              <a:rPr lang="en-US" b="1" dirty="0" smtClean="0">
                <a:solidFill>
                  <a:schemeClr val="accent1">
                    <a:lumMod val="50000"/>
                  </a:schemeClr>
                </a:solidFill>
                <a:latin typeface="微软雅黑" panose="020B0503020204020204" pitchFamily="34" charset="-122"/>
                <a:ea typeface="微软雅黑" panose="020B0503020204020204" pitchFamily="34" charset="-122"/>
                <a:sym typeface="宋体" panose="02010600030101010101" pitchFamily="2" charset="-122"/>
              </a:rPr>
              <a:t>3.</a:t>
            </a:r>
            <a:r>
              <a:rPr b="1" dirty="0" smtClean="0">
                <a:solidFill>
                  <a:schemeClr val="accent1">
                    <a:lumMod val="50000"/>
                  </a:schemeClr>
                </a:solidFill>
                <a:latin typeface="微软雅黑" panose="020B0503020204020204" pitchFamily="34" charset="-122"/>
                <a:ea typeface="微软雅黑" panose="020B0503020204020204" pitchFamily="34" charset="-122"/>
                <a:sym typeface="宋体" panose="02010600030101010101" pitchFamily="2" charset="-122"/>
              </a:rPr>
              <a:t>2</a:t>
            </a:r>
            <a:r>
              <a:rPr lang="en-US" b="1" dirty="0">
                <a:solidFill>
                  <a:schemeClr val="accent1">
                    <a:lumMod val="50000"/>
                  </a:schemeClr>
                </a:solidFill>
                <a:latin typeface="微软雅黑" panose="020B0503020204020204" pitchFamily="34" charset="-122"/>
                <a:ea typeface="微软雅黑" panose="020B0503020204020204" pitchFamily="34" charset="-122"/>
                <a:sym typeface="宋体" panose="02010600030101010101" pitchFamily="2" charset="-122"/>
              </a:rPr>
              <a:t> </a:t>
            </a:r>
            <a:r>
              <a:rPr b="1" dirty="0" err="1" smtClean="0">
                <a:solidFill>
                  <a:schemeClr val="accent1">
                    <a:lumMod val="50000"/>
                  </a:schemeClr>
                </a:solidFill>
                <a:latin typeface="微软雅黑" panose="020B0503020204020204" pitchFamily="34" charset="-122"/>
                <a:ea typeface="微软雅黑" panose="020B0503020204020204" pitchFamily="34" charset="-122"/>
                <a:sym typeface="宋体" panose="02010600030101010101" pitchFamily="2" charset="-122"/>
              </a:rPr>
              <a:t>前期工作</a:t>
            </a:r>
            <a:r>
              <a:rPr b="1" dirty="0" smtClean="0">
                <a:solidFill>
                  <a:schemeClr val="accent1">
                    <a:lumMod val="50000"/>
                  </a:schemeClr>
                </a:solidFill>
                <a:latin typeface="微软雅黑" panose="020B0503020204020204" pitchFamily="34" charset="-122"/>
                <a:ea typeface="微软雅黑" panose="020B0503020204020204" pitchFamily="34" charset="-122"/>
                <a:sym typeface="宋体" panose="02010600030101010101" pitchFamily="2" charset="-122"/>
              </a:rPr>
              <a:t> </a:t>
            </a:r>
            <a:r>
              <a:rPr b="1" dirty="0">
                <a:solidFill>
                  <a:schemeClr val="accent1">
                    <a:lumMod val="50000"/>
                  </a:schemeClr>
                </a:solidFill>
                <a:latin typeface="微软雅黑" panose="020B0503020204020204" pitchFamily="34" charset="-122"/>
                <a:ea typeface="微软雅黑" panose="020B0503020204020204" pitchFamily="34" charset="-122"/>
                <a:sym typeface="宋体" panose="02010600030101010101" pitchFamily="2" charset="-122"/>
              </a:rPr>
              <a:t>（前期调研准备情况） </a:t>
            </a:r>
            <a:r>
              <a:rPr b="1" dirty="0" err="1" smtClean="0">
                <a:solidFill>
                  <a:schemeClr val="accent1">
                    <a:lumMod val="50000"/>
                  </a:schemeClr>
                </a:solidFill>
                <a:latin typeface="微软雅黑" panose="020B0503020204020204" pitchFamily="34" charset="-122"/>
                <a:ea typeface="微软雅黑" panose="020B0503020204020204" pitchFamily="34" charset="-122"/>
                <a:sym typeface="宋体" panose="02010600030101010101" pitchFamily="2" charset="-122"/>
              </a:rPr>
              <a:t>请填写项目前期策划与准备工作的开展情况</a:t>
            </a:r>
            <a:r>
              <a:rPr b="1" dirty="0" err="1">
                <a:solidFill>
                  <a:schemeClr val="accent1">
                    <a:lumMod val="50000"/>
                  </a:schemeClr>
                </a:solidFill>
                <a:latin typeface="微软雅黑" panose="020B0503020204020204" pitchFamily="34" charset="-122"/>
                <a:ea typeface="微软雅黑" panose="020B0503020204020204" pitchFamily="34" charset="-122"/>
                <a:sym typeface="宋体" panose="02010600030101010101" pitchFamily="2" charset="-122"/>
              </a:rPr>
              <a:t>、项目申报前的前期研究和论证过程等</a:t>
            </a:r>
            <a:r>
              <a:rPr b="1" dirty="0">
                <a:solidFill>
                  <a:schemeClr val="accent1">
                    <a:lumMod val="50000"/>
                  </a:schemeClr>
                </a:solidFill>
                <a:latin typeface="微软雅黑" panose="020B0503020204020204" pitchFamily="34" charset="-122"/>
                <a:ea typeface="微软雅黑" panose="020B0503020204020204" pitchFamily="34" charset="-122"/>
                <a:sym typeface="宋体" panose="02010600030101010101" pitchFamily="2" charset="-122"/>
              </a:rPr>
              <a:t>。</a:t>
            </a:r>
            <a:endParaRPr b="1" dirty="0">
              <a:solidFill>
                <a:schemeClr val="accent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a:p>
            <a:pPr algn="l">
              <a:lnSpc>
                <a:spcPct val="150000"/>
              </a:lnSpc>
              <a:buClrTx/>
              <a:buSzTx/>
            </a:pPr>
            <a:r>
              <a:rPr b="1" dirty="0" err="1" smtClean="0">
                <a:solidFill>
                  <a:srgbClr val="C00000"/>
                </a:solidFill>
                <a:latin typeface="微软雅黑" panose="020B0503020204020204" pitchFamily="34" charset="-122"/>
                <a:ea typeface="微软雅黑" panose="020B0503020204020204" pitchFamily="34" charset="-122"/>
                <a:sym typeface="宋体" panose="02010600030101010101" pitchFamily="2" charset="-122"/>
              </a:rPr>
              <a:t>延续性项目应说明前期项目</a:t>
            </a:r>
            <a:r>
              <a:rPr lang="zh-CN" altLang="en-US"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的</a:t>
            </a:r>
            <a:r>
              <a:rPr lang="zh-CN" altLang="en-US" b="1" dirty="0" smtClean="0">
                <a:solidFill>
                  <a:srgbClr val="C00000"/>
                </a:solidFill>
                <a:latin typeface="微软雅黑" panose="020B0503020204020204" pitchFamily="34" charset="-122"/>
                <a:ea typeface="微软雅黑" panose="020B0503020204020204" pitchFamily="34" charset="-122"/>
                <a:sym typeface="宋体" panose="02010600030101010101" pitchFamily="2" charset="-122"/>
              </a:rPr>
              <a:t>完成情况、</a:t>
            </a:r>
            <a:r>
              <a:rPr b="1" dirty="0" err="1" smtClean="0">
                <a:solidFill>
                  <a:srgbClr val="C00000"/>
                </a:solidFill>
                <a:latin typeface="微软雅黑" panose="020B0503020204020204" pitchFamily="34" charset="-122"/>
                <a:ea typeface="微软雅黑" panose="020B0503020204020204" pitchFamily="34" charset="-122"/>
                <a:sym typeface="宋体" panose="02010600030101010101" pitchFamily="2" charset="-122"/>
              </a:rPr>
              <a:t>绩效</a:t>
            </a:r>
            <a:r>
              <a:rPr lang="zh-CN" altLang="en-US" b="1" dirty="0" smtClean="0">
                <a:solidFill>
                  <a:srgbClr val="C00000"/>
                </a:solidFill>
                <a:latin typeface="微软雅黑" panose="020B0503020204020204" pitchFamily="34" charset="-122"/>
                <a:ea typeface="微软雅黑" panose="020B0503020204020204" pitchFamily="34" charset="-122"/>
                <a:sym typeface="宋体" panose="02010600030101010101" pitchFamily="2" charset="-122"/>
              </a:rPr>
              <a:t>、经费使用情况</a:t>
            </a:r>
            <a:r>
              <a:rPr b="1" dirty="0" smtClean="0">
                <a:solidFill>
                  <a:srgbClr val="C00000"/>
                </a:solidFill>
                <a:latin typeface="微软雅黑" panose="020B0503020204020204" pitchFamily="34" charset="-122"/>
                <a:ea typeface="微软雅黑" panose="020B0503020204020204" pitchFamily="34" charset="-122"/>
                <a:sym typeface="宋体" panose="02010600030101010101" pitchFamily="2" charset="-122"/>
              </a:rPr>
              <a:t>等</a:t>
            </a:r>
            <a:r>
              <a:rPr b="1" dirty="0">
                <a:solidFill>
                  <a:schemeClr val="accent1">
                    <a:lumMod val="50000"/>
                  </a:schemeClr>
                </a:solidFill>
                <a:latin typeface="微软雅黑" panose="020B0503020204020204" pitchFamily="34" charset="-122"/>
                <a:ea typeface="微软雅黑" panose="020B0503020204020204" pitchFamily="34" charset="-122"/>
                <a:sym typeface="宋体" panose="02010600030101010101" pitchFamily="2" charset="-122"/>
              </a:rPr>
              <a:t>。</a:t>
            </a:r>
            <a:endParaRPr b="1" dirty="0">
              <a:solidFill>
                <a:schemeClr val="accent1">
                  <a:lumMod val="75000"/>
                </a:schemeClr>
              </a:solidFill>
              <a:latin typeface="微软雅黑" panose="020B0503020204020204" pitchFamily="34" charset="-122"/>
              <a:ea typeface="微软雅黑" panose="020B0503020204020204" pitchFamily="34" charset="-122"/>
              <a:sym typeface="宋体" panose="02010600030101010101" pitchFamily="2" charset="-122"/>
            </a:endParaRPr>
          </a:p>
          <a:p>
            <a:pPr algn="l">
              <a:lnSpc>
                <a:spcPct val="150000"/>
              </a:lnSpc>
              <a:buClrTx/>
              <a:buSzTx/>
            </a:pPr>
            <a:endParaRPr b="1" dirty="0">
              <a:solidFill>
                <a:schemeClr val="accent1">
                  <a:lumMod val="7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3076"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0324" y="939629"/>
            <a:ext cx="4510881" cy="5411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椭圆 2"/>
          <p:cNvSpPr/>
          <p:nvPr/>
        </p:nvSpPr>
        <p:spPr>
          <a:xfrm>
            <a:off x="262255" y="2857500"/>
            <a:ext cx="1574800" cy="292735"/>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2022475" y="1199515"/>
            <a:ext cx="1040130" cy="292735"/>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
          <p:cNvSpPr txBox="1"/>
          <p:nvPr/>
        </p:nvSpPr>
        <p:spPr>
          <a:xfrm>
            <a:off x="891222" y="170180"/>
            <a:ext cx="7741285" cy="584775"/>
          </a:xfrm>
          <a:prstGeom prst="rect">
            <a:avLst/>
          </a:prstGeom>
          <a:noFill/>
          <a:ln w="9525">
            <a:noFill/>
          </a:ln>
        </p:spPr>
        <p:txBody>
          <a:bodyPr wrap="square" anchor="t">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一、</a:t>
            </a:r>
            <a:r>
              <a:rPr lang="en-US" altLang="zh-CN" sz="3200" b="1" dirty="0" smtClean="0">
                <a:solidFill>
                  <a:schemeClr val="bg1"/>
                </a:solidFill>
                <a:latin typeface="微软雅黑" panose="020B0503020204020204" pitchFamily="34" charset="-122"/>
                <a:ea typeface="微软雅黑" panose="020B0503020204020204" pitchFamily="34" charset="-122"/>
              </a:rPr>
              <a:t>2022</a:t>
            </a:r>
            <a:r>
              <a:rPr lang="zh-CN" altLang="en-US" sz="3200" b="1" dirty="0" smtClean="0">
                <a:solidFill>
                  <a:schemeClr val="bg1"/>
                </a:solidFill>
                <a:latin typeface="微软雅黑" panose="020B0503020204020204" pitchFamily="34" charset="-122"/>
                <a:ea typeface="微软雅黑" panose="020B0503020204020204" pitchFamily="34" charset="-122"/>
              </a:rPr>
              <a:t>年度委本部</a:t>
            </a:r>
            <a:r>
              <a:rPr lang="zh-CN" altLang="en-US" sz="3200" b="1" dirty="0">
                <a:solidFill>
                  <a:schemeClr val="bg1"/>
                </a:solidFill>
                <a:latin typeface="微软雅黑" panose="020B0503020204020204" pitchFamily="34" charset="-122"/>
                <a:ea typeface="微软雅黑" panose="020B0503020204020204" pitchFamily="34" charset="-122"/>
              </a:rPr>
              <a:t>预算评审文本</a:t>
            </a:r>
            <a:r>
              <a:rPr lang="zh-CN" altLang="en-US" sz="3200" b="1" dirty="0" smtClean="0">
                <a:solidFill>
                  <a:schemeClr val="bg1"/>
                </a:solidFill>
                <a:latin typeface="微软雅黑" panose="020B0503020204020204" pitchFamily="34" charset="-122"/>
                <a:ea typeface="微软雅黑" panose="020B0503020204020204" pitchFamily="34" charset="-122"/>
              </a:rPr>
              <a:t>说明</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1000"/>
                                        <p:tgtEl>
                                          <p:spTgt spid="3076"/>
                                        </p:tgtEl>
                                      </p:cBhvr>
                                    </p:animEffect>
                                    <p:anim calcmode="lin" valueType="num">
                                      <p:cBhvr>
                                        <p:cTn id="8" dur="1000" fill="hold"/>
                                        <p:tgtEl>
                                          <p:spTgt spid="3076"/>
                                        </p:tgtEl>
                                        <p:attrNameLst>
                                          <p:attrName>ppt_x</p:attrName>
                                        </p:attrNameLst>
                                      </p:cBhvr>
                                      <p:tavLst>
                                        <p:tav tm="0">
                                          <p:val>
                                            <p:strVal val="#ppt_x"/>
                                          </p:val>
                                        </p:tav>
                                        <p:tav tm="100000">
                                          <p:val>
                                            <p:strVal val="#ppt_x"/>
                                          </p:val>
                                        </p:tav>
                                      </p:tavLst>
                                    </p:anim>
                                    <p:anim calcmode="lin" valueType="num">
                                      <p:cBhvr>
                                        <p:cTn id="9" dur="1000" fill="hold"/>
                                        <p:tgtEl>
                                          <p:spTgt spid="307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1000"/>
                                        <p:tgtEl>
                                          <p:spTgt spid="6">
                                            <p:txEl>
                                              <p:pRg st="0" end="0"/>
                                            </p:txEl>
                                          </p:spTgt>
                                        </p:tgtEl>
                                      </p:cBhvr>
                                    </p:animEffect>
                                    <p:anim calcmode="lin" valueType="num">
                                      <p:cBhvr>
                                        <p:cTn id="1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fade">
                                      <p:cBhvr>
                                        <p:cTn id="19" dur="1000"/>
                                        <p:tgtEl>
                                          <p:spTgt spid="6">
                                            <p:txEl>
                                              <p:pRg st="1" end="1"/>
                                            </p:txEl>
                                          </p:spTgt>
                                        </p:tgtEl>
                                      </p:cBhvr>
                                    </p:animEffect>
                                    <p:anim calcmode="lin" valueType="num">
                                      <p:cBhvr>
                                        <p:cTn id="20"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6"/>
          <p:cNvPicPr>
            <a:picLocks noChangeAspect="1"/>
          </p:cNvPicPr>
          <p:nvPr/>
        </p:nvPicPr>
        <p:blipFill>
          <a:blip r:embed="rId1" cstate="print"/>
          <a:stretch>
            <a:fillRect/>
          </a:stretch>
        </p:blipFill>
        <p:spPr>
          <a:xfrm>
            <a:off x="4763" y="0"/>
            <a:ext cx="9132887" cy="6858000"/>
          </a:xfrm>
          <a:prstGeom prst="rect">
            <a:avLst/>
          </a:prstGeom>
          <a:noFill/>
          <a:ln w="9525">
            <a:noFill/>
          </a:ln>
        </p:spPr>
      </p:pic>
      <p:sp>
        <p:nvSpPr>
          <p:cNvPr id="6146" name="矩形 1"/>
          <p:cNvSpPr/>
          <p:nvPr/>
        </p:nvSpPr>
        <p:spPr>
          <a:xfrm>
            <a:off x="4763" y="895350"/>
            <a:ext cx="9144000" cy="5832475"/>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147"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6148" name="TextBox 20"/>
          <p:cNvSpPr txBox="1"/>
          <p:nvPr/>
        </p:nvSpPr>
        <p:spPr>
          <a:xfrm>
            <a:off x="60325" y="2576513"/>
            <a:ext cx="4349750" cy="460375"/>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49" name="TextBox 20"/>
          <p:cNvSpPr txBox="1"/>
          <p:nvPr/>
        </p:nvSpPr>
        <p:spPr>
          <a:xfrm>
            <a:off x="14288" y="4379913"/>
            <a:ext cx="4441825" cy="493712"/>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782820" y="1422400"/>
            <a:ext cx="4072255" cy="368300"/>
          </a:xfrm>
          <a:prstGeom prst="rect">
            <a:avLst/>
          </a:prstGeom>
          <a:noFill/>
        </p:spPr>
        <p:txBody>
          <a:bodyPr wrap="square" rtlCol="0">
            <a:spAutoFit/>
          </a:bodyPr>
          <a:lstStyle/>
          <a:p>
            <a:endParaRPr lang="zh-CN" altLang="en-US"/>
          </a:p>
        </p:txBody>
      </p:sp>
      <p:pic>
        <p:nvPicPr>
          <p:cNvPr id="4" name="图片 3" descr="26f103c7f258d85f99c7774cdc0ad074"/>
          <p:cNvPicPr>
            <a:picLocks noChangeAspect="1"/>
          </p:cNvPicPr>
          <p:nvPr/>
        </p:nvPicPr>
        <p:blipFill>
          <a:blip r:embed="rId3" cstate="print"/>
          <a:stretch>
            <a:fillRect/>
          </a:stretch>
        </p:blipFill>
        <p:spPr>
          <a:xfrm>
            <a:off x="14605" y="1038225"/>
            <a:ext cx="9123045" cy="5689600"/>
          </a:xfrm>
          <a:prstGeom prst="rect">
            <a:avLst/>
          </a:prstGeom>
        </p:spPr>
      </p:pic>
      <p:sp>
        <p:nvSpPr>
          <p:cNvPr id="6" name="文本框 5"/>
          <p:cNvSpPr txBox="1"/>
          <p:nvPr/>
        </p:nvSpPr>
        <p:spPr>
          <a:xfrm>
            <a:off x="4961255" y="1951975"/>
            <a:ext cx="3893820" cy="2169825"/>
          </a:xfrm>
          <a:prstGeom prst="rect">
            <a:avLst/>
          </a:prstGeom>
          <a:noFill/>
        </p:spPr>
        <p:txBody>
          <a:bodyPr wrap="square" rtlCol="0">
            <a:spAutoFit/>
          </a:bodyPr>
          <a:lstStyle/>
          <a:p>
            <a:pPr algn="l">
              <a:lnSpc>
                <a:spcPct val="150000"/>
              </a:lnSpc>
              <a:buClrTx/>
              <a:buSzTx/>
            </a:pPr>
            <a:r>
              <a:rPr lang="en-US"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3.3 </a:t>
            </a:r>
            <a:r>
              <a:rPr b="1" dirty="0" err="1"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实施方案主要内容</a:t>
            </a:r>
            <a:r>
              <a:rPr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a:t>
            </a:r>
            <a:endParaRPr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a:p>
            <a:pPr algn="l">
              <a:lnSpc>
                <a:spcPct val="150000"/>
              </a:lnSpc>
              <a:buClrTx/>
              <a:buSzTx/>
            </a:pPr>
            <a:r>
              <a:rPr lang="zh-CN" altLang="en-US"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需展开或</a:t>
            </a:r>
            <a:r>
              <a:rPr lang="zh-CN"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分</a:t>
            </a:r>
            <a:r>
              <a:rPr lang="zh-CN"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项说明项目实施的主要内容、理由和措施等，如项目分类实施，应明确分类实施的主体</a:t>
            </a:r>
            <a:r>
              <a:rPr lang="zh-CN"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a:t>
            </a:r>
            <a:endParaRPr lang="en-US" altLang="zh-CN"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a:p>
            <a:pPr algn="l">
              <a:lnSpc>
                <a:spcPct val="150000"/>
              </a:lnSpc>
              <a:buClrTx/>
              <a:buSzTx/>
            </a:pPr>
            <a:r>
              <a:rPr lang="zh-CN" alt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体现</a:t>
            </a:r>
            <a:r>
              <a:rPr lang="zh-CN" altLang="en-US"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项目所需的工作量和难易程度。</a:t>
            </a:r>
            <a:endParaRPr lang="zh-CN"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409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0219" y="1492250"/>
            <a:ext cx="4684823" cy="4027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椭圆 2"/>
          <p:cNvSpPr/>
          <p:nvPr/>
        </p:nvSpPr>
        <p:spPr>
          <a:xfrm>
            <a:off x="100330" y="2211705"/>
            <a:ext cx="586105" cy="292735"/>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00330" y="2576830"/>
            <a:ext cx="586105" cy="292735"/>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
          <p:cNvSpPr txBox="1"/>
          <p:nvPr/>
        </p:nvSpPr>
        <p:spPr>
          <a:xfrm>
            <a:off x="891222" y="170180"/>
            <a:ext cx="7741285" cy="584775"/>
          </a:xfrm>
          <a:prstGeom prst="rect">
            <a:avLst/>
          </a:prstGeom>
          <a:noFill/>
          <a:ln w="9525">
            <a:noFill/>
          </a:ln>
        </p:spPr>
        <p:txBody>
          <a:bodyPr wrap="square" anchor="t">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一、</a:t>
            </a:r>
            <a:r>
              <a:rPr lang="en-US" altLang="zh-CN" sz="3200" b="1" dirty="0" smtClean="0">
                <a:solidFill>
                  <a:schemeClr val="bg1"/>
                </a:solidFill>
                <a:latin typeface="微软雅黑" panose="020B0503020204020204" pitchFamily="34" charset="-122"/>
                <a:ea typeface="微软雅黑" panose="020B0503020204020204" pitchFamily="34" charset="-122"/>
              </a:rPr>
              <a:t>2022</a:t>
            </a:r>
            <a:r>
              <a:rPr lang="zh-CN" altLang="en-US" sz="3200" b="1" dirty="0" smtClean="0">
                <a:solidFill>
                  <a:schemeClr val="bg1"/>
                </a:solidFill>
                <a:latin typeface="微软雅黑" panose="020B0503020204020204" pitchFamily="34" charset="-122"/>
                <a:ea typeface="微软雅黑" panose="020B0503020204020204" pitchFamily="34" charset="-122"/>
              </a:rPr>
              <a:t>年度委本部</a:t>
            </a:r>
            <a:r>
              <a:rPr lang="zh-CN" altLang="en-US" sz="3200" b="1" dirty="0">
                <a:solidFill>
                  <a:schemeClr val="bg1"/>
                </a:solidFill>
                <a:latin typeface="微软雅黑" panose="020B0503020204020204" pitchFamily="34" charset="-122"/>
                <a:ea typeface="微软雅黑" panose="020B0503020204020204" pitchFamily="34" charset="-122"/>
              </a:rPr>
              <a:t>预算评审文本</a:t>
            </a:r>
            <a:r>
              <a:rPr lang="zh-CN" altLang="en-US" sz="3200" b="1" dirty="0" smtClean="0">
                <a:solidFill>
                  <a:schemeClr val="bg1"/>
                </a:solidFill>
                <a:latin typeface="微软雅黑" panose="020B0503020204020204" pitchFamily="34" charset="-122"/>
                <a:ea typeface="微软雅黑" panose="020B0503020204020204" pitchFamily="34" charset="-122"/>
              </a:rPr>
              <a:t>说明</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1000"/>
                                        <p:tgtEl>
                                          <p:spTgt spid="6">
                                            <p:txEl>
                                              <p:pRg st="0" end="0"/>
                                            </p:txEl>
                                          </p:spTgt>
                                        </p:tgtEl>
                                      </p:cBhvr>
                                    </p:animEffect>
                                    <p:anim calcmode="lin" valueType="num">
                                      <p:cBhvr>
                                        <p:cTn id="1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fade">
                                      <p:cBhvr>
                                        <p:cTn id="19" dur="1000"/>
                                        <p:tgtEl>
                                          <p:spTgt spid="6">
                                            <p:txEl>
                                              <p:pRg st="1" end="1"/>
                                            </p:txEl>
                                          </p:spTgt>
                                        </p:tgtEl>
                                      </p:cBhvr>
                                    </p:animEffect>
                                    <p:anim calcmode="lin" valueType="num">
                                      <p:cBhvr>
                                        <p:cTn id="20"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6">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Effect transition="in" filter="fade">
                                      <p:cBhvr>
                                        <p:cTn id="24" dur="1000"/>
                                        <p:tgtEl>
                                          <p:spTgt spid="6">
                                            <p:txEl>
                                              <p:pRg st="2" end="2"/>
                                            </p:txEl>
                                          </p:spTgt>
                                        </p:tgtEl>
                                      </p:cBhvr>
                                    </p:animEffect>
                                    <p:anim calcmode="lin" valueType="num">
                                      <p:cBhvr>
                                        <p:cTn id="25"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6"/>
          <p:cNvPicPr>
            <a:picLocks noChangeAspect="1"/>
          </p:cNvPicPr>
          <p:nvPr/>
        </p:nvPicPr>
        <p:blipFill>
          <a:blip r:embed="rId1" cstate="print"/>
          <a:stretch>
            <a:fillRect/>
          </a:stretch>
        </p:blipFill>
        <p:spPr>
          <a:xfrm>
            <a:off x="4763" y="0"/>
            <a:ext cx="9132887" cy="6858000"/>
          </a:xfrm>
          <a:prstGeom prst="rect">
            <a:avLst/>
          </a:prstGeom>
          <a:noFill/>
          <a:ln w="9525">
            <a:noFill/>
          </a:ln>
        </p:spPr>
      </p:pic>
      <p:sp>
        <p:nvSpPr>
          <p:cNvPr id="6146" name="矩形 1"/>
          <p:cNvSpPr/>
          <p:nvPr/>
        </p:nvSpPr>
        <p:spPr>
          <a:xfrm>
            <a:off x="4763" y="895350"/>
            <a:ext cx="9144000" cy="5832475"/>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147"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6148" name="TextBox 20"/>
          <p:cNvSpPr txBox="1"/>
          <p:nvPr/>
        </p:nvSpPr>
        <p:spPr>
          <a:xfrm>
            <a:off x="60325" y="2576513"/>
            <a:ext cx="4349750" cy="460375"/>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49" name="TextBox 20"/>
          <p:cNvSpPr txBox="1"/>
          <p:nvPr/>
        </p:nvSpPr>
        <p:spPr>
          <a:xfrm>
            <a:off x="14288" y="4379913"/>
            <a:ext cx="4441825" cy="493712"/>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782820" y="1422400"/>
            <a:ext cx="4072255" cy="368300"/>
          </a:xfrm>
          <a:prstGeom prst="rect">
            <a:avLst/>
          </a:prstGeom>
          <a:noFill/>
        </p:spPr>
        <p:txBody>
          <a:bodyPr wrap="square" rtlCol="0">
            <a:spAutoFit/>
          </a:bodyPr>
          <a:lstStyle/>
          <a:p>
            <a:endParaRPr lang="zh-CN" altLang="en-US"/>
          </a:p>
        </p:txBody>
      </p:sp>
      <p:pic>
        <p:nvPicPr>
          <p:cNvPr id="4" name="图片 3" descr="26f103c7f258d85f99c7774cdc0ad074"/>
          <p:cNvPicPr>
            <a:picLocks noChangeAspect="1"/>
          </p:cNvPicPr>
          <p:nvPr/>
        </p:nvPicPr>
        <p:blipFill>
          <a:blip r:embed="rId3" cstate="print"/>
          <a:stretch>
            <a:fillRect/>
          </a:stretch>
        </p:blipFill>
        <p:spPr>
          <a:xfrm>
            <a:off x="23749" y="1038225"/>
            <a:ext cx="9123045" cy="5689600"/>
          </a:xfrm>
          <a:prstGeom prst="rect">
            <a:avLst/>
          </a:prstGeom>
        </p:spPr>
      </p:pic>
      <p:sp>
        <p:nvSpPr>
          <p:cNvPr id="6" name="文本框 5"/>
          <p:cNvSpPr txBox="1"/>
          <p:nvPr/>
        </p:nvSpPr>
        <p:spPr>
          <a:xfrm>
            <a:off x="4660265" y="1688465"/>
            <a:ext cx="4477385" cy="3000821"/>
          </a:xfrm>
          <a:prstGeom prst="rect">
            <a:avLst/>
          </a:prstGeom>
          <a:noFill/>
        </p:spPr>
        <p:txBody>
          <a:bodyPr wrap="square" rtlCol="0">
            <a:spAutoFit/>
          </a:bodyPr>
          <a:lstStyle/>
          <a:p>
            <a:pPr>
              <a:lnSpc>
                <a:spcPct val="150000"/>
              </a:lnSpc>
              <a:buClrTx/>
              <a:buSzTx/>
            </a:pPr>
            <a:r>
              <a:rPr 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3.4 </a:t>
            </a:r>
            <a:r>
              <a:rPr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运行管理及保障措施：请说明本项目管理流程、内部管理和控制制度，项目单位管理能力和管理制度，如投入管理、财务管理及实施中及实施后的保障措施等。</a:t>
            </a:r>
            <a:endParaRPr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a:p>
            <a:pPr marL="285750" indent="-285750" algn="l">
              <a:lnSpc>
                <a:spcPct val="150000"/>
              </a:lnSpc>
              <a:buClrTx/>
              <a:buSzTx/>
              <a:buFont typeface="Arial" panose="020B0604020202020204" pitchFamily="34" charset="0"/>
              <a:buChar char="•"/>
            </a:pPr>
            <a:r>
              <a:rPr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项目运行管理可用图表也可用文字形式</a:t>
            </a:r>
            <a:endParaRPr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endParaRPr>
          </a:p>
          <a:p>
            <a:pPr marL="285750" indent="-285750" algn="l">
              <a:lnSpc>
                <a:spcPct val="150000"/>
              </a:lnSpc>
              <a:buClrTx/>
              <a:buSzTx/>
              <a:buFont typeface="Arial" panose="020B0604020202020204" pitchFamily="34" charset="0"/>
              <a:buChar char="•"/>
            </a:pPr>
            <a:r>
              <a:rPr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涉及采购</a:t>
            </a:r>
            <a:r>
              <a:rPr lang="zh-CN"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a:t>
            </a:r>
            <a:r>
              <a:rPr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招标项目务必在运行管理中加以说明</a:t>
            </a:r>
            <a:endParaRPr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409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3042" y="1038225"/>
            <a:ext cx="4368164" cy="4744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椭圆 2"/>
          <p:cNvSpPr/>
          <p:nvPr/>
        </p:nvSpPr>
        <p:spPr>
          <a:xfrm>
            <a:off x="544830" y="3575685"/>
            <a:ext cx="586105" cy="292735"/>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44830" y="3868420"/>
            <a:ext cx="868680" cy="292735"/>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
          <p:cNvSpPr txBox="1"/>
          <p:nvPr/>
        </p:nvSpPr>
        <p:spPr>
          <a:xfrm>
            <a:off x="891222" y="170180"/>
            <a:ext cx="7741285" cy="584775"/>
          </a:xfrm>
          <a:prstGeom prst="rect">
            <a:avLst/>
          </a:prstGeom>
          <a:noFill/>
          <a:ln w="9525">
            <a:noFill/>
          </a:ln>
        </p:spPr>
        <p:txBody>
          <a:bodyPr wrap="square" anchor="t">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一、</a:t>
            </a:r>
            <a:r>
              <a:rPr lang="en-US" altLang="zh-CN" sz="3200" b="1" dirty="0" smtClean="0">
                <a:solidFill>
                  <a:schemeClr val="bg1"/>
                </a:solidFill>
                <a:latin typeface="微软雅黑" panose="020B0503020204020204" pitchFamily="34" charset="-122"/>
                <a:ea typeface="微软雅黑" panose="020B0503020204020204" pitchFamily="34" charset="-122"/>
              </a:rPr>
              <a:t>2022</a:t>
            </a:r>
            <a:r>
              <a:rPr lang="zh-CN" altLang="en-US" sz="3200" b="1" dirty="0" smtClean="0">
                <a:solidFill>
                  <a:schemeClr val="bg1"/>
                </a:solidFill>
                <a:latin typeface="微软雅黑" panose="020B0503020204020204" pitchFamily="34" charset="-122"/>
                <a:ea typeface="微软雅黑" panose="020B0503020204020204" pitchFamily="34" charset="-122"/>
              </a:rPr>
              <a:t>年度委本部</a:t>
            </a:r>
            <a:r>
              <a:rPr lang="zh-CN" altLang="en-US" sz="3200" b="1" dirty="0">
                <a:solidFill>
                  <a:schemeClr val="bg1"/>
                </a:solidFill>
                <a:latin typeface="微软雅黑" panose="020B0503020204020204" pitchFamily="34" charset="-122"/>
                <a:ea typeface="微软雅黑" panose="020B0503020204020204" pitchFamily="34" charset="-122"/>
              </a:rPr>
              <a:t>预算评审文本</a:t>
            </a:r>
            <a:r>
              <a:rPr lang="zh-CN" altLang="en-US" sz="3200" b="1" dirty="0" smtClean="0">
                <a:solidFill>
                  <a:schemeClr val="bg1"/>
                </a:solidFill>
                <a:latin typeface="微软雅黑" panose="020B0503020204020204" pitchFamily="34" charset="-122"/>
                <a:ea typeface="微软雅黑" panose="020B0503020204020204" pitchFamily="34" charset="-122"/>
              </a:rPr>
              <a:t>说明</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fade">
                                      <p:cBhvr>
                                        <p:cTn id="7" dur="1000"/>
                                        <p:tgtEl>
                                          <p:spTgt spid="4099"/>
                                        </p:tgtEl>
                                      </p:cBhvr>
                                    </p:animEffect>
                                    <p:anim calcmode="lin" valueType="num">
                                      <p:cBhvr>
                                        <p:cTn id="8" dur="1000" fill="hold"/>
                                        <p:tgtEl>
                                          <p:spTgt spid="4099"/>
                                        </p:tgtEl>
                                        <p:attrNameLst>
                                          <p:attrName>ppt_x</p:attrName>
                                        </p:attrNameLst>
                                      </p:cBhvr>
                                      <p:tavLst>
                                        <p:tav tm="0">
                                          <p:val>
                                            <p:strVal val="#ppt_x"/>
                                          </p:val>
                                        </p:tav>
                                        <p:tav tm="100000">
                                          <p:val>
                                            <p:strVal val="#ppt_x"/>
                                          </p:val>
                                        </p:tav>
                                      </p:tavLst>
                                    </p:anim>
                                    <p:anim calcmode="lin" valueType="num">
                                      <p:cBhvr>
                                        <p:cTn id="9" dur="1000" fill="hold"/>
                                        <p:tgtEl>
                                          <p:spTgt spid="409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1000"/>
                                        <p:tgtEl>
                                          <p:spTgt spid="6">
                                            <p:txEl>
                                              <p:pRg st="0" end="0"/>
                                            </p:txEl>
                                          </p:spTgt>
                                        </p:tgtEl>
                                      </p:cBhvr>
                                    </p:animEffect>
                                    <p:anim calcmode="lin" valueType="num">
                                      <p:cBhvr>
                                        <p:cTn id="1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fade">
                                      <p:cBhvr>
                                        <p:cTn id="21" dur="1000"/>
                                        <p:tgtEl>
                                          <p:spTgt spid="6">
                                            <p:txEl>
                                              <p:pRg st="1" end="1"/>
                                            </p:txEl>
                                          </p:spTgt>
                                        </p:tgtEl>
                                      </p:cBhvr>
                                    </p:animEffect>
                                    <p:anim calcmode="lin" valueType="num">
                                      <p:cBhvr>
                                        <p:cTn id="22"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animEffect transition="in" filter="fade">
                                      <p:cBhvr>
                                        <p:cTn id="28" dur="1000"/>
                                        <p:tgtEl>
                                          <p:spTgt spid="6">
                                            <p:txEl>
                                              <p:pRg st="2" end="2"/>
                                            </p:txEl>
                                          </p:spTgt>
                                        </p:tgtEl>
                                      </p:cBhvr>
                                    </p:animEffect>
                                    <p:anim calcmode="lin" valueType="num">
                                      <p:cBhvr>
                                        <p:cTn id="29"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6"/>
          <p:cNvPicPr>
            <a:picLocks noChangeAspect="1"/>
          </p:cNvPicPr>
          <p:nvPr/>
        </p:nvPicPr>
        <p:blipFill>
          <a:blip r:embed="rId1" cstate="print"/>
          <a:stretch>
            <a:fillRect/>
          </a:stretch>
        </p:blipFill>
        <p:spPr>
          <a:xfrm>
            <a:off x="4763" y="0"/>
            <a:ext cx="9132887" cy="6858000"/>
          </a:xfrm>
          <a:prstGeom prst="rect">
            <a:avLst/>
          </a:prstGeom>
          <a:noFill/>
          <a:ln w="9525">
            <a:noFill/>
          </a:ln>
        </p:spPr>
      </p:pic>
      <p:sp>
        <p:nvSpPr>
          <p:cNvPr id="6146" name="矩形 1"/>
          <p:cNvSpPr/>
          <p:nvPr/>
        </p:nvSpPr>
        <p:spPr>
          <a:xfrm>
            <a:off x="4763" y="895350"/>
            <a:ext cx="9144000" cy="5832475"/>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147"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6148" name="TextBox 20"/>
          <p:cNvSpPr txBox="1"/>
          <p:nvPr/>
        </p:nvSpPr>
        <p:spPr>
          <a:xfrm>
            <a:off x="60325" y="2576513"/>
            <a:ext cx="4349750" cy="460375"/>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49" name="TextBox 20"/>
          <p:cNvSpPr txBox="1"/>
          <p:nvPr/>
        </p:nvSpPr>
        <p:spPr>
          <a:xfrm>
            <a:off x="14288" y="4379913"/>
            <a:ext cx="4441825" cy="493712"/>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782820" y="1422400"/>
            <a:ext cx="4072255" cy="368300"/>
          </a:xfrm>
          <a:prstGeom prst="rect">
            <a:avLst/>
          </a:prstGeom>
          <a:noFill/>
        </p:spPr>
        <p:txBody>
          <a:bodyPr wrap="square" rtlCol="0">
            <a:spAutoFit/>
          </a:bodyPr>
          <a:lstStyle/>
          <a:p>
            <a:endParaRPr lang="zh-CN" altLang="en-US"/>
          </a:p>
        </p:txBody>
      </p:sp>
      <p:pic>
        <p:nvPicPr>
          <p:cNvPr id="4" name="图片 3" descr="26f103c7f258d85f99c7774cdc0ad074"/>
          <p:cNvPicPr>
            <a:picLocks noChangeAspect="1"/>
          </p:cNvPicPr>
          <p:nvPr/>
        </p:nvPicPr>
        <p:blipFill>
          <a:blip r:embed="rId3" cstate="print"/>
          <a:stretch>
            <a:fillRect/>
          </a:stretch>
        </p:blipFill>
        <p:spPr>
          <a:xfrm>
            <a:off x="14605" y="1038225"/>
            <a:ext cx="9123045" cy="5689600"/>
          </a:xfrm>
          <a:prstGeom prst="rect">
            <a:avLst/>
          </a:prstGeom>
        </p:spPr>
      </p:pic>
      <p:sp>
        <p:nvSpPr>
          <p:cNvPr id="6" name="文本框 5"/>
          <p:cNvSpPr txBox="1"/>
          <p:nvPr/>
        </p:nvSpPr>
        <p:spPr>
          <a:xfrm>
            <a:off x="4785042" y="2213461"/>
            <a:ext cx="3893820" cy="2168525"/>
          </a:xfrm>
          <a:prstGeom prst="rect">
            <a:avLst/>
          </a:prstGeom>
          <a:noFill/>
        </p:spPr>
        <p:txBody>
          <a:bodyPr wrap="square" rtlCol="0">
            <a:spAutoFit/>
          </a:bodyPr>
          <a:lstStyle/>
          <a:p>
            <a:pPr algn="l">
              <a:lnSpc>
                <a:spcPct val="150000"/>
              </a:lnSpc>
              <a:buClrTx/>
              <a:buSzTx/>
            </a:pPr>
            <a:r>
              <a:rPr lang="en-US"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3.5</a:t>
            </a:r>
            <a:r>
              <a:rPr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项目计划进度 </a:t>
            </a:r>
            <a:r>
              <a:rPr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：请说明项目实施的进度安排及其合理性和可实现程度。</a:t>
            </a:r>
            <a:r>
              <a:rPr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可按季度或月度填写</a:t>
            </a:r>
            <a:r>
              <a:rPr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，也可根据项目实际情况填写，不得超过项目执行周期。</a:t>
            </a:r>
            <a:endParaRPr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5122"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0325" y="1038225"/>
            <a:ext cx="4643560" cy="5351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椭圆 4"/>
          <p:cNvSpPr/>
          <p:nvPr/>
        </p:nvSpPr>
        <p:spPr>
          <a:xfrm>
            <a:off x="60325" y="1497965"/>
            <a:ext cx="747395" cy="2882265"/>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60325" y="4480560"/>
            <a:ext cx="747395" cy="1717040"/>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
          <p:cNvSpPr txBox="1"/>
          <p:nvPr/>
        </p:nvSpPr>
        <p:spPr>
          <a:xfrm>
            <a:off x="891222" y="170180"/>
            <a:ext cx="7741285" cy="584775"/>
          </a:xfrm>
          <a:prstGeom prst="rect">
            <a:avLst/>
          </a:prstGeom>
          <a:noFill/>
          <a:ln w="9525">
            <a:noFill/>
          </a:ln>
        </p:spPr>
        <p:txBody>
          <a:bodyPr wrap="square" anchor="t">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一、</a:t>
            </a:r>
            <a:r>
              <a:rPr lang="en-US" altLang="zh-CN" sz="3200" b="1" dirty="0" smtClean="0">
                <a:solidFill>
                  <a:schemeClr val="bg1"/>
                </a:solidFill>
                <a:latin typeface="微软雅黑" panose="020B0503020204020204" pitchFamily="34" charset="-122"/>
                <a:ea typeface="微软雅黑" panose="020B0503020204020204" pitchFamily="34" charset="-122"/>
              </a:rPr>
              <a:t>2022</a:t>
            </a:r>
            <a:r>
              <a:rPr lang="zh-CN" altLang="en-US" sz="3200" b="1" dirty="0" smtClean="0">
                <a:solidFill>
                  <a:schemeClr val="bg1"/>
                </a:solidFill>
                <a:latin typeface="微软雅黑" panose="020B0503020204020204" pitchFamily="34" charset="-122"/>
                <a:ea typeface="微软雅黑" panose="020B0503020204020204" pitchFamily="34" charset="-122"/>
              </a:rPr>
              <a:t>年度委本部</a:t>
            </a:r>
            <a:r>
              <a:rPr lang="zh-CN" altLang="en-US" sz="3200" b="1" dirty="0">
                <a:solidFill>
                  <a:schemeClr val="bg1"/>
                </a:solidFill>
                <a:latin typeface="微软雅黑" panose="020B0503020204020204" pitchFamily="34" charset="-122"/>
                <a:ea typeface="微软雅黑" panose="020B0503020204020204" pitchFamily="34" charset="-122"/>
              </a:rPr>
              <a:t>预算评审文本</a:t>
            </a:r>
            <a:r>
              <a:rPr lang="zh-CN" altLang="en-US" sz="3200" b="1" dirty="0" smtClean="0">
                <a:solidFill>
                  <a:schemeClr val="bg1"/>
                </a:solidFill>
                <a:latin typeface="微软雅黑" panose="020B0503020204020204" pitchFamily="34" charset="-122"/>
                <a:ea typeface="微软雅黑" panose="020B0503020204020204" pitchFamily="34" charset="-122"/>
              </a:rPr>
              <a:t>说明</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1000"/>
                                        <p:tgtEl>
                                          <p:spTgt spid="5122"/>
                                        </p:tgtEl>
                                      </p:cBhvr>
                                    </p:animEffect>
                                    <p:anim calcmode="lin" valueType="num">
                                      <p:cBhvr>
                                        <p:cTn id="8" dur="1000" fill="hold"/>
                                        <p:tgtEl>
                                          <p:spTgt spid="5122"/>
                                        </p:tgtEl>
                                        <p:attrNameLst>
                                          <p:attrName>ppt_x</p:attrName>
                                        </p:attrNameLst>
                                      </p:cBhvr>
                                      <p:tavLst>
                                        <p:tav tm="0">
                                          <p:val>
                                            <p:strVal val="#ppt_x"/>
                                          </p:val>
                                        </p:tav>
                                        <p:tav tm="100000">
                                          <p:val>
                                            <p:strVal val="#ppt_x"/>
                                          </p:val>
                                        </p:tav>
                                      </p:tavLst>
                                    </p:anim>
                                    <p:anim calcmode="lin" valueType="num">
                                      <p:cBhvr>
                                        <p:cTn id="9"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1000"/>
                                        <p:tgtEl>
                                          <p:spTgt spid="6">
                                            <p:txEl>
                                              <p:pRg st="0" end="0"/>
                                            </p:txEl>
                                          </p:spTgt>
                                        </p:tgtEl>
                                      </p:cBhvr>
                                    </p:animEffect>
                                    <p:anim calcmode="lin" valueType="num">
                                      <p:cBhvr>
                                        <p:cTn id="1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6"/>
          <p:cNvPicPr>
            <a:picLocks noChangeAspect="1"/>
          </p:cNvPicPr>
          <p:nvPr/>
        </p:nvPicPr>
        <p:blipFill>
          <a:blip r:embed="rId1" cstate="print"/>
          <a:stretch>
            <a:fillRect/>
          </a:stretch>
        </p:blipFill>
        <p:spPr>
          <a:xfrm>
            <a:off x="4763" y="0"/>
            <a:ext cx="9132887" cy="6858000"/>
          </a:xfrm>
          <a:prstGeom prst="rect">
            <a:avLst/>
          </a:prstGeom>
          <a:noFill/>
          <a:ln w="9525">
            <a:noFill/>
          </a:ln>
        </p:spPr>
      </p:pic>
      <p:sp>
        <p:nvSpPr>
          <p:cNvPr id="6146" name="矩形 1"/>
          <p:cNvSpPr/>
          <p:nvPr/>
        </p:nvSpPr>
        <p:spPr>
          <a:xfrm>
            <a:off x="4763" y="895350"/>
            <a:ext cx="9144000" cy="5832475"/>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147"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6148" name="TextBox 20"/>
          <p:cNvSpPr txBox="1"/>
          <p:nvPr/>
        </p:nvSpPr>
        <p:spPr>
          <a:xfrm>
            <a:off x="60325" y="2576513"/>
            <a:ext cx="4349750" cy="460375"/>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49" name="TextBox 20"/>
          <p:cNvSpPr txBox="1"/>
          <p:nvPr/>
        </p:nvSpPr>
        <p:spPr>
          <a:xfrm>
            <a:off x="14288" y="4379913"/>
            <a:ext cx="4441825" cy="493712"/>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782820" y="1422400"/>
            <a:ext cx="4072255" cy="368300"/>
          </a:xfrm>
          <a:prstGeom prst="rect">
            <a:avLst/>
          </a:prstGeom>
          <a:noFill/>
        </p:spPr>
        <p:txBody>
          <a:bodyPr wrap="square" rtlCol="0">
            <a:spAutoFit/>
          </a:bodyPr>
          <a:lstStyle/>
          <a:p>
            <a:endParaRPr lang="zh-CN" altLang="en-US"/>
          </a:p>
        </p:txBody>
      </p:sp>
      <p:pic>
        <p:nvPicPr>
          <p:cNvPr id="4" name="图片 3" descr="26f103c7f258d85f99c7774cdc0ad074"/>
          <p:cNvPicPr>
            <a:picLocks noChangeAspect="1"/>
          </p:cNvPicPr>
          <p:nvPr/>
        </p:nvPicPr>
        <p:blipFill>
          <a:blip r:embed="rId3" cstate="print"/>
          <a:stretch>
            <a:fillRect/>
          </a:stretch>
        </p:blipFill>
        <p:spPr>
          <a:xfrm>
            <a:off x="5461" y="1038225"/>
            <a:ext cx="9123045" cy="5689600"/>
          </a:xfrm>
          <a:prstGeom prst="rect">
            <a:avLst/>
          </a:prstGeom>
        </p:spPr>
      </p:pic>
      <p:sp>
        <p:nvSpPr>
          <p:cNvPr id="6" name="文本框 5"/>
          <p:cNvSpPr txBox="1"/>
          <p:nvPr/>
        </p:nvSpPr>
        <p:spPr>
          <a:xfrm>
            <a:off x="4961255" y="1936272"/>
            <a:ext cx="3893820" cy="3000821"/>
          </a:xfrm>
          <a:prstGeom prst="rect">
            <a:avLst/>
          </a:prstGeom>
          <a:noFill/>
        </p:spPr>
        <p:txBody>
          <a:bodyPr wrap="square" rtlCol="0">
            <a:spAutoFit/>
          </a:bodyPr>
          <a:lstStyle/>
          <a:p>
            <a:pPr>
              <a:lnSpc>
                <a:spcPct val="150000"/>
              </a:lnSpc>
              <a:buClrTx/>
              <a:buSzTx/>
            </a:pPr>
            <a:r>
              <a:rPr 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4.1</a:t>
            </a:r>
            <a:r>
              <a:rPr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项目主要实施内容的预算需求 ：</a:t>
            </a:r>
            <a:endParaRPr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a:p>
            <a:pPr>
              <a:lnSpc>
                <a:spcPct val="150000"/>
              </a:lnSpc>
              <a:buClrTx/>
              <a:buSzTx/>
            </a:pPr>
            <a:r>
              <a:rPr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请用文字简要说明项目</a:t>
            </a:r>
            <a:r>
              <a:rPr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实施的主要内容</a:t>
            </a:r>
            <a:r>
              <a:rPr lang="zh-CN"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及</a:t>
            </a:r>
            <a:r>
              <a:rPr b="1" dirty="0" err="1">
                <a:solidFill>
                  <a:srgbClr val="C00000"/>
                </a:solidFill>
                <a:latin typeface="微软雅黑" panose="020B0503020204020204" pitchFamily="34" charset="-122"/>
                <a:ea typeface="微软雅黑" panose="020B0503020204020204" pitchFamily="34" charset="-122"/>
                <a:sym typeface="宋体" panose="02010600030101010101" pitchFamily="2" charset="-122"/>
              </a:rPr>
              <a:t>相对应的项目预算，以及支出的内容等</a:t>
            </a:r>
            <a:r>
              <a:rPr b="1" dirty="0" err="1">
                <a:solidFill>
                  <a:schemeClr val="tx2"/>
                </a:solidFill>
                <a:latin typeface="微软雅黑" panose="020B0503020204020204" pitchFamily="34" charset="-122"/>
                <a:ea typeface="微软雅黑" panose="020B0503020204020204" pitchFamily="34" charset="-122"/>
                <a:sym typeface="宋体" panose="02010600030101010101" pitchFamily="2" charset="-122"/>
              </a:rPr>
              <a:t>。请勿使用列表形式。请与附件资金测算明细表保持表述一致</a:t>
            </a:r>
            <a:r>
              <a:rPr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a:t>
            </a:r>
            <a:endParaRPr 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a:p>
            <a:pPr>
              <a:lnSpc>
                <a:spcPct val="150000"/>
              </a:lnSpc>
            </a:pPr>
            <a:endParaRPr lang="en-US" altLang="zh-CN"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a:p>
            <a:pPr algn="l">
              <a:lnSpc>
                <a:spcPct val="150000"/>
              </a:lnSpc>
              <a:buClrTx/>
              <a:buSzTx/>
            </a:pPr>
            <a:endParaRPr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0325" y="1016365"/>
            <a:ext cx="4671991" cy="4452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文本框 1"/>
          <p:cNvSpPr txBox="1"/>
          <p:nvPr/>
        </p:nvSpPr>
        <p:spPr>
          <a:xfrm>
            <a:off x="917599" y="161388"/>
            <a:ext cx="7741285" cy="584775"/>
          </a:xfrm>
          <a:prstGeom prst="rect">
            <a:avLst/>
          </a:prstGeom>
          <a:noFill/>
          <a:ln w="9525">
            <a:noFill/>
          </a:ln>
        </p:spPr>
        <p:txBody>
          <a:bodyPr wrap="square" anchor="t">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一、</a:t>
            </a:r>
            <a:r>
              <a:rPr lang="en-US" altLang="zh-CN" sz="3200" b="1" dirty="0" smtClean="0">
                <a:solidFill>
                  <a:schemeClr val="bg1"/>
                </a:solidFill>
                <a:latin typeface="微软雅黑" panose="020B0503020204020204" pitchFamily="34" charset="-122"/>
                <a:ea typeface="微软雅黑" panose="020B0503020204020204" pitchFamily="34" charset="-122"/>
              </a:rPr>
              <a:t>2022</a:t>
            </a:r>
            <a:r>
              <a:rPr lang="zh-CN" altLang="en-US" sz="3200" b="1" dirty="0" smtClean="0">
                <a:solidFill>
                  <a:schemeClr val="bg1"/>
                </a:solidFill>
                <a:latin typeface="微软雅黑" panose="020B0503020204020204" pitchFamily="34" charset="-122"/>
                <a:ea typeface="微软雅黑" panose="020B0503020204020204" pitchFamily="34" charset="-122"/>
              </a:rPr>
              <a:t>年度委本部</a:t>
            </a:r>
            <a:r>
              <a:rPr lang="zh-CN" altLang="en-US" sz="3200" b="1" dirty="0">
                <a:solidFill>
                  <a:schemeClr val="bg1"/>
                </a:solidFill>
                <a:latin typeface="微软雅黑" panose="020B0503020204020204" pitchFamily="34" charset="-122"/>
                <a:ea typeface="微软雅黑" panose="020B0503020204020204" pitchFamily="34" charset="-122"/>
              </a:rPr>
              <a:t>预算评审文本</a:t>
            </a:r>
            <a:r>
              <a:rPr lang="zh-CN" altLang="en-US" sz="3200" b="1" dirty="0" smtClean="0">
                <a:solidFill>
                  <a:schemeClr val="bg1"/>
                </a:solidFill>
                <a:latin typeface="微软雅黑" panose="020B0503020204020204" pitchFamily="34" charset="-122"/>
                <a:ea typeface="微软雅黑" panose="020B0503020204020204" pitchFamily="34" charset="-122"/>
              </a:rPr>
              <a:t>说明</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1000"/>
                                        <p:tgtEl>
                                          <p:spTgt spid="6">
                                            <p:txEl>
                                              <p:pRg st="0" end="0"/>
                                            </p:txEl>
                                          </p:spTgt>
                                        </p:tgtEl>
                                      </p:cBhvr>
                                    </p:animEffect>
                                    <p:anim calcmode="lin" valueType="num">
                                      <p:cBhvr>
                                        <p:cTn id="1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fade">
                                      <p:cBhvr>
                                        <p:cTn id="19" dur="1000"/>
                                        <p:tgtEl>
                                          <p:spTgt spid="6">
                                            <p:txEl>
                                              <p:pRg st="1" end="1"/>
                                            </p:txEl>
                                          </p:spTgt>
                                        </p:tgtEl>
                                      </p:cBhvr>
                                    </p:animEffect>
                                    <p:anim calcmode="lin" valueType="num">
                                      <p:cBhvr>
                                        <p:cTn id="20"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6"/>
          <p:cNvPicPr>
            <a:picLocks noChangeAspect="1"/>
          </p:cNvPicPr>
          <p:nvPr/>
        </p:nvPicPr>
        <p:blipFill>
          <a:blip r:embed="rId1" cstate="print"/>
          <a:stretch>
            <a:fillRect/>
          </a:stretch>
        </p:blipFill>
        <p:spPr>
          <a:xfrm>
            <a:off x="4763" y="0"/>
            <a:ext cx="9132887" cy="6858000"/>
          </a:xfrm>
          <a:prstGeom prst="rect">
            <a:avLst/>
          </a:prstGeom>
          <a:noFill/>
          <a:ln w="9525">
            <a:noFill/>
          </a:ln>
        </p:spPr>
      </p:pic>
      <p:sp>
        <p:nvSpPr>
          <p:cNvPr id="6146" name="矩形 1"/>
          <p:cNvSpPr/>
          <p:nvPr/>
        </p:nvSpPr>
        <p:spPr>
          <a:xfrm>
            <a:off x="4763" y="895350"/>
            <a:ext cx="9144000" cy="5832475"/>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147"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6148" name="TextBox 20"/>
          <p:cNvSpPr txBox="1"/>
          <p:nvPr/>
        </p:nvSpPr>
        <p:spPr>
          <a:xfrm>
            <a:off x="60325" y="2576513"/>
            <a:ext cx="4349750" cy="460375"/>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49" name="TextBox 20"/>
          <p:cNvSpPr txBox="1"/>
          <p:nvPr/>
        </p:nvSpPr>
        <p:spPr>
          <a:xfrm>
            <a:off x="14288" y="4379913"/>
            <a:ext cx="4441825" cy="493712"/>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782820" y="1422400"/>
            <a:ext cx="4072255" cy="368300"/>
          </a:xfrm>
          <a:prstGeom prst="rect">
            <a:avLst/>
          </a:prstGeom>
          <a:noFill/>
        </p:spPr>
        <p:txBody>
          <a:bodyPr wrap="square" rtlCol="0">
            <a:spAutoFit/>
          </a:bodyPr>
          <a:lstStyle/>
          <a:p>
            <a:endParaRPr lang="zh-CN" altLang="en-US"/>
          </a:p>
        </p:txBody>
      </p:sp>
      <p:pic>
        <p:nvPicPr>
          <p:cNvPr id="4" name="图片 3" descr="26f103c7f258d85f99c7774cdc0ad074"/>
          <p:cNvPicPr>
            <a:picLocks noChangeAspect="1"/>
          </p:cNvPicPr>
          <p:nvPr/>
        </p:nvPicPr>
        <p:blipFill>
          <a:blip r:embed="rId3" cstate="print"/>
          <a:stretch>
            <a:fillRect/>
          </a:stretch>
        </p:blipFill>
        <p:spPr>
          <a:xfrm>
            <a:off x="32893" y="1038225"/>
            <a:ext cx="9123045" cy="5689600"/>
          </a:xfrm>
          <a:prstGeom prst="rect">
            <a:avLst/>
          </a:prstGeom>
        </p:spPr>
      </p:pic>
      <p:sp>
        <p:nvSpPr>
          <p:cNvPr id="6" name="文本框 5"/>
          <p:cNvSpPr txBox="1"/>
          <p:nvPr/>
        </p:nvSpPr>
        <p:spPr>
          <a:xfrm>
            <a:off x="4872037" y="2233747"/>
            <a:ext cx="3893820" cy="2169825"/>
          </a:xfrm>
          <a:prstGeom prst="rect">
            <a:avLst/>
          </a:prstGeom>
          <a:noFill/>
        </p:spPr>
        <p:txBody>
          <a:bodyPr wrap="square" rtlCol="0">
            <a:spAutoFit/>
          </a:bodyPr>
          <a:lstStyle/>
          <a:p>
            <a:pPr>
              <a:lnSpc>
                <a:spcPct val="150000"/>
              </a:lnSpc>
            </a:pPr>
            <a:r>
              <a:rPr lang="en-US" altLang="zh-CN"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4.2</a:t>
            </a:r>
            <a:r>
              <a:rPr lang="zh-CN" altLang="en-US"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资金来源</a:t>
            </a:r>
            <a:r>
              <a:rPr lang="zh-CN" alt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和使用计划 ：</a:t>
            </a:r>
            <a:endParaRPr lang="zh-CN" alt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a:p>
            <a:pPr>
              <a:lnSpc>
                <a:spcPct val="150000"/>
              </a:lnSpc>
            </a:pPr>
            <a:r>
              <a:rPr lang="zh-CN" alt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请说明项目所需资金的构成和来源，资金的用途、支付的计划进度等，</a:t>
            </a:r>
            <a:r>
              <a:rPr lang="zh-CN" altLang="en-US"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要与项目计划实施进度相匹配</a:t>
            </a:r>
            <a:r>
              <a:rPr lang="zh-CN" altLang="en-US"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a:t>
            </a:r>
            <a:endParaRPr lang="zh-CN" alt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a:p>
            <a:pPr algn="l">
              <a:lnSpc>
                <a:spcPct val="150000"/>
              </a:lnSpc>
              <a:buClrTx/>
              <a:buSzTx/>
            </a:pPr>
            <a:endParaRPr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1027" name="Picture 3" descr="C:\Users\Administrator\Documents\1600257775(1).png1600257775(1)"/>
          <p:cNvPicPr>
            <a:picLocks noChangeAspect="1" noChangeArrowheads="1"/>
          </p:cNvPicPr>
          <p:nvPr/>
        </p:nvPicPr>
        <p:blipFill>
          <a:blip r:embed="rId4" cstate="print"/>
          <a:srcRect/>
          <a:stretch>
            <a:fillRect/>
          </a:stretch>
        </p:blipFill>
        <p:spPr bwMode="auto">
          <a:xfrm>
            <a:off x="100075" y="1341986"/>
            <a:ext cx="4682427" cy="508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椭圆 4"/>
          <p:cNvSpPr/>
          <p:nvPr/>
        </p:nvSpPr>
        <p:spPr>
          <a:xfrm>
            <a:off x="171450" y="1576070"/>
            <a:ext cx="586105" cy="292735"/>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71450" y="1868805"/>
            <a:ext cx="586105" cy="292735"/>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
          <p:cNvSpPr txBox="1"/>
          <p:nvPr/>
        </p:nvSpPr>
        <p:spPr>
          <a:xfrm>
            <a:off x="891222" y="170180"/>
            <a:ext cx="7741285" cy="584775"/>
          </a:xfrm>
          <a:prstGeom prst="rect">
            <a:avLst/>
          </a:prstGeom>
          <a:noFill/>
          <a:ln w="9525">
            <a:noFill/>
          </a:ln>
        </p:spPr>
        <p:txBody>
          <a:bodyPr wrap="square" anchor="t">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一、</a:t>
            </a:r>
            <a:r>
              <a:rPr lang="en-US" altLang="zh-CN" sz="3200" b="1" dirty="0" smtClean="0">
                <a:solidFill>
                  <a:schemeClr val="bg1"/>
                </a:solidFill>
                <a:latin typeface="微软雅黑" panose="020B0503020204020204" pitchFamily="34" charset="-122"/>
                <a:ea typeface="微软雅黑" panose="020B0503020204020204" pitchFamily="34" charset="-122"/>
              </a:rPr>
              <a:t>2022</a:t>
            </a:r>
            <a:r>
              <a:rPr lang="zh-CN" altLang="en-US" sz="3200" b="1" dirty="0" smtClean="0">
                <a:solidFill>
                  <a:schemeClr val="bg1"/>
                </a:solidFill>
                <a:latin typeface="微软雅黑" panose="020B0503020204020204" pitchFamily="34" charset="-122"/>
                <a:ea typeface="微软雅黑" panose="020B0503020204020204" pitchFamily="34" charset="-122"/>
              </a:rPr>
              <a:t>年度委本部</a:t>
            </a:r>
            <a:r>
              <a:rPr lang="zh-CN" altLang="en-US" sz="3200" b="1" dirty="0">
                <a:solidFill>
                  <a:schemeClr val="bg1"/>
                </a:solidFill>
                <a:latin typeface="微软雅黑" panose="020B0503020204020204" pitchFamily="34" charset="-122"/>
                <a:ea typeface="微软雅黑" panose="020B0503020204020204" pitchFamily="34" charset="-122"/>
              </a:rPr>
              <a:t>预算评审文本</a:t>
            </a:r>
            <a:r>
              <a:rPr lang="zh-CN" altLang="en-US" sz="3200" b="1" dirty="0" smtClean="0">
                <a:solidFill>
                  <a:schemeClr val="bg1"/>
                </a:solidFill>
                <a:latin typeface="微软雅黑" panose="020B0503020204020204" pitchFamily="34" charset="-122"/>
                <a:ea typeface="微软雅黑" panose="020B0503020204020204" pitchFamily="34" charset="-122"/>
              </a:rPr>
              <a:t>说明</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1000"/>
                                        <p:tgtEl>
                                          <p:spTgt spid="1027"/>
                                        </p:tgtEl>
                                      </p:cBhvr>
                                    </p:animEffect>
                                    <p:anim calcmode="lin" valueType="num">
                                      <p:cBhvr>
                                        <p:cTn id="8" dur="1000" fill="hold"/>
                                        <p:tgtEl>
                                          <p:spTgt spid="1027"/>
                                        </p:tgtEl>
                                        <p:attrNameLst>
                                          <p:attrName>ppt_x</p:attrName>
                                        </p:attrNameLst>
                                      </p:cBhvr>
                                      <p:tavLst>
                                        <p:tav tm="0">
                                          <p:val>
                                            <p:strVal val="#ppt_x"/>
                                          </p:val>
                                        </p:tav>
                                        <p:tav tm="100000">
                                          <p:val>
                                            <p:strVal val="#ppt_x"/>
                                          </p:val>
                                        </p:tav>
                                      </p:tavLst>
                                    </p:anim>
                                    <p:anim calcmode="lin" valueType="num">
                                      <p:cBhvr>
                                        <p:cTn id="9"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1000"/>
                                        <p:tgtEl>
                                          <p:spTgt spid="6">
                                            <p:txEl>
                                              <p:pRg st="0" end="0"/>
                                            </p:txEl>
                                          </p:spTgt>
                                        </p:tgtEl>
                                      </p:cBhvr>
                                    </p:animEffect>
                                    <p:anim calcmode="lin" valueType="num">
                                      <p:cBhvr>
                                        <p:cTn id="1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fade">
                                      <p:cBhvr>
                                        <p:cTn id="19" dur="1000"/>
                                        <p:tgtEl>
                                          <p:spTgt spid="6">
                                            <p:txEl>
                                              <p:pRg st="1" end="1"/>
                                            </p:txEl>
                                          </p:spTgt>
                                        </p:tgtEl>
                                      </p:cBhvr>
                                    </p:animEffect>
                                    <p:anim calcmode="lin" valueType="num">
                                      <p:cBhvr>
                                        <p:cTn id="20"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6"/>
          <p:cNvPicPr>
            <a:picLocks noChangeAspect="1"/>
          </p:cNvPicPr>
          <p:nvPr/>
        </p:nvPicPr>
        <p:blipFill>
          <a:blip r:embed="rId1" cstate="print"/>
          <a:stretch>
            <a:fillRect/>
          </a:stretch>
        </p:blipFill>
        <p:spPr>
          <a:xfrm>
            <a:off x="13907" y="9144"/>
            <a:ext cx="9132887" cy="6858000"/>
          </a:xfrm>
          <a:prstGeom prst="rect">
            <a:avLst/>
          </a:prstGeom>
          <a:noFill/>
          <a:ln w="9525">
            <a:noFill/>
          </a:ln>
        </p:spPr>
      </p:pic>
      <p:sp>
        <p:nvSpPr>
          <p:cNvPr id="6146" name="矩形 1"/>
          <p:cNvSpPr/>
          <p:nvPr/>
        </p:nvSpPr>
        <p:spPr>
          <a:xfrm>
            <a:off x="4763" y="920726"/>
            <a:ext cx="9132887" cy="5825387"/>
          </a:xfrm>
          <a:prstGeom prst="rect">
            <a:avLst/>
          </a:prstGeom>
          <a:solidFill>
            <a:schemeClr val="bg1"/>
          </a:solidFill>
          <a:ln w="9525">
            <a:noFill/>
          </a:ln>
        </p:spPr>
        <p:txBody>
          <a:bodyPr lIns="90170" tIns="46990" rIns="90170" bIns="46990" anchor="ctr"/>
          <a:lstStyle/>
          <a:p>
            <a:pPr algn="ctr"/>
            <a:endParaRPr lang="zh-CN" altLang="en-US"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147"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6148" name="TextBox 20"/>
          <p:cNvSpPr txBox="1"/>
          <p:nvPr/>
        </p:nvSpPr>
        <p:spPr>
          <a:xfrm>
            <a:off x="60325" y="2576513"/>
            <a:ext cx="4349750" cy="460375"/>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49" name="TextBox 20"/>
          <p:cNvSpPr txBox="1"/>
          <p:nvPr/>
        </p:nvSpPr>
        <p:spPr>
          <a:xfrm>
            <a:off x="14288" y="4379913"/>
            <a:ext cx="4441825" cy="493712"/>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50" name="文本框 1"/>
          <p:cNvSpPr txBox="1"/>
          <p:nvPr/>
        </p:nvSpPr>
        <p:spPr>
          <a:xfrm>
            <a:off x="914400" y="169863"/>
            <a:ext cx="5097463" cy="584775"/>
          </a:xfrm>
          <a:prstGeom prst="rect">
            <a:avLst/>
          </a:prstGeom>
          <a:noFill/>
          <a:ln w="9525">
            <a:noFill/>
          </a:ln>
        </p:spPr>
        <p:txBody>
          <a:bodyPr anchor="t">
            <a:spAutoFit/>
          </a:bodyPr>
          <a:lstStyle/>
          <a:p>
            <a:r>
              <a:rPr lang="zh-CN" altLang="en-US" sz="3200" b="1" dirty="0" smtClean="0">
                <a:solidFill>
                  <a:schemeClr val="bg1"/>
                </a:solidFill>
                <a:latin typeface="Arial" panose="020B0604020202020204" pitchFamily="34" charset="0"/>
                <a:ea typeface="微软雅黑" panose="020B0503020204020204" pitchFamily="34" charset="-122"/>
              </a:rPr>
              <a:t>财政预算管理的政策趋势</a:t>
            </a:r>
            <a:endParaRPr lang="zh-CN" altLang="en-US" sz="3200" b="1" dirty="0">
              <a:solidFill>
                <a:schemeClr val="bg1"/>
              </a:solidFill>
              <a:latin typeface="Arial" panose="020B0604020202020204" pitchFamily="34" charset="0"/>
              <a:ea typeface="微软雅黑" panose="020B0503020204020204" pitchFamily="34" charset="-122"/>
            </a:endParaRPr>
          </a:p>
        </p:txBody>
      </p:sp>
      <p:pic>
        <p:nvPicPr>
          <p:cNvPr id="5" name="图片 4" descr="285d3024d683e3d975e4a60e044f08a4"/>
          <p:cNvPicPr>
            <a:picLocks noChangeAspect="1"/>
          </p:cNvPicPr>
          <p:nvPr/>
        </p:nvPicPr>
        <p:blipFill>
          <a:blip r:embed="rId3" cstate="print">
            <a:grayscl/>
          </a:blip>
          <a:stretch>
            <a:fillRect/>
          </a:stretch>
        </p:blipFill>
        <p:spPr>
          <a:xfrm>
            <a:off x="3298825" y="2576830"/>
            <a:ext cx="5704205" cy="4150360"/>
          </a:xfrm>
          <a:prstGeom prst="rect">
            <a:avLst/>
          </a:prstGeom>
        </p:spPr>
      </p:pic>
      <p:sp>
        <p:nvSpPr>
          <p:cNvPr id="11" name="TextBox 10"/>
          <p:cNvSpPr txBox="1"/>
          <p:nvPr/>
        </p:nvSpPr>
        <p:spPr>
          <a:xfrm>
            <a:off x="96962" y="1038059"/>
            <a:ext cx="6732104" cy="3538220"/>
          </a:xfrm>
          <a:prstGeom prst="rect">
            <a:avLst/>
          </a:prstGeom>
          <a:noFill/>
        </p:spPr>
        <p:txBody>
          <a:bodyPr wrap="square" rtlCol="0">
            <a:spAutoFit/>
            <a:scene3d>
              <a:camera prst="orthographicFront"/>
              <a:lightRig rig="threePt" dir="t"/>
            </a:scene3d>
          </a:bodyPr>
          <a:lstStyle/>
          <a:p>
            <a:pPr marL="457200" indent="-457200">
              <a:lnSpc>
                <a:spcPct val="200000"/>
              </a:lnSpc>
              <a:buFont typeface="Arial" panose="020B0604020202020204" pitchFamily="34" charset="0"/>
              <a:buChar char="•"/>
            </a:pPr>
            <a:r>
              <a:rPr lang="zh-CN" altLang="en-US" sz="2800" dirty="0" smtClean="0">
                <a:solidFill>
                  <a:schemeClr val="tx2"/>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总体收紧，严审预算</a:t>
            </a:r>
            <a:endParaRPr lang="en-US" altLang="zh-CN" sz="2800" dirty="0" smtClean="0">
              <a:solidFill>
                <a:schemeClr val="tx2"/>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pPr marL="457200" indent="-457200">
              <a:lnSpc>
                <a:spcPct val="200000"/>
              </a:lnSpc>
              <a:buFont typeface="Arial" panose="020B0604020202020204" pitchFamily="34" charset="0"/>
              <a:buChar char="•"/>
            </a:pPr>
            <a:r>
              <a:rPr lang="zh-CN" altLang="en-US" sz="2800" dirty="0" smtClean="0">
                <a:solidFill>
                  <a:schemeClr val="accent6">
                    <a:lumMod val="60000"/>
                    <a:lumOff val="40000"/>
                  </a:schemeClr>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务求绩效，注重过程</a:t>
            </a:r>
            <a:endParaRPr lang="en-US" altLang="zh-CN" sz="2800" dirty="0" smtClean="0">
              <a:solidFill>
                <a:schemeClr val="accent6">
                  <a:lumMod val="60000"/>
                  <a:lumOff val="40000"/>
                </a:schemeClr>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pPr marL="457200" indent="-457200">
              <a:lnSpc>
                <a:spcPct val="200000"/>
              </a:lnSpc>
              <a:buFont typeface="Arial" panose="020B0604020202020204" pitchFamily="34" charset="0"/>
              <a:buChar char="•"/>
            </a:pPr>
            <a:r>
              <a:rPr lang="zh-CN" altLang="en-US" sz="2800" dirty="0" smtClean="0">
                <a:solidFill>
                  <a:srgbClr val="92D05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业财融合，强调内控</a:t>
            </a:r>
            <a:endParaRPr lang="en-US" altLang="zh-CN" sz="2800" dirty="0" smtClean="0">
              <a:solidFill>
                <a:srgbClr val="92D05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pPr>
              <a:lnSpc>
                <a:spcPct val="200000"/>
              </a:lnSpc>
            </a:pPr>
            <a:endParaRPr lang="en-US" altLang="zh-CN" sz="2800" dirty="0" smtClean="0">
              <a:solidFill>
                <a:schemeClr val="tx2"/>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6"/>
          <p:cNvPicPr>
            <a:picLocks noChangeAspect="1"/>
          </p:cNvPicPr>
          <p:nvPr/>
        </p:nvPicPr>
        <p:blipFill>
          <a:blip r:embed="rId1" cstate="print"/>
          <a:stretch>
            <a:fillRect/>
          </a:stretch>
        </p:blipFill>
        <p:spPr>
          <a:xfrm>
            <a:off x="4763" y="0"/>
            <a:ext cx="9132887" cy="6858000"/>
          </a:xfrm>
          <a:prstGeom prst="rect">
            <a:avLst/>
          </a:prstGeom>
          <a:noFill/>
          <a:ln w="9525">
            <a:noFill/>
          </a:ln>
        </p:spPr>
      </p:pic>
      <p:sp>
        <p:nvSpPr>
          <p:cNvPr id="6146" name="矩形 1"/>
          <p:cNvSpPr/>
          <p:nvPr/>
        </p:nvSpPr>
        <p:spPr>
          <a:xfrm>
            <a:off x="4763" y="895350"/>
            <a:ext cx="9144000" cy="5832475"/>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147"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6148" name="TextBox 20"/>
          <p:cNvSpPr txBox="1"/>
          <p:nvPr/>
        </p:nvSpPr>
        <p:spPr>
          <a:xfrm>
            <a:off x="60325" y="2576513"/>
            <a:ext cx="4349750" cy="460375"/>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49" name="TextBox 20"/>
          <p:cNvSpPr txBox="1"/>
          <p:nvPr/>
        </p:nvSpPr>
        <p:spPr>
          <a:xfrm>
            <a:off x="14288" y="4379913"/>
            <a:ext cx="4441825" cy="493712"/>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782820" y="1422400"/>
            <a:ext cx="4072255" cy="368300"/>
          </a:xfrm>
          <a:prstGeom prst="rect">
            <a:avLst/>
          </a:prstGeom>
          <a:noFill/>
        </p:spPr>
        <p:txBody>
          <a:bodyPr wrap="square" rtlCol="0">
            <a:spAutoFit/>
          </a:bodyPr>
          <a:lstStyle/>
          <a:p>
            <a:endParaRPr lang="zh-CN" altLang="en-US"/>
          </a:p>
        </p:txBody>
      </p:sp>
      <p:pic>
        <p:nvPicPr>
          <p:cNvPr id="4" name="图片 3" descr="26f103c7f258d85f99c7774cdc0ad074"/>
          <p:cNvPicPr>
            <a:picLocks noChangeAspect="1"/>
          </p:cNvPicPr>
          <p:nvPr/>
        </p:nvPicPr>
        <p:blipFill>
          <a:blip r:embed="rId3" cstate="print"/>
          <a:stretch>
            <a:fillRect/>
          </a:stretch>
        </p:blipFill>
        <p:spPr>
          <a:xfrm>
            <a:off x="14605" y="1038225"/>
            <a:ext cx="9123045" cy="5689600"/>
          </a:xfrm>
          <a:prstGeom prst="rect">
            <a:avLst/>
          </a:prstGeom>
        </p:spPr>
      </p:pic>
      <p:sp>
        <p:nvSpPr>
          <p:cNvPr id="6" name="文本框 5"/>
          <p:cNvSpPr txBox="1"/>
          <p:nvPr/>
        </p:nvSpPr>
        <p:spPr>
          <a:xfrm>
            <a:off x="5106670" y="2014949"/>
            <a:ext cx="3893820" cy="2585323"/>
          </a:xfrm>
          <a:prstGeom prst="rect">
            <a:avLst/>
          </a:prstGeom>
          <a:noFill/>
        </p:spPr>
        <p:txBody>
          <a:bodyPr wrap="square" rtlCol="0">
            <a:spAutoFit/>
          </a:bodyPr>
          <a:lstStyle/>
          <a:p>
            <a:pPr algn="l">
              <a:lnSpc>
                <a:spcPct val="150000"/>
              </a:lnSpc>
              <a:buClrTx/>
              <a:buSzTx/>
            </a:pPr>
            <a:r>
              <a:rPr lang="en-US"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4.</a:t>
            </a:r>
            <a:r>
              <a:rPr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3</a:t>
            </a:r>
            <a:r>
              <a:rPr 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 </a:t>
            </a:r>
            <a:r>
              <a:rPr b="1" dirty="0" err="1"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预算绩效目标情况</a:t>
            </a:r>
            <a:r>
              <a:rPr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 </a:t>
            </a:r>
            <a:r>
              <a:rPr lang="zh-CN"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a:t>
            </a:r>
            <a:endParaRPr lang="zh-CN"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a:p>
            <a:pPr algn="l">
              <a:lnSpc>
                <a:spcPct val="150000"/>
              </a:lnSpc>
              <a:buClrTx/>
              <a:buSzTx/>
            </a:pPr>
            <a:r>
              <a:rPr lang="zh-CN"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请问文字简要说明项目预期达到的</a:t>
            </a:r>
            <a:r>
              <a:rPr lang="zh-CN" sz="1800" b="1" dirty="0">
                <a:solidFill>
                  <a:srgbClr val="C00000"/>
                </a:solidFill>
                <a:latin typeface="微软雅黑" panose="020B0503020204020204" pitchFamily="34" charset="-122"/>
                <a:ea typeface="微软雅黑" panose="020B0503020204020204" pitchFamily="34" charset="-122"/>
                <a:sym typeface="+mn-ea"/>
              </a:rPr>
              <a:t>投入与管理目标、产出目标、效果目标和影响力目标</a:t>
            </a:r>
            <a:r>
              <a:rPr lang="zh-CN" sz="1800" b="1" dirty="0">
                <a:solidFill>
                  <a:schemeClr val="tx2"/>
                </a:solidFill>
                <a:latin typeface="微软雅黑" panose="020B0503020204020204" pitchFamily="34" charset="-122"/>
                <a:ea typeface="微软雅黑" panose="020B0503020204020204" pitchFamily="34" charset="-122"/>
                <a:sym typeface="+mn-ea"/>
              </a:rPr>
              <a:t>。</a:t>
            </a:r>
            <a:endParaRPr lang="zh-CN" sz="1800" b="1" dirty="0">
              <a:solidFill>
                <a:schemeClr val="tx2"/>
              </a:solidFill>
              <a:latin typeface="微软雅黑" panose="020B0503020204020204" pitchFamily="34" charset="-122"/>
              <a:ea typeface="微软雅黑" panose="020B0503020204020204" pitchFamily="34" charset="-122"/>
            </a:endParaRPr>
          </a:p>
          <a:p>
            <a:pPr algn="l">
              <a:lnSpc>
                <a:spcPct val="150000"/>
              </a:lnSpc>
              <a:buClrTx/>
              <a:buSzTx/>
            </a:pPr>
            <a:endParaRPr lang="zh-CN"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a:p>
            <a:pPr algn="l">
              <a:lnSpc>
                <a:spcPct val="150000"/>
              </a:lnSpc>
              <a:buClrTx/>
              <a:buSzTx/>
            </a:pPr>
            <a:endParaRPr lang="zh-CN"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7170"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81980" y="1038225"/>
            <a:ext cx="4838427" cy="5613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椭圆 4"/>
          <p:cNvSpPr/>
          <p:nvPr/>
        </p:nvSpPr>
        <p:spPr>
          <a:xfrm>
            <a:off x="354965" y="1919605"/>
            <a:ext cx="586105" cy="292735"/>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381000" y="3515360"/>
            <a:ext cx="898525" cy="292735"/>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81000" y="1353820"/>
            <a:ext cx="2505075" cy="292735"/>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
          <p:cNvSpPr txBox="1"/>
          <p:nvPr/>
        </p:nvSpPr>
        <p:spPr>
          <a:xfrm>
            <a:off x="891222" y="170180"/>
            <a:ext cx="7741285" cy="584775"/>
          </a:xfrm>
          <a:prstGeom prst="rect">
            <a:avLst/>
          </a:prstGeom>
          <a:noFill/>
          <a:ln w="9525">
            <a:noFill/>
          </a:ln>
        </p:spPr>
        <p:txBody>
          <a:bodyPr wrap="square" anchor="t">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一、</a:t>
            </a:r>
            <a:r>
              <a:rPr lang="en-US" altLang="zh-CN" sz="3200" b="1" dirty="0" smtClean="0">
                <a:solidFill>
                  <a:schemeClr val="bg1"/>
                </a:solidFill>
                <a:latin typeface="微软雅黑" panose="020B0503020204020204" pitchFamily="34" charset="-122"/>
                <a:ea typeface="微软雅黑" panose="020B0503020204020204" pitchFamily="34" charset="-122"/>
              </a:rPr>
              <a:t>2022</a:t>
            </a:r>
            <a:r>
              <a:rPr lang="zh-CN" altLang="en-US" sz="3200" b="1" dirty="0" smtClean="0">
                <a:solidFill>
                  <a:schemeClr val="bg1"/>
                </a:solidFill>
                <a:latin typeface="微软雅黑" panose="020B0503020204020204" pitchFamily="34" charset="-122"/>
                <a:ea typeface="微软雅黑" panose="020B0503020204020204" pitchFamily="34" charset="-122"/>
              </a:rPr>
              <a:t>年度委本部</a:t>
            </a:r>
            <a:r>
              <a:rPr lang="zh-CN" altLang="en-US" sz="3200" b="1" dirty="0">
                <a:solidFill>
                  <a:schemeClr val="bg1"/>
                </a:solidFill>
                <a:latin typeface="微软雅黑" panose="020B0503020204020204" pitchFamily="34" charset="-122"/>
                <a:ea typeface="微软雅黑" panose="020B0503020204020204" pitchFamily="34" charset="-122"/>
              </a:rPr>
              <a:t>预算评审文本</a:t>
            </a:r>
            <a:r>
              <a:rPr lang="zh-CN" altLang="en-US" sz="3200" b="1" dirty="0" smtClean="0">
                <a:solidFill>
                  <a:schemeClr val="bg1"/>
                </a:solidFill>
                <a:latin typeface="微软雅黑" panose="020B0503020204020204" pitchFamily="34" charset="-122"/>
                <a:ea typeface="微软雅黑" panose="020B0503020204020204" pitchFamily="34" charset="-122"/>
              </a:rPr>
              <a:t>说明</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000"/>
                                        <p:tgtEl>
                                          <p:spTgt spid="7170"/>
                                        </p:tgtEl>
                                      </p:cBhvr>
                                    </p:animEffect>
                                    <p:anim calcmode="lin" valueType="num">
                                      <p:cBhvr>
                                        <p:cTn id="8" dur="1000" fill="hold"/>
                                        <p:tgtEl>
                                          <p:spTgt spid="7170"/>
                                        </p:tgtEl>
                                        <p:attrNameLst>
                                          <p:attrName>ppt_x</p:attrName>
                                        </p:attrNameLst>
                                      </p:cBhvr>
                                      <p:tavLst>
                                        <p:tav tm="0">
                                          <p:val>
                                            <p:strVal val="#ppt_x"/>
                                          </p:val>
                                        </p:tav>
                                        <p:tav tm="100000">
                                          <p:val>
                                            <p:strVal val="#ppt_x"/>
                                          </p:val>
                                        </p:tav>
                                      </p:tavLst>
                                    </p:anim>
                                    <p:anim calcmode="lin" valueType="num">
                                      <p:cBhvr>
                                        <p:cTn id="9"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6"/>
          <p:cNvPicPr>
            <a:picLocks noChangeAspect="1"/>
          </p:cNvPicPr>
          <p:nvPr/>
        </p:nvPicPr>
        <p:blipFill>
          <a:blip r:embed="rId1" cstate="print"/>
          <a:stretch>
            <a:fillRect/>
          </a:stretch>
        </p:blipFill>
        <p:spPr>
          <a:xfrm>
            <a:off x="4763" y="0"/>
            <a:ext cx="9132887" cy="6858000"/>
          </a:xfrm>
          <a:prstGeom prst="rect">
            <a:avLst/>
          </a:prstGeom>
          <a:noFill/>
          <a:ln w="9525">
            <a:noFill/>
          </a:ln>
        </p:spPr>
      </p:pic>
      <p:sp>
        <p:nvSpPr>
          <p:cNvPr id="6146" name="矩形 1"/>
          <p:cNvSpPr/>
          <p:nvPr/>
        </p:nvSpPr>
        <p:spPr>
          <a:xfrm>
            <a:off x="4763" y="895350"/>
            <a:ext cx="9144000" cy="5832475"/>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147"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6148" name="TextBox 20"/>
          <p:cNvSpPr txBox="1"/>
          <p:nvPr/>
        </p:nvSpPr>
        <p:spPr>
          <a:xfrm>
            <a:off x="60325" y="2576513"/>
            <a:ext cx="4349750" cy="460375"/>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49" name="TextBox 20"/>
          <p:cNvSpPr txBox="1"/>
          <p:nvPr/>
        </p:nvSpPr>
        <p:spPr>
          <a:xfrm>
            <a:off x="14288" y="4379913"/>
            <a:ext cx="4441825" cy="493712"/>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782820" y="1422400"/>
            <a:ext cx="4072255" cy="368300"/>
          </a:xfrm>
          <a:prstGeom prst="rect">
            <a:avLst/>
          </a:prstGeom>
          <a:noFill/>
        </p:spPr>
        <p:txBody>
          <a:bodyPr wrap="square" rtlCol="0">
            <a:spAutoFit/>
          </a:bodyPr>
          <a:lstStyle/>
          <a:p>
            <a:endParaRPr lang="zh-CN" altLang="en-US"/>
          </a:p>
        </p:txBody>
      </p:sp>
      <p:pic>
        <p:nvPicPr>
          <p:cNvPr id="4" name="图片 3" descr="26f103c7f258d85f99c7774cdc0ad074"/>
          <p:cNvPicPr>
            <a:picLocks noChangeAspect="1"/>
          </p:cNvPicPr>
          <p:nvPr/>
        </p:nvPicPr>
        <p:blipFill>
          <a:blip r:embed="rId3" cstate="print"/>
          <a:stretch>
            <a:fillRect/>
          </a:stretch>
        </p:blipFill>
        <p:spPr>
          <a:xfrm>
            <a:off x="14605" y="1038225"/>
            <a:ext cx="9123045" cy="5689600"/>
          </a:xfrm>
          <a:prstGeom prst="rect">
            <a:avLst/>
          </a:prstGeom>
        </p:spPr>
      </p:pic>
      <p:sp>
        <p:nvSpPr>
          <p:cNvPr id="6" name="文本框 5"/>
          <p:cNvSpPr txBox="1"/>
          <p:nvPr/>
        </p:nvSpPr>
        <p:spPr>
          <a:xfrm>
            <a:off x="4516120" y="1344295"/>
            <a:ext cx="4480560" cy="4523105"/>
          </a:xfrm>
          <a:prstGeom prst="rect">
            <a:avLst/>
          </a:prstGeom>
          <a:noFill/>
        </p:spPr>
        <p:txBody>
          <a:bodyPr wrap="square" rtlCol="0">
            <a:spAutoFit/>
          </a:bodyPr>
          <a:lstStyle/>
          <a:p>
            <a:pPr algn="l">
              <a:lnSpc>
                <a:spcPct val="150000"/>
              </a:lnSpc>
              <a:buClrTx/>
              <a:buSzTx/>
            </a:pPr>
            <a:r>
              <a:rPr sz="1600"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1.与项目直接相关的法律法规和规章制度，尤其是</a:t>
            </a:r>
            <a:r>
              <a:rPr sz="1600"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项目管理办法</a:t>
            </a:r>
            <a:r>
              <a:rPr sz="1600" b="1" dirty="0">
                <a:solidFill>
                  <a:schemeClr val="tx1"/>
                </a:solidFill>
                <a:latin typeface="微软雅黑" panose="020B0503020204020204" pitchFamily="34" charset="-122"/>
                <a:ea typeface="微软雅黑" panose="020B0503020204020204" pitchFamily="34" charset="-122"/>
                <a:sym typeface="宋体" panose="02010600030101010101" pitchFamily="2" charset="-122"/>
              </a:rPr>
              <a:t>；</a:t>
            </a:r>
            <a:endParaRPr sz="1600" b="1" dirty="0">
              <a:solidFill>
                <a:schemeClr val="tx1"/>
              </a:solidFill>
              <a:latin typeface="微软雅黑" panose="020B0503020204020204" pitchFamily="34" charset="-122"/>
              <a:ea typeface="微软雅黑" panose="020B0503020204020204" pitchFamily="34" charset="-122"/>
              <a:sym typeface="宋体" panose="02010600030101010101" pitchFamily="2" charset="-122"/>
            </a:endParaRPr>
          </a:p>
          <a:p>
            <a:pPr algn="l">
              <a:lnSpc>
                <a:spcPct val="150000"/>
              </a:lnSpc>
              <a:buClrTx/>
              <a:buSzTx/>
            </a:pPr>
            <a:r>
              <a:rPr sz="1600"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2.项目执行的主要政策文件、决定、会议纪要等立项或实施依据文件；</a:t>
            </a:r>
            <a:endParaRPr sz="1600"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a:p>
            <a:pPr algn="l">
              <a:lnSpc>
                <a:spcPct val="150000"/>
              </a:lnSpc>
              <a:buClrTx/>
              <a:buSzTx/>
            </a:pPr>
            <a:r>
              <a:rPr sz="1600"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3.项目评审需要的反映项目单位运行和财务状况的证照、报告、报表等，及有助于专家判断的相关佐证材料和其他附件等；</a:t>
            </a:r>
            <a:endParaRPr sz="1600"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a:p>
            <a:pPr algn="l">
              <a:lnSpc>
                <a:spcPct val="150000"/>
              </a:lnSpc>
              <a:buClrTx/>
              <a:buSzTx/>
            </a:pPr>
            <a:r>
              <a:rPr sz="1600"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4.采购大批或较贵重教育教学设备需提供论证材料，包括单位已有设备、场地、人员、师生数，以及购置设备的必要性、</a:t>
            </a:r>
            <a:r>
              <a:rPr sz="1600"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使用管理和预期绩效等</a:t>
            </a:r>
            <a:r>
              <a:rPr lang="zh-CN" altLang="en-US" sz="1600"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a:t>
            </a:r>
            <a:endParaRPr sz="1600"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a:p>
            <a:pPr algn="l">
              <a:lnSpc>
                <a:spcPct val="150000"/>
              </a:lnSpc>
              <a:buClrTx/>
              <a:buSzTx/>
            </a:pPr>
            <a:r>
              <a:rPr sz="1600"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5.</a:t>
            </a:r>
            <a:r>
              <a:rPr sz="1600" b="1" dirty="0">
                <a:solidFill>
                  <a:srgbClr val="C00000"/>
                </a:solidFill>
                <a:latin typeface="微软雅黑" panose="020B0503020204020204" pitchFamily="34" charset="-122"/>
                <a:ea typeface="微软雅黑" panose="020B0503020204020204" pitchFamily="34" charset="-122"/>
                <a:sym typeface="+mn-ea"/>
              </a:rPr>
              <a:t>测算依据为“市场询价”</a:t>
            </a:r>
            <a:r>
              <a:rPr sz="1600" b="1" dirty="0" smtClean="0">
                <a:solidFill>
                  <a:srgbClr val="C00000"/>
                </a:solidFill>
                <a:latin typeface="微软雅黑" panose="020B0503020204020204" pitchFamily="34" charset="-122"/>
                <a:ea typeface="微软雅黑" panose="020B0503020204020204" pitchFamily="34" charset="-122"/>
                <a:sym typeface="+mn-ea"/>
              </a:rPr>
              <a:t>的需提供相关资料</a:t>
            </a:r>
            <a:r>
              <a:rPr lang="zh-CN" altLang="en-US" sz="1600" b="1" dirty="0" smtClean="0">
                <a:solidFill>
                  <a:srgbClr val="C00000"/>
                </a:solidFill>
                <a:latin typeface="微软雅黑" panose="020B0503020204020204" pitchFamily="34" charset="-122"/>
                <a:ea typeface="微软雅黑" panose="020B0503020204020204" pitchFamily="34" charset="-122"/>
                <a:sym typeface="+mn-ea"/>
              </a:rPr>
              <a:t>。</a:t>
            </a:r>
            <a:endParaRPr kumimoji="0" sz="1600" b="1" kern="1200" cap="none" spc="0" normalizeH="0" baseline="0" noProof="1">
              <a:solidFill>
                <a:srgbClr val="C00000"/>
              </a:solidFill>
              <a:latin typeface="微软雅黑" panose="020B0503020204020204" pitchFamily="34" charset="-122"/>
              <a:ea typeface="微软雅黑" panose="020B0503020204020204" pitchFamily="34" charset="-122"/>
            </a:endParaRPr>
          </a:p>
          <a:p>
            <a:pPr algn="l">
              <a:lnSpc>
                <a:spcPct val="150000"/>
              </a:lnSpc>
              <a:buClrTx/>
              <a:buSzTx/>
            </a:pPr>
            <a:endParaRPr kumimoji="0" lang="en-US" altLang="zh-CN" sz="1600" b="1" kern="1200" cap="none" spc="0" normalizeH="0" baseline="0" noProof="1">
              <a:solidFill>
                <a:schemeClr val="tx1"/>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5" name="图片 4"/>
          <p:cNvPicPr>
            <a:picLocks noChangeAspect="1"/>
          </p:cNvPicPr>
          <p:nvPr/>
        </p:nvPicPr>
        <p:blipFill>
          <a:blip r:embed="rId4" cstate="print"/>
          <a:stretch>
            <a:fillRect/>
          </a:stretch>
        </p:blipFill>
        <p:spPr>
          <a:xfrm>
            <a:off x="194126" y="1810263"/>
            <a:ext cx="4321994" cy="1992874"/>
          </a:xfrm>
          <a:prstGeom prst="rect">
            <a:avLst/>
          </a:prstGeom>
        </p:spPr>
      </p:pic>
      <p:sp>
        <p:nvSpPr>
          <p:cNvPr id="12" name="文本框 1"/>
          <p:cNvSpPr txBox="1"/>
          <p:nvPr/>
        </p:nvSpPr>
        <p:spPr>
          <a:xfrm>
            <a:off x="891222" y="170180"/>
            <a:ext cx="7741285" cy="584775"/>
          </a:xfrm>
          <a:prstGeom prst="rect">
            <a:avLst/>
          </a:prstGeom>
          <a:noFill/>
          <a:ln w="9525">
            <a:noFill/>
          </a:ln>
        </p:spPr>
        <p:txBody>
          <a:bodyPr wrap="square" anchor="t">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一、</a:t>
            </a:r>
            <a:r>
              <a:rPr lang="en-US" altLang="zh-CN" sz="3200" b="1" dirty="0" smtClean="0">
                <a:solidFill>
                  <a:schemeClr val="bg1"/>
                </a:solidFill>
                <a:latin typeface="微软雅黑" panose="020B0503020204020204" pitchFamily="34" charset="-122"/>
                <a:ea typeface="微软雅黑" panose="020B0503020204020204" pitchFamily="34" charset="-122"/>
              </a:rPr>
              <a:t>2022</a:t>
            </a:r>
            <a:r>
              <a:rPr lang="zh-CN" altLang="en-US" sz="3200" b="1" dirty="0" smtClean="0">
                <a:solidFill>
                  <a:schemeClr val="bg1"/>
                </a:solidFill>
                <a:latin typeface="微软雅黑" panose="020B0503020204020204" pitchFamily="34" charset="-122"/>
                <a:ea typeface="微软雅黑" panose="020B0503020204020204" pitchFamily="34" charset="-122"/>
              </a:rPr>
              <a:t>年度委本部</a:t>
            </a:r>
            <a:r>
              <a:rPr lang="zh-CN" altLang="en-US" sz="3200" b="1" dirty="0">
                <a:solidFill>
                  <a:schemeClr val="bg1"/>
                </a:solidFill>
                <a:latin typeface="微软雅黑" panose="020B0503020204020204" pitchFamily="34" charset="-122"/>
                <a:ea typeface="微软雅黑" panose="020B0503020204020204" pitchFamily="34" charset="-122"/>
              </a:rPr>
              <a:t>预算评审文本</a:t>
            </a:r>
            <a:r>
              <a:rPr lang="zh-CN" altLang="en-US" sz="3200" b="1" dirty="0" smtClean="0">
                <a:solidFill>
                  <a:schemeClr val="bg1"/>
                </a:solidFill>
                <a:latin typeface="微软雅黑" panose="020B0503020204020204" pitchFamily="34" charset="-122"/>
                <a:ea typeface="微软雅黑" panose="020B0503020204020204" pitchFamily="34" charset="-122"/>
              </a:rPr>
              <a:t>说明</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1000"/>
                                        <p:tgtEl>
                                          <p:spTgt spid="6">
                                            <p:txEl>
                                              <p:pRg st="0" end="0"/>
                                            </p:txEl>
                                          </p:spTgt>
                                        </p:tgtEl>
                                      </p:cBhvr>
                                    </p:animEffect>
                                    <p:anim calcmode="lin" valueType="num">
                                      <p:cBhvr>
                                        <p:cTn id="1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fade">
                                      <p:cBhvr>
                                        <p:cTn id="21" dur="1000"/>
                                        <p:tgtEl>
                                          <p:spTgt spid="6">
                                            <p:txEl>
                                              <p:pRg st="1" end="1"/>
                                            </p:txEl>
                                          </p:spTgt>
                                        </p:tgtEl>
                                      </p:cBhvr>
                                    </p:animEffect>
                                    <p:anim calcmode="lin" valueType="num">
                                      <p:cBhvr>
                                        <p:cTn id="22"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animEffect transition="in" filter="fade">
                                      <p:cBhvr>
                                        <p:cTn id="28" dur="1000"/>
                                        <p:tgtEl>
                                          <p:spTgt spid="6">
                                            <p:txEl>
                                              <p:pRg st="2" end="2"/>
                                            </p:txEl>
                                          </p:spTgt>
                                        </p:tgtEl>
                                      </p:cBhvr>
                                    </p:animEffect>
                                    <p:anim calcmode="lin" valueType="num">
                                      <p:cBhvr>
                                        <p:cTn id="29"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xEl>
                                              <p:pRg st="3" end="3"/>
                                            </p:txEl>
                                          </p:spTgt>
                                        </p:tgtEl>
                                        <p:attrNameLst>
                                          <p:attrName>style.visibility</p:attrName>
                                        </p:attrNameLst>
                                      </p:cBhvr>
                                      <p:to>
                                        <p:strVal val="visible"/>
                                      </p:to>
                                    </p:set>
                                    <p:animEffect transition="in" filter="fade">
                                      <p:cBhvr>
                                        <p:cTn id="35" dur="1000"/>
                                        <p:tgtEl>
                                          <p:spTgt spid="6">
                                            <p:txEl>
                                              <p:pRg st="3" end="3"/>
                                            </p:txEl>
                                          </p:spTgt>
                                        </p:tgtEl>
                                      </p:cBhvr>
                                    </p:animEffect>
                                    <p:anim calcmode="lin" valueType="num">
                                      <p:cBhvr>
                                        <p:cTn id="36"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
                                            <p:txEl>
                                              <p:pRg st="4" end="4"/>
                                            </p:txEl>
                                          </p:spTgt>
                                        </p:tgtEl>
                                        <p:attrNameLst>
                                          <p:attrName>style.visibility</p:attrName>
                                        </p:attrNameLst>
                                      </p:cBhvr>
                                      <p:to>
                                        <p:strVal val="visible"/>
                                      </p:to>
                                    </p:set>
                                    <p:animEffect transition="in" filter="fade">
                                      <p:cBhvr>
                                        <p:cTn id="42" dur="1000"/>
                                        <p:tgtEl>
                                          <p:spTgt spid="6">
                                            <p:txEl>
                                              <p:pRg st="4" end="4"/>
                                            </p:txEl>
                                          </p:spTgt>
                                        </p:tgtEl>
                                      </p:cBhvr>
                                    </p:animEffect>
                                    <p:anim calcmode="lin" valueType="num">
                                      <p:cBhvr>
                                        <p:cTn id="43"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6"/>
          <p:cNvPicPr>
            <a:picLocks noChangeAspect="1"/>
          </p:cNvPicPr>
          <p:nvPr/>
        </p:nvPicPr>
        <p:blipFill>
          <a:blip r:embed="rId1" cstate="print"/>
          <a:stretch>
            <a:fillRect/>
          </a:stretch>
        </p:blipFill>
        <p:spPr>
          <a:xfrm>
            <a:off x="4763" y="0"/>
            <a:ext cx="9132887" cy="6858000"/>
          </a:xfrm>
          <a:prstGeom prst="rect">
            <a:avLst/>
          </a:prstGeom>
          <a:noFill/>
          <a:ln w="9525">
            <a:noFill/>
          </a:ln>
        </p:spPr>
      </p:pic>
      <p:sp>
        <p:nvSpPr>
          <p:cNvPr id="6146" name="矩形 1"/>
          <p:cNvSpPr/>
          <p:nvPr/>
        </p:nvSpPr>
        <p:spPr>
          <a:xfrm>
            <a:off x="4763" y="895350"/>
            <a:ext cx="9144000" cy="5832475"/>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147"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6148" name="TextBox 20"/>
          <p:cNvSpPr txBox="1"/>
          <p:nvPr/>
        </p:nvSpPr>
        <p:spPr>
          <a:xfrm>
            <a:off x="60325" y="2576513"/>
            <a:ext cx="4349750" cy="460375"/>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49" name="TextBox 20"/>
          <p:cNvSpPr txBox="1"/>
          <p:nvPr/>
        </p:nvSpPr>
        <p:spPr>
          <a:xfrm>
            <a:off x="14288" y="4379913"/>
            <a:ext cx="4441825" cy="493712"/>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782820" y="1422400"/>
            <a:ext cx="4072255" cy="368300"/>
          </a:xfrm>
          <a:prstGeom prst="rect">
            <a:avLst/>
          </a:prstGeom>
          <a:noFill/>
        </p:spPr>
        <p:txBody>
          <a:bodyPr wrap="square" rtlCol="0">
            <a:spAutoFit/>
          </a:bodyPr>
          <a:lstStyle/>
          <a:p>
            <a:endParaRPr lang="zh-CN" altLang="en-US"/>
          </a:p>
        </p:txBody>
      </p:sp>
      <p:pic>
        <p:nvPicPr>
          <p:cNvPr id="4" name="图片 3" descr="26f103c7f258d85f99c7774cdc0ad074"/>
          <p:cNvPicPr>
            <a:picLocks noChangeAspect="1"/>
          </p:cNvPicPr>
          <p:nvPr/>
        </p:nvPicPr>
        <p:blipFill>
          <a:blip r:embed="rId3" cstate="print"/>
          <a:stretch>
            <a:fillRect/>
          </a:stretch>
        </p:blipFill>
        <p:spPr>
          <a:xfrm>
            <a:off x="14605" y="1056513"/>
            <a:ext cx="9123045" cy="5689600"/>
          </a:xfrm>
          <a:prstGeom prst="rect">
            <a:avLst/>
          </a:prstGeom>
        </p:spPr>
      </p:pic>
      <p:sp>
        <p:nvSpPr>
          <p:cNvPr id="6" name="文本框 5"/>
          <p:cNvSpPr txBox="1"/>
          <p:nvPr/>
        </p:nvSpPr>
        <p:spPr>
          <a:xfrm>
            <a:off x="4677072" y="1606550"/>
            <a:ext cx="3893820" cy="4247317"/>
          </a:xfrm>
          <a:prstGeom prst="rect">
            <a:avLst/>
          </a:prstGeom>
          <a:noFill/>
        </p:spPr>
        <p:txBody>
          <a:bodyPr wrap="square" rtlCol="0">
            <a:spAutoFit/>
          </a:bodyPr>
          <a:lstStyle/>
          <a:p>
            <a:pPr marL="285750" indent="-285750" algn="l">
              <a:lnSpc>
                <a:spcPct val="150000"/>
              </a:lnSpc>
              <a:buClrTx/>
              <a:buSzTx/>
              <a:buFont typeface="Arial" panose="020B0604020202020204" pitchFamily="34" charset="0"/>
              <a:buChar char="•"/>
            </a:pPr>
            <a:r>
              <a:rPr lang="zh-CN" altLang="en-US" b="1" dirty="0">
                <a:solidFill>
                  <a:schemeClr val="tx2"/>
                </a:solidFill>
                <a:latin typeface="微软雅黑" panose="020B0503020204020204" pitchFamily="34" charset="-122"/>
                <a:ea typeface="微软雅黑" panose="020B0503020204020204" pitchFamily="34" charset="-122"/>
                <a:sym typeface="+mn-ea"/>
              </a:rPr>
              <a:t>务必确保单位名称与公章一字不差；</a:t>
            </a:r>
            <a:endParaRPr lang="en-US" altLang="zh-CN" b="1" dirty="0">
              <a:solidFill>
                <a:schemeClr val="tx2"/>
              </a:solidFill>
              <a:latin typeface="微软雅黑" panose="020B0503020204020204" pitchFamily="34" charset="-122"/>
              <a:ea typeface="微软雅黑" panose="020B0503020204020204" pitchFamily="34" charset="-122"/>
              <a:sym typeface="+mn-ea"/>
            </a:endParaRPr>
          </a:p>
          <a:p>
            <a:pPr marL="285750" indent="-285750" algn="l">
              <a:lnSpc>
                <a:spcPct val="150000"/>
              </a:lnSpc>
              <a:buClrTx/>
              <a:buSzTx/>
              <a:buFont typeface="Arial" panose="020B0604020202020204" pitchFamily="34" charset="0"/>
              <a:buChar char="•"/>
            </a:pPr>
            <a:r>
              <a:rPr lang="zh-CN" altLang="en-US" b="1" dirty="0">
                <a:solidFill>
                  <a:schemeClr val="tx2"/>
                </a:solidFill>
                <a:latin typeface="微软雅黑" panose="020B0503020204020204" pitchFamily="34" charset="-122"/>
                <a:ea typeface="微软雅黑" panose="020B0503020204020204" pitchFamily="34" charset="-122"/>
                <a:sym typeface="+mn-ea"/>
              </a:rPr>
              <a:t>务必确保项目名称、金额与申报文本填写一致；</a:t>
            </a:r>
            <a:endParaRPr lang="zh-CN" b="1" dirty="0">
              <a:solidFill>
                <a:schemeClr val="tx2"/>
              </a:solidFill>
              <a:latin typeface="微软雅黑" panose="020B0503020204020204" pitchFamily="34" charset="-122"/>
              <a:ea typeface="微软雅黑" panose="020B0503020204020204" pitchFamily="34" charset="-122"/>
              <a:sym typeface="+mn-ea"/>
            </a:endParaRPr>
          </a:p>
          <a:p>
            <a:pPr marL="285750" indent="-285750">
              <a:lnSpc>
                <a:spcPct val="150000"/>
              </a:lnSpc>
              <a:buFont typeface="Arial" panose="020B0604020202020204" pitchFamily="34" charset="0"/>
              <a:buChar char="•"/>
            </a:pPr>
            <a:r>
              <a:rPr lang="zh-CN" b="1" dirty="0">
                <a:solidFill>
                  <a:schemeClr val="tx2"/>
                </a:solidFill>
                <a:latin typeface="微软雅黑" panose="020B0503020204020204" pitchFamily="34" charset="-122"/>
                <a:ea typeface="微软雅黑" panose="020B0503020204020204" pitchFamily="34" charset="-122"/>
                <a:sym typeface="+mn-ea"/>
              </a:rPr>
              <a:t>务必导出系统</a:t>
            </a:r>
            <a:r>
              <a:rPr lang="zh-CN" sz="1800" b="1" dirty="0">
                <a:solidFill>
                  <a:srgbClr val="C00000"/>
                </a:solidFill>
                <a:latin typeface="微软雅黑" panose="020B0503020204020204" pitchFamily="34" charset="-122"/>
                <a:ea typeface="微软雅黑" panose="020B0503020204020204" pitchFamily="34" charset="-122"/>
                <a:sym typeface="+mn-ea"/>
              </a:rPr>
              <a:t>带水印版本</a:t>
            </a:r>
            <a:r>
              <a:rPr lang="zh-CN" b="1" dirty="0">
                <a:solidFill>
                  <a:schemeClr val="tx2"/>
                </a:solidFill>
                <a:latin typeface="微软雅黑" panose="020B0503020204020204" pitchFamily="34" charset="-122"/>
                <a:ea typeface="微软雅黑" panose="020B0503020204020204" pitchFamily="34" charset="-122"/>
                <a:sym typeface="+mn-ea"/>
              </a:rPr>
              <a:t>后，</a:t>
            </a:r>
            <a:r>
              <a:rPr lang="zh-CN" sz="1800" b="1" dirty="0" smtClean="0">
                <a:solidFill>
                  <a:srgbClr val="C00000"/>
                </a:solidFill>
                <a:latin typeface="微软雅黑" panose="020B0503020204020204" pitchFamily="34" charset="-122"/>
                <a:ea typeface="微软雅黑" panose="020B0503020204020204" pitchFamily="34" charset="-122"/>
                <a:sym typeface="+mn-ea"/>
              </a:rPr>
              <a:t>负责人</a:t>
            </a:r>
            <a:r>
              <a:rPr lang="zh-CN" sz="1800" b="1" dirty="0">
                <a:solidFill>
                  <a:srgbClr val="C00000"/>
                </a:solidFill>
                <a:latin typeface="微软雅黑" panose="020B0503020204020204" pitchFamily="34" charset="-122"/>
                <a:ea typeface="微软雅黑" panose="020B0503020204020204" pitchFamily="34" charset="-122"/>
                <a:sym typeface="+mn-ea"/>
              </a:rPr>
              <a:t>签字</a:t>
            </a:r>
            <a:r>
              <a:rPr lang="zh-CN" b="1" dirty="0">
                <a:solidFill>
                  <a:schemeClr val="tx2"/>
                </a:solidFill>
                <a:latin typeface="微软雅黑" panose="020B0503020204020204" pitchFamily="34" charset="-122"/>
                <a:ea typeface="微软雅黑" panose="020B0503020204020204" pitchFamily="34" charset="-122"/>
                <a:sym typeface="+mn-ea"/>
              </a:rPr>
              <a:t>、本单位</a:t>
            </a:r>
            <a:r>
              <a:rPr lang="zh-CN" sz="1800" b="1" dirty="0">
                <a:solidFill>
                  <a:srgbClr val="C00000"/>
                </a:solidFill>
                <a:latin typeface="微软雅黑" panose="020B0503020204020204" pitchFamily="34" charset="-122"/>
                <a:ea typeface="微软雅黑" panose="020B0503020204020204" pitchFamily="34" charset="-122"/>
                <a:sym typeface="+mn-ea"/>
              </a:rPr>
              <a:t>财务</a:t>
            </a:r>
            <a:r>
              <a:rPr lang="zh-CN" sz="1800" b="1" dirty="0" smtClean="0">
                <a:solidFill>
                  <a:srgbClr val="C00000"/>
                </a:solidFill>
                <a:latin typeface="微软雅黑" panose="020B0503020204020204" pitchFamily="34" charset="-122"/>
                <a:ea typeface="微软雅黑" panose="020B0503020204020204" pitchFamily="34" charset="-122"/>
                <a:sym typeface="+mn-ea"/>
              </a:rPr>
              <a:t>部门</a:t>
            </a:r>
            <a:r>
              <a:rPr lang="zh-CN" b="1" dirty="0">
                <a:solidFill>
                  <a:schemeClr val="tx2"/>
                </a:solidFill>
                <a:latin typeface="微软雅黑" panose="020B0503020204020204" pitchFamily="34" charset="-122"/>
                <a:ea typeface="微软雅黑" panose="020B0503020204020204" pitchFamily="34" charset="-122"/>
                <a:sym typeface="+mn-ea"/>
              </a:rPr>
              <a:t>和</a:t>
            </a:r>
            <a:r>
              <a:rPr lang="zh-CN" sz="1800" b="1" dirty="0">
                <a:solidFill>
                  <a:srgbClr val="C00000"/>
                </a:solidFill>
                <a:latin typeface="微软雅黑" panose="020B0503020204020204" pitchFamily="34" charset="-122"/>
                <a:ea typeface="微软雅黑" panose="020B0503020204020204" pitchFamily="34" charset="-122"/>
                <a:sym typeface="+mn-ea"/>
              </a:rPr>
              <a:t>单位公章</a:t>
            </a:r>
            <a:r>
              <a:rPr lang="zh-CN" b="1" dirty="0">
                <a:solidFill>
                  <a:schemeClr val="tx2"/>
                </a:solidFill>
                <a:latin typeface="微软雅黑" panose="020B0503020204020204" pitchFamily="34" charset="-122"/>
                <a:ea typeface="微软雅黑" panose="020B0503020204020204" pitchFamily="34" charset="-122"/>
                <a:sym typeface="+mn-ea"/>
              </a:rPr>
              <a:t>盖章的结论页（转移支付项目需有区教育局盖章），上传系统。</a:t>
            </a:r>
            <a:endParaRPr lang="zh-CN"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a:p>
            <a:pPr algn="l">
              <a:lnSpc>
                <a:spcPct val="150000"/>
              </a:lnSpc>
              <a:buClrTx/>
              <a:buSzTx/>
            </a:pPr>
            <a:endParaRPr lang="zh-CN" b="1" dirty="0">
              <a:solidFill>
                <a:schemeClr val="tx1"/>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13" name="Picture 2"/>
          <p:cNvPicPr>
            <a:picLocks noChangeAspect="1" noChangeArrowheads="1"/>
          </p:cNvPicPr>
          <p:nvPr/>
        </p:nvPicPr>
        <p:blipFill>
          <a:blip r:embed="rId4" cstate="print"/>
          <a:srcRect/>
          <a:stretch>
            <a:fillRect/>
          </a:stretch>
        </p:blipFill>
        <p:spPr bwMode="auto">
          <a:xfrm>
            <a:off x="400418" y="1127615"/>
            <a:ext cx="4563327" cy="4761401"/>
          </a:xfrm>
          <a:prstGeom prst="rect">
            <a:avLst/>
          </a:prstGeom>
          <a:noFill/>
          <a:ln w="9525">
            <a:noFill/>
            <a:miter lim="800000"/>
            <a:headEnd/>
            <a:tailEnd/>
          </a:ln>
        </p:spPr>
      </p:pic>
      <p:sp>
        <p:nvSpPr>
          <p:cNvPr id="5" name="椭圆 4"/>
          <p:cNvSpPr/>
          <p:nvPr/>
        </p:nvSpPr>
        <p:spPr>
          <a:xfrm>
            <a:off x="60325" y="1327638"/>
            <a:ext cx="5135929" cy="685800"/>
          </a:xfrm>
          <a:prstGeom prst="ellipse">
            <a:avLst/>
          </a:prstGeom>
          <a:noFill/>
          <a:ln>
            <a:solidFill>
              <a:srgbClr val="FF6C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
          <p:cNvSpPr txBox="1"/>
          <p:nvPr/>
        </p:nvSpPr>
        <p:spPr>
          <a:xfrm>
            <a:off x="891222" y="170180"/>
            <a:ext cx="7741285" cy="584775"/>
          </a:xfrm>
          <a:prstGeom prst="rect">
            <a:avLst/>
          </a:prstGeom>
          <a:noFill/>
          <a:ln w="9525">
            <a:noFill/>
          </a:ln>
        </p:spPr>
        <p:txBody>
          <a:bodyPr wrap="square" anchor="t">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一、</a:t>
            </a:r>
            <a:r>
              <a:rPr lang="en-US" altLang="zh-CN" sz="3200" b="1" dirty="0" smtClean="0">
                <a:solidFill>
                  <a:schemeClr val="bg1"/>
                </a:solidFill>
                <a:latin typeface="微软雅黑" panose="020B0503020204020204" pitchFamily="34" charset="-122"/>
                <a:ea typeface="微软雅黑" panose="020B0503020204020204" pitchFamily="34" charset="-122"/>
              </a:rPr>
              <a:t>2022</a:t>
            </a:r>
            <a:r>
              <a:rPr lang="zh-CN" altLang="en-US" sz="3200" b="1" dirty="0" smtClean="0">
                <a:solidFill>
                  <a:schemeClr val="bg1"/>
                </a:solidFill>
                <a:latin typeface="微软雅黑" panose="020B0503020204020204" pitchFamily="34" charset="-122"/>
                <a:ea typeface="微软雅黑" panose="020B0503020204020204" pitchFamily="34" charset="-122"/>
              </a:rPr>
              <a:t>年度委本部</a:t>
            </a:r>
            <a:r>
              <a:rPr lang="zh-CN" altLang="en-US" sz="3200" b="1" dirty="0">
                <a:solidFill>
                  <a:schemeClr val="bg1"/>
                </a:solidFill>
                <a:latin typeface="微软雅黑" panose="020B0503020204020204" pitchFamily="34" charset="-122"/>
                <a:ea typeface="微软雅黑" panose="020B0503020204020204" pitchFamily="34" charset="-122"/>
              </a:rPr>
              <a:t>预算评审文本</a:t>
            </a:r>
            <a:r>
              <a:rPr lang="zh-CN" altLang="en-US" sz="3200" b="1" dirty="0" smtClean="0">
                <a:solidFill>
                  <a:schemeClr val="bg1"/>
                </a:solidFill>
                <a:latin typeface="微软雅黑" panose="020B0503020204020204" pitchFamily="34" charset="-122"/>
                <a:ea typeface="微软雅黑" panose="020B0503020204020204" pitchFamily="34" charset="-122"/>
              </a:rPr>
              <a:t>说明</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 fill="hold"/>
                                        <p:tgtEl>
                                          <p:spTgt spid="5"/>
                                        </p:tgtEl>
                                        <p:attrNameLst>
                                          <p:attrName>ppt_x</p:attrName>
                                        </p:attrNameLst>
                                      </p:cBhvr>
                                      <p:tavLst>
                                        <p:tav tm="0">
                                          <p:val>
                                            <p:strVal val="#ppt_x"/>
                                          </p:val>
                                        </p:tav>
                                        <p:tav tm="100000">
                                          <p:val>
                                            <p:strVal val="#ppt_x"/>
                                          </p:val>
                                        </p:tav>
                                      </p:tavLst>
                                    </p:anim>
                                    <p:anim calcmode="lin" valueType="num">
                                      <p:cBhvr additive="base">
                                        <p:cTn id="8"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wedge">
                                      <p:cBhvr>
                                        <p:cTn id="13" dur="2000"/>
                                        <p:tgtEl>
                                          <p:spTgt spid="6">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6">
                                            <p:txEl>
                                              <p:pRg st="1" end="1"/>
                                            </p:txEl>
                                          </p:spTgt>
                                        </p:tgtEl>
                                        <p:attrNameLst>
                                          <p:attrName>style.visibility</p:attrName>
                                        </p:attrNameLst>
                                      </p:cBhvr>
                                      <p:to>
                                        <p:strVal val="visible"/>
                                      </p:to>
                                    </p:set>
                                    <p:animEffect transition="in" filter="blinds(horizontal)">
                                      <p:cBhvr>
                                        <p:cTn id="18" dur="5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blinds(horizontal)">
                                      <p:cBhvr>
                                        <p:cTn id="23"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6"/>
          <p:cNvPicPr>
            <a:picLocks noChangeAspect="1"/>
          </p:cNvPicPr>
          <p:nvPr/>
        </p:nvPicPr>
        <p:blipFill>
          <a:blip r:embed="rId1" cstate="print"/>
          <a:stretch>
            <a:fillRect/>
          </a:stretch>
        </p:blipFill>
        <p:spPr>
          <a:xfrm>
            <a:off x="4763" y="9144"/>
            <a:ext cx="9132887" cy="6858000"/>
          </a:xfrm>
          <a:prstGeom prst="rect">
            <a:avLst/>
          </a:prstGeom>
          <a:noFill/>
          <a:ln w="9525">
            <a:noFill/>
          </a:ln>
        </p:spPr>
      </p:pic>
      <p:sp>
        <p:nvSpPr>
          <p:cNvPr id="6146" name="矩形 1"/>
          <p:cNvSpPr/>
          <p:nvPr/>
        </p:nvSpPr>
        <p:spPr>
          <a:xfrm>
            <a:off x="4763" y="895350"/>
            <a:ext cx="9144000" cy="5832475"/>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147"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6148" name="TextBox 20"/>
          <p:cNvSpPr txBox="1"/>
          <p:nvPr/>
        </p:nvSpPr>
        <p:spPr>
          <a:xfrm>
            <a:off x="60325" y="2576513"/>
            <a:ext cx="4349750" cy="460375"/>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49" name="TextBox 20"/>
          <p:cNvSpPr txBox="1"/>
          <p:nvPr/>
        </p:nvSpPr>
        <p:spPr>
          <a:xfrm>
            <a:off x="14288" y="4379913"/>
            <a:ext cx="4441825" cy="493712"/>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50" name="文本框 1"/>
          <p:cNvSpPr txBox="1"/>
          <p:nvPr/>
        </p:nvSpPr>
        <p:spPr>
          <a:xfrm>
            <a:off x="914400" y="170180"/>
            <a:ext cx="6765925" cy="553085"/>
          </a:xfrm>
          <a:prstGeom prst="rect">
            <a:avLst/>
          </a:prstGeom>
          <a:noFill/>
          <a:ln w="9525">
            <a:noFill/>
          </a:ln>
        </p:spPr>
        <p:txBody>
          <a:bodyPr wrap="square" anchor="t">
            <a:spAutoFit/>
          </a:bodyPr>
          <a:lstStyle/>
          <a:p>
            <a:r>
              <a:rPr lang="zh-CN" altLang="en-US" sz="3000" b="1" dirty="0" smtClean="0">
                <a:solidFill>
                  <a:schemeClr val="bg1"/>
                </a:solidFill>
                <a:latin typeface="Arial" panose="020B0604020202020204" pitchFamily="34" charset="0"/>
                <a:ea typeface="微软雅黑" panose="020B0503020204020204" pitchFamily="34" charset="-122"/>
              </a:rPr>
              <a:t>二、</a:t>
            </a:r>
            <a:r>
              <a:rPr lang="en-US" altLang="zh-CN" sz="3000" b="1" dirty="0" smtClean="0">
                <a:solidFill>
                  <a:schemeClr val="bg1"/>
                </a:solidFill>
                <a:latin typeface="Arial" panose="020B0604020202020204" pitchFamily="34" charset="0"/>
                <a:ea typeface="微软雅黑" panose="020B0503020204020204" pitchFamily="34" charset="-122"/>
              </a:rPr>
              <a:t>2022</a:t>
            </a:r>
            <a:r>
              <a:rPr lang="zh-CN" altLang="en-US" sz="3000" b="1" dirty="0" smtClean="0">
                <a:solidFill>
                  <a:schemeClr val="bg1"/>
                </a:solidFill>
                <a:latin typeface="Arial" panose="020B0604020202020204" pitchFamily="34" charset="0"/>
                <a:ea typeface="微软雅黑" panose="020B0503020204020204" pitchFamily="34" charset="-122"/>
              </a:rPr>
              <a:t>年度委本部</a:t>
            </a:r>
            <a:r>
              <a:rPr lang="zh-CN" altLang="en-US" sz="3000" b="1" dirty="0">
                <a:solidFill>
                  <a:schemeClr val="bg1"/>
                </a:solidFill>
                <a:latin typeface="Arial" panose="020B0604020202020204" pitchFamily="34" charset="0"/>
                <a:ea typeface="微软雅黑" panose="020B0503020204020204" pitchFamily="34" charset="-122"/>
              </a:rPr>
              <a:t>预算评审附表说明</a:t>
            </a:r>
            <a:endParaRPr lang="zh-CN" altLang="en-US" sz="3000" b="1" dirty="0">
              <a:solidFill>
                <a:schemeClr val="bg1"/>
              </a:solidFill>
              <a:latin typeface="Arial" panose="020B0604020202020204" pitchFamily="34" charset="0"/>
              <a:ea typeface="微软雅黑" panose="020B0503020204020204" pitchFamily="34" charset="-122"/>
            </a:endParaRPr>
          </a:p>
        </p:txBody>
      </p:sp>
      <p:sp>
        <p:nvSpPr>
          <p:cNvPr id="2" name="文本框 1"/>
          <p:cNvSpPr txBox="1"/>
          <p:nvPr/>
        </p:nvSpPr>
        <p:spPr>
          <a:xfrm>
            <a:off x="4782820" y="1422400"/>
            <a:ext cx="4072255" cy="368300"/>
          </a:xfrm>
          <a:prstGeom prst="rect">
            <a:avLst/>
          </a:prstGeom>
          <a:noFill/>
        </p:spPr>
        <p:txBody>
          <a:bodyPr wrap="square" rtlCol="0">
            <a:spAutoFit/>
          </a:bodyPr>
          <a:lstStyle/>
          <a:p>
            <a:endParaRPr lang="zh-CN" altLang="en-US"/>
          </a:p>
        </p:txBody>
      </p:sp>
      <p:pic>
        <p:nvPicPr>
          <p:cNvPr id="4" name="图片 3" descr="26f103c7f258d85f99c7774cdc0ad074"/>
          <p:cNvPicPr>
            <a:picLocks noChangeAspect="1"/>
          </p:cNvPicPr>
          <p:nvPr/>
        </p:nvPicPr>
        <p:blipFill>
          <a:blip r:embed="rId3" cstate="print"/>
          <a:stretch>
            <a:fillRect/>
          </a:stretch>
        </p:blipFill>
        <p:spPr>
          <a:xfrm>
            <a:off x="146050" y="1029335"/>
            <a:ext cx="8907780" cy="5617845"/>
          </a:xfrm>
          <a:prstGeom prst="rect">
            <a:avLst/>
          </a:prstGeom>
        </p:spPr>
      </p:pic>
      <p:sp>
        <p:nvSpPr>
          <p:cNvPr id="3" name="文本框 2"/>
          <p:cNvSpPr txBox="1"/>
          <p:nvPr/>
        </p:nvSpPr>
        <p:spPr>
          <a:xfrm>
            <a:off x="146050" y="1107440"/>
            <a:ext cx="8556625" cy="5586145"/>
          </a:xfrm>
          <a:prstGeom prst="rect">
            <a:avLst/>
          </a:prstGeom>
          <a:noFill/>
        </p:spPr>
        <p:txBody>
          <a:bodyPr wrap="square" rtlCol="0">
            <a:spAutoFit/>
          </a:bodyPr>
          <a:lstStyle/>
          <a:p>
            <a:pPr>
              <a:lnSpc>
                <a:spcPct val="150000"/>
              </a:lnSpc>
              <a:buFont typeface="Wingdings" panose="05000000000000000000" charset="0"/>
            </a:pPr>
            <a:r>
              <a:rPr lang="en-US" altLang="zh-CN" sz="2800"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附表</a:t>
            </a:r>
            <a:r>
              <a:rPr lang="en-US" altLang="zh-CN"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：绩效目标分解表  </a:t>
            </a:r>
            <a:endParaRPr lang="zh-CN" altLang="en-US"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Font typeface="Wingdings" panose="05000000000000000000" charset="0"/>
            </a:pPr>
            <a:r>
              <a:rPr lang="en-US" altLang="zh-CN" sz="2800" dirty="0" smtClean="0">
                <a:solidFill>
                  <a:srgbClr val="FF6C0D"/>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重要</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意义</a:t>
            </a:r>
            <a:r>
              <a:rPr lang="zh-CN" altLang="en-US" sz="2400"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50000"/>
              </a:lnSpc>
              <a:buFont typeface="Arial" panose="020B0604020202020204" pitchFamily="34" charset="0"/>
              <a:buChar char="•"/>
            </a:pPr>
            <a:r>
              <a:rPr lang="zh-CN" altLang="en-US" sz="18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用钱必问效，无效必问责</a:t>
            </a:r>
            <a:endParaRPr lang="zh-CN" sz="1800" dirty="0">
              <a:solidFill>
                <a:srgbClr val="FF6C0D"/>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50000"/>
              </a:lnSpc>
              <a:buFont typeface="Arial" panose="020B0604020202020204" pitchFamily="34" charset="0"/>
              <a:buChar char="•"/>
            </a:pPr>
            <a:r>
              <a:rPr lang="zh-CN" altLang="en-US" sz="18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绩效评价是项目预算安排的重要依据</a:t>
            </a:r>
            <a:endParaRPr lang="zh-CN" altLang="en-US" sz="18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Font typeface="Wingdings" panose="05000000000000000000" charset="0"/>
            </a:pPr>
            <a:r>
              <a:rPr lang="zh-CN" altLang="en-US"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附表</a:t>
            </a:r>
            <a:r>
              <a:rPr lang="en-US" altLang="zh-CN"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：资金测算</a:t>
            </a: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明细表</a:t>
            </a:r>
            <a:endParaRPr lang="en-US" altLang="zh-CN" sz="2800"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Font typeface="Wingdings" panose="05000000000000000000" charset="0"/>
            </a:pPr>
            <a:r>
              <a:rPr lang="en-US" altLang="zh-CN" sz="2800" dirty="0">
                <a:solidFill>
                  <a:srgbClr val="FF6C0D"/>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dirty="0" smtClean="0">
                <a:solidFill>
                  <a:srgbClr val="FF6C0D"/>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重要</a:t>
            </a:r>
            <a:r>
              <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意义</a:t>
            </a:r>
            <a:r>
              <a:rPr lang="zh-CN" altLang="en-US" sz="2000"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8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Arial" panose="020B0604020202020204" pitchFamily="34" charset="0"/>
              <a:buChar char="•"/>
            </a:pPr>
            <a:r>
              <a:rPr lang="zh-CN" altLang="en-US" sz="1800"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是</a:t>
            </a:r>
            <a:r>
              <a:rPr lang="zh-CN" altLang="en-US" sz="18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项目单位业财融合程度的集中体现</a:t>
            </a:r>
            <a:endParaRPr lang="zh-CN" altLang="en-US" sz="18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Arial" panose="020B0604020202020204" pitchFamily="34" charset="0"/>
              <a:buChar char="•"/>
            </a:pPr>
            <a:r>
              <a:rPr lang="zh-CN" altLang="en-US" sz="1800"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是</a:t>
            </a:r>
            <a:r>
              <a:rPr lang="zh-CN" altLang="en-US" sz="18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财务部门和业务部门密切合作的结果</a:t>
            </a:r>
            <a:endParaRPr lang="zh-CN" altLang="en-US" sz="18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Arial" panose="020B0604020202020204" pitchFamily="34" charset="0"/>
              <a:buChar char="•"/>
            </a:pPr>
            <a:r>
              <a:rPr lang="zh-CN" altLang="en-US" sz="1800"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是</a:t>
            </a:r>
            <a:r>
              <a:rPr lang="zh-CN" altLang="en-US" sz="18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预算申报文本的具象化、费用化的体现</a:t>
            </a:r>
            <a:endParaRPr lang="zh-CN" altLang="en-US" sz="18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Arial" panose="020B0604020202020204" pitchFamily="34" charset="0"/>
              <a:buChar char="•"/>
            </a:pPr>
            <a:r>
              <a:rPr lang="zh-CN" altLang="en-US" sz="1800"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是</a:t>
            </a:r>
            <a:r>
              <a:rPr lang="zh-CN" altLang="en-US" sz="18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预算评审重点关注的</a:t>
            </a:r>
            <a:r>
              <a:rPr lang="zh-CN" altLang="en-US" sz="1800"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内容</a:t>
            </a:r>
            <a:endParaRPr lang="zh-CN" sz="1800"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buFont typeface="Wingdings" panose="05000000000000000000" charset="0"/>
            </a:pPr>
            <a:endParaRPr lang="zh-CN" dirty="0">
              <a:solidFill>
                <a:srgbClr val="FF6C0D"/>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1000"/>
                                        <p:tgtEl>
                                          <p:spTgt spid="3">
                                            <p:txEl>
                                              <p:pRg st="4" end="4"/>
                                            </p:txEl>
                                          </p:spTgt>
                                        </p:tgtEl>
                                      </p:cBhvr>
                                    </p:animEffect>
                                    <p:anim calcmode="lin" valueType="num">
                                      <p:cBhvr>
                                        <p:cTn id="27"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fade">
                                      <p:cBhvr>
                                        <p:cTn id="33" dur="1000"/>
                                        <p:tgtEl>
                                          <p:spTgt spid="3">
                                            <p:txEl>
                                              <p:pRg st="5" end="5"/>
                                            </p:txEl>
                                          </p:spTgt>
                                        </p:tgtEl>
                                      </p:cBhvr>
                                    </p:animEffect>
                                    <p:anim calcmode="lin" valueType="num">
                                      <p:cBhvr>
                                        <p:cTn id="34"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Effect transition="in" filter="fade">
                                      <p:cBhvr>
                                        <p:cTn id="40" dur="1000"/>
                                        <p:tgtEl>
                                          <p:spTgt spid="3">
                                            <p:txEl>
                                              <p:pRg st="6" end="6"/>
                                            </p:txEl>
                                          </p:spTgt>
                                        </p:tgtEl>
                                      </p:cBhvr>
                                    </p:animEffect>
                                    <p:anim calcmode="lin" valueType="num">
                                      <p:cBhvr>
                                        <p:cTn id="41"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fade">
                                      <p:cBhvr>
                                        <p:cTn id="47" dur="1000"/>
                                        <p:tgtEl>
                                          <p:spTgt spid="3">
                                            <p:txEl>
                                              <p:pRg st="7" end="7"/>
                                            </p:txEl>
                                          </p:spTgt>
                                        </p:tgtEl>
                                      </p:cBhvr>
                                    </p:animEffect>
                                    <p:anim calcmode="lin" valueType="num">
                                      <p:cBhvr>
                                        <p:cTn id="48"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3">
                                            <p:txEl>
                                              <p:pRg st="8" end="8"/>
                                            </p:txEl>
                                          </p:spTgt>
                                        </p:tgtEl>
                                        <p:attrNameLst>
                                          <p:attrName>style.visibility</p:attrName>
                                        </p:attrNameLst>
                                      </p:cBhvr>
                                      <p:to>
                                        <p:strVal val="visible"/>
                                      </p:to>
                                    </p:set>
                                    <p:animEffect transition="in" filter="fade">
                                      <p:cBhvr>
                                        <p:cTn id="54" dur="1000"/>
                                        <p:tgtEl>
                                          <p:spTgt spid="3">
                                            <p:txEl>
                                              <p:pRg st="8" end="8"/>
                                            </p:txEl>
                                          </p:spTgt>
                                        </p:tgtEl>
                                      </p:cBhvr>
                                    </p:animEffect>
                                    <p:anim calcmode="lin" valueType="num">
                                      <p:cBhvr>
                                        <p:cTn id="55"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Effect transition="in" filter="fade">
                                      <p:cBhvr>
                                        <p:cTn id="61" dur="1000"/>
                                        <p:tgtEl>
                                          <p:spTgt spid="3">
                                            <p:txEl>
                                              <p:pRg st="9" end="9"/>
                                            </p:txEl>
                                          </p:spTgt>
                                        </p:tgtEl>
                                      </p:cBhvr>
                                    </p:animEffect>
                                    <p:anim calcmode="lin" valueType="num">
                                      <p:cBhvr>
                                        <p:cTn id="62"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3"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6"/>
          <p:cNvPicPr>
            <a:picLocks noChangeAspect="1"/>
          </p:cNvPicPr>
          <p:nvPr/>
        </p:nvPicPr>
        <p:blipFill>
          <a:blip r:embed="rId1" cstate="print"/>
          <a:stretch>
            <a:fillRect/>
          </a:stretch>
        </p:blipFill>
        <p:spPr>
          <a:xfrm>
            <a:off x="4763" y="0"/>
            <a:ext cx="9132887" cy="6858000"/>
          </a:xfrm>
          <a:prstGeom prst="rect">
            <a:avLst/>
          </a:prstGeom>
          <a:noFill/>
          <a:ln w="9525">
            <a:noFill/>
          </a:ln>
        </p:spPr>
      </p:pic>
      <p:sp>
        <p:nvSpPr>
          <p:cNvPr id="6146" name="矩形 1"/>
          <p:cNvSpPr/>
          <p:nvPr/>
        </p:nvSpPr>
        <p:spPr>
          <a:xfrm>
            <a:off x="4763" y="895350"/>
            <a:ext cx="9144000" cy="5832475"/>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147"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6148" name="TextBox 20"/>
          <p:cNvSpPr txBox="1"/>
          <p:nvPr/>
        </p:nvSpPr>
        <p:spPr>
          <a:xfrm>
            <a:off x="60325" y="2576513"/>
            <a:ext cx="4349750" cy="460375"/>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49" name="TextBox 20"/>
          <p:cNvSpPr txBox="1"/>
          <p:nvPr/>
        </p:nvSpPr>
        <p:spPr>
          <a:xfrm>
            <a:off x="14288" y="4379913"/>
            <a:ext cx="4441825" cy="493712"/>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50" name="文本框 1"/>
          <p:cNvSpPr txBox="1"/>
          <p:nvPr/>
        </p:nvSpPr>
        <p:spPr>
          <a:xfrm>
            <a:off x="914400" y="217170"/>
            <a:ext cx="7940675" cy="584775"/>
          </a:xfrm>
          <a:prstGeom prst="rect">
            <a:avLst/>
          </a:prstGeom>
          <a:noFill/>
          <a:ln w="9525">
            <a:noFill/>
          </a:ln>
        </p:spPr>
        <p:txBody>
          <a:bodyPr wrap="square" anchor="t">
            <a:spAutoFit/>
          </a:bodyPr>
          <a:lstStyle/>
          <a:p>
            <a:r>
              <a:rPr lang="zh-CN" sz="3200" b="1" dirty="0" smtClean="0">
                <a:solidFill>
                  <a:schemeClr val="bg1"/>
                </a:solidFill>
                <a:latin typeface="+mj-lt"/>
                <a:ea typeface="微软雅黑" panose="020B0503020204020204" pitchFamily="34" charset="-122"/>
                <a:cs typeface="+mj-lt"/>
                <a:sym typeface="+mn-ea"/>
              </a:rPr>
              <a:t>绩效</a:t>
            </a:r>
            <a:r>
              <a:rPr lang="zh-CN" sz="3200" b="1" dirty="0">
                <a:solidFill>
                  <a:schemeClr val="bg1"/>
                </a:solidFill>
                <a:latin typeface="+mj-lt"/>
                <a:ea typeface="微软雅黑" panose="020B0503020204020204" pitchFamily="34" charset="-122"/>
                <a:cs typeface="+mj-lt"/>
                <a:sym typeface="+mn-ea"/>
              </a:rPr>
              <a:t>目标分解表填写建议</a:t>
            </a:r>
            <a:endParaRPr lang="zh-CN" altLang="en-US" sz="3200" b="1" dirty="0">
              <a:solidFill>
                <a:schemeClr val="bg1"/>
              </a:solidFill>
              <a:latin typeface="Arial" panose="020B0604020202020204" pitchFamily="34" charset="0"/>
              <a:ea typeface="微软雅黑" panose="020B0503020204020204" pitchFamily="34" charset="-122"/>
            </a:endParaRPr>
          </a:p>
        </p:txBody>
      </p:sp>
      <p:sp>
        <p:nvSpPr>
          <p:cNvPr id="2" name="文本框 1"/>
          <p:cNvSpPr txBox="1"/>
          <p:nvPr/>
        </p:nvSpPr>
        <p:spPr>
          <a:xfrm>
            <a:off x="4782820" y="1422400"/>
            <a:ext cx="4072255" cy="368300"/>
          </a:xfrm>
          <a:prstGeom prst="rect">
            <a:avLst/>
          </a:prstGeom>
          <a:noFill/>
        </p:spPr>
        <p:txBody>
          <a:bodyPr wrap="square" rtlCol="0">
            <a:spAutoFit/>
          </a:bodyPr>
          <a:lstStyle/>
          <a:p>
            <a:endParaRPr lang="zh-CN" altLang="en-US"/>
          </a:p>
        </p:txBody>
      </p:sp>
      <p:pic>
        <p:nvPicPr>
          <p:cNvPr id="4" name="图片 3" descr="26f103c7f258d85f99c7774cdc0ad074"/>
          <p:cNvPicPr>
            <a:picLocks noChangeAspect="1"/>
          </p:cNvPicPr>
          <p:nvPr/>
        </p:nvPicPr>
        <p:blipFill>
          <a:blip r:embed="rId3" cstate="print"/>
          <a:stretch>
            <a:fillRect/>
          </a:stretch>
        </p:blipFill>
        <p:spPr>
          <a:xfrm>
            <a:off x="7659" y="995934"/>
            <a:ext cx="9111703" cy="5746452"/>
          </a:xfrm>
          <a:prstGeom prst="rect">
            <a:avLst/>
          </a:prstGeom>
        </p:spPr>
      </p:pic>
      <p:pic>
        <p:nvPicPr>
          <p:cNvPr id="6" name="图片 5" descr="3481211"/>
          <p:cNvPicPr>
            <a:picLocks noChangeAspect="1"/>
          </p:cNvPicPr>
          <p:nvPr/>
        </p:nvPicPr>
        <p:blipFill>
          <a:blip r:embed="rId4" cstate="print">
            <a:extLst>
              <a:ext uri="{96DAC541-7B7A-43D3-8B79-37D633B846F1}">
                <asvg:svgBlip xmlns:asvg="http://schemas.microsoft.com/office/drawing/2016/SVG/main" r:embed="rId5"/>
              </a:ext>
            </a:extLst>
          </a:blip>
          <a:stretch>
            <a:fillRect/>
          </a:stretch>
        </p:blipFill>
        <p:spPr>
          <a:xfrm>
            <a:off x="146050" y="3891280"/>
            <a:ext cx="599440" cy="599440"/>
          </a:xfrm>
          <a:prstGeom prst="rect">
            <a:avLst/>
          </a:prstGeom>
        </p:spPr>
      </p:pic>
      <p:sp>
        <p:nvSpPr>
          <p:cNvPr id="7" name="文本框 6"/>
          <p:cNvSpPr txBox="1"/>
          <p:nvPr/>
        </p:nvSpPr>
        <p:spPr>
          <a:xfrm>
            <a:off x="4192173" y="2404872"/>
            <a:ext cx="4889157" cy="1754326"/>
          </a:xfrm>
          <a:prstGeom prst="rect">
            <a:avLst/>
          </a:prstGeom>
          <a:noFill/>
        </p:spPr>
        <p:txBody>
          <a:bodyPr wrap="square" rtlCol="0">
            <a:spAutoFit/>
          </a:bodyPr>
          <a:lstStyle/>
          <a:p>
            <a:r>
              <a:rPr lang="zh-CN" altLang="en-US"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zh-CN"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者</a:t>
            </a:r>
            <a:r>
              <a:rPr lang="zh-CN"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关系：</a:t>
            </a:r>
            <a:endParaRPr lang="zh-CN"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某单位在某时间</a:t>
            </a:r>
            <a:r>
              <a:rPr lang="zh-CN"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内开展</a:t>
            </a:r>
            <a:r>
              <a:rPr lang="zh-CN"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某项工作</a:t>
            </a:r>
            <a:r>
              <a:rPr lang="en-US" altLang="zh-CN"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活动，</a:t>
            </a:r>
            <a:endParaRPr lang="zh-CN"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直接得到</a:t>
            </a:r>
            <a:r>
              <a:rPr lang="en-US" altLang="zh-CN"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产出</a:t>
            </a:r>
            <a:r>
              <a:rPr lang="zh-CN"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间接得到</a:t>
            </a:r>
            <a:r>
              <a:rPr lang="en-US" altLang="zh-CN"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（通过使用产出后达到的</a:t>
            </a:r>
            <a:r>
              <a:rPr lang="zh-CN"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效果</a:t>
            </a:r>
            <a:r>
              <a:rPr lang="zh-CN"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长久得到</a:t>
            </a:r>
            <a:r>
              <a:rPr lang="en-US" altLang="zh-CN"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服务</a:t>
            </a:r>
            <a:r>
              <a:rPr lang="zh-CN" altLang="en-US"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对象的</a:t>
            </a:r>
            <a:r>
              <a:rPr lang="zh-CN" altLang="en-US"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满意度</a:t>
            </a:r>
            <a:r>
              <a:rPr lang="zh-CN"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zh-CN" altLang="en-US" dirty="0"/>
          </a:p>
        </p:txBody>
      </p:sp>
      <p:pic>
        <p:nvPicPr>
          <p:cNvPr id="819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3741" y="1179576"/>
            <a:ext cx="3866869" cy="4940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6"/>
          <p:cNvPicPr>
            <a:picLocks noChangeAspect="1"/>
          </p:cNvPicPr>
          <p:nvPr/>
        </p:nvPicPr>
        <p:blipFill>
          <a:blip r:embed="rId1" cstate="print"/>
          <a:stretch>
            <a:fillRect/>
          </a:stretch>
        </p:blipFill>
        <p:spPr>
          <a:xfrm>
            <a:off x="4763" y="0"/>
            <a:ext cx="9132887" cy="6858000"/>
          </a:xfrm>
          <a:prstGeom prst="rect">
            <a:avLst/>
          </a:prstGeom>
          <a:noFill/>
          <a:ln w="9525">
            <a:noFill/>
          </a:ln>
        </p:spPr>
      </p:pic>
      <p:sp>
        <p:nvSpPr>
          <p:cNvPr id="6146" name="矩形 1"/>
          <p:cNvSpPr/>
          <p:nvPr/>
        </p:nvSpPr>
        <p:spPr>
          <a:xfrm>
            <a:off x="4763" y="895350"/>
            <a:ext cx="9144000" cy="5832475"/>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147"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6148" name="TextBox 20"/>
          <p:cNvSpPr txBox="1"/>
          <p:nvPr/>
        </p:nvSpPr>
        <p:spPr>
          <a:xfrm>
            <a:off x="60325" y="2576513"/>
            <a:ext cx="4349750" cy="460375"/>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49" name="TextBox 20"/>
          <p:cNvSpPr txBox="1"/>
          <p:nvPr/>
        </p:nvSpPr>
        <p:spPr>
          <a:xfrm>
            <a:off x="14288" y="4379913"/>
            <a:ext cx="4441825" cy="493712"/>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782820" y="1422400"/>
            <a:ext cx="4072255" cy="368300"/>
          </a:xfrm>
          <a:prstGeom prst="rect">
            <a:avLst/>
          </a:prstGeom>
          <a:noFill/>
        </p:spPr>
        <p:txBody>
          <a:bodyPr wrap="square" rtlCol="0">
            <a:spAutoFit/>
          </a:bodyPr>
          <a:lstStyle/>
          <a:p>
            <a:endParaRPr lang="zh-CN" altLang="en-US"/>
          </a:p>
        </p:txBody>
      </p:sp>
      <p:pic>
        <p:nvPicPr>
          <p:cNvPr id="4" name="图片 3" descr="26f103c7f258d85f99c7774cdc0ad074"/>
          <p:cNvPicPr>
            <a:picLocks noChangeAspect="1"/>
          </p:cNvPicPr>
          <p:nvPr/>
        </p:nvPicPr>
        <p:blipFill>
          <a:blip r:embed="rId3" cstate="print"/>
          <a:stretch>
            <a:fillRect/>
          </a:stretch>
        </p:blipFill>
        <p:spPr>
          <a:xfrm>
            <a:off x="146050" y="1029335"/>
            <a:ext cx="8907780" cy="5617845"/>
          </a:xfrm>
          <a:prstGeom prst="rect">
            <a:avLst/>
          </a:prstGeom>
        </p:spPr>
      </p:pic>
      <p:sp>
        <p:nvSpPr>
          <p:cNvPr id="3" name="文本框 2"/>
          <p:cNvSpPr txBox="1"/>
          <p:nvPr/>
        </p:nvSpPr>
        <p:spPr>
          <a:xfrm>
            <a:off x="146050" y="1182370"/>
            <a:ext cx="8556625" cy="7155805"/>
          </a:xfrm>
          <a:prstGeom prst="rect">
            <a:avLst/>
          </a:prstGeom>
          <a:noFill/>
        </p:spPr>
        <p:txBody>
          <a:bodyPr wrap="square" rtlCol="0">
            <a:spAutoFit/>
          </a:bodyPr>
          <a:lstStyle/>
          <a:p>
            <a:pPr>
              <a:lnSpc>
                <a:spcPct val="150000"/>
              </a:lnSpc>
              <a:buFont typeface="Wingdings" panose="05000000000000000000" charset="0"/>
            </a:pPr>
            <a:r>
              <a:rPr lang="en-US" altLang="zh-CN"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rPr>
              <a:t>    1.</a:t>
            </a:r>
            <a:r>
              <a:rPr lang="zh-CN" altLang="en-US"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rPr>
              <a:t>每个一级目标下的指标内容尽可能按项目方案分解细化</a:t>
            </a:r>
            <a:endParaRPr lang="zh-CN" altLang="en-US"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Font typeface="Wingdings" panose="05000000000000000000" charset="0"/>
            </a:pPr>
            <a:r>
              <a:rPr lang="en-US" altLang="zh-CN"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rPr>
              <a:t>    2.</a:t>
            </a:r>
            <a:r>
              <a:rPr lang="zh-CN" altLang="en-US"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rPr>
              <a:t>指标目标值力求客观、量化，即可达成、可考核</a:t>
            </a:r>
            <a:endParaRPr lang="zh-CN" altLang="en-US"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Font typeface="Wingdings" panose="05000000000000000000" charset="0"/>
            </a:pPr>
            <a:r>
              <a:rPr lang="en-US" altLang="zh-CN"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rPr>
              <a:t>    3.</a:t>
            </a:r>
            <a:r>
              <a:rPr lang="zh-CN" altLang="en-US"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rPr>
              <a:t>指标目标值可根据指标内容，采用区间（如</a:t>
            </a:r>
            <a:r>
              <a:rPr lang="en-US" altLang="zh-CN"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rPr>
              <a:t>2-4</a:t>
            </a:r>
            <a:r>
              <a:rPr lang="zh-CN" altLang="en-US"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rPr>
              <a:t>校）、绝对值（如</a:t>
            </a:r>
            <a:r>
              <a:rPr lang="en-US" altLang="zh-CN"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en-US"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rPr>
              <a:t>次）和取值范围（如≧99%）等多种形式设定，既要符合本单位的实际，也要体现财政投入</a:t>
            </a:r>
            <a:r>
              <a:rPr lang="zh-CN" altLang="en-US" dirty="0" smtClean="0">
                <a:solidFill>
                  <a:srgbClr val="336699"/>
                </a:solidFill>
                <a:latin typeface="微软雅黑" panose="020B0503020204020204" pitchFamily="34" charset="-122"/>
                <a:ea typeface="微软雅黑" panose="020B0503020204020204" pitchFamily="34" charset="-122"/>
                <a:cs typeface="微软雅黑" panose="020B0503020204020204" pitchFamily="34" charset="-122"/>
              </a:rPr>
              <a:t>的合理性</a:t>
            </a:r>
            <a:endParaRPr lang="en-US" altLang="zh-CN"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Font typeface="Wingdings" panose="05000000000000000000" charset="0"/>
            </a:pPr>
            <a:r>
              <a:rPr lang="en-US" altLang="zh-CN"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rPr>
              <a:t>    4.</a:t>
            </a:r>
            <a:r>
              <a:rPr lang="zh-CN" altLang="en-US"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rPr>
              <a:t>不建议使用获奖人数、获认证人数、挂牌学校数、新闻报道数、内参数等存在较多本单位不可控因素的指标内容</a:t>
            </a:r>
            <a:endParaRPr lang="zh-CN" altLang="en-US"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Font typeface="Wingdings" panose="05000000000000000000" charset="0"/>
            </a:pPr>
            <a:endParaRPr lang="zh-CN" altLang="en-US" sz="2400"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Font typeface="Wingdings" panose="05000000000000000000" charset="0"/>
            </a:pPr>
            <a:r>
              <a:rPr lang="zh-CN" altLang="en-US" sz="2400"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dirty="0">
                <a:solidFill>
                  <a:srgbClr val="FF6C0D"/>
                </a:solidFill>
                <a:latin typeface="微软雅黑" panose="020B0503020204020204" pitchFamily="34" charset="-122"/>
                <a:ea typeface="微软雅黑" panose="020B0503020204020204" pitchFamily="34" charset="-122"/>
                <a:cs typeface="微软雅黑" panose="020B0503020204020204" pitchFamily="34" charset="-122"/>
              </a:rPr>
              <a:t>科学的绩效目标源于完备的项目设计</a:t>
            </a:r>
            <a:endParaRPr lang="zh-CN" altLang="en-US" dirty="0">
              <a:solidFill>
                <a:srgbClr val="FF6C0D"/>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Font typeface="Wingdings" panose="05000000000000000000" charset="0"/>
            </a:pPr>
            <a:endParaRPr lang="zh-CN" sz="2400"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Font typeface="Wingdings" panose="05000000000000000000" charset="0"/>
            </a:pPr>
            <a:r>
              <a:rPr lang="zh-CN"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rPr>
              <a:t>    </a:t>
            </a:r>
            <a:endParaRPr kumimoji="0" lang="zh-CN" sz="1800" b="0" i="0" u="none" strike="noStrike" cap="none" spc="0" normalizeH="0" baseline="0"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endParaRPr>
          </a:p>
          <a:p>
            <a:pPr marR="0" algn="l" defTabSz="914400">
              <a:lnSpc>
                <a:spcPct val="150000"/>
              </a:lnSpc>
              <a:buClrTx/>
              <a:buSzTx/>
              <a:buFont typeface="Wingdings" panose="05000000000000000000" charset="0"/>
            </a:pPr>
            <a:endParaRPr lang="zh-CN" sz="1800"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R="0" algn="l" defTabSz="914400">
              <a:lnSpc>
                <a:spcPct val="150000"/>
              </a:lnSpc>
              <a:buClrTx/>
              <a:buSzTx/>
              <a:buFont typeface="Wingdings" panose="05000000000000000000" charset="0"/>
            </a:pPr>
            <a:endParaRPr kumimoji="0" lang="zh-CN" sz="1800" kern="1200" cap="none" spc="0" normalizeH="0" baseline="0"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buFont typeface="Wingdings" panose="05000000000000000000" charset="0"/>
            </a:pPr>
            <a:endParaRPr lang="zh-CN" dirty="0">
              <a:solidFill>
                <a:srgbClr val="FF6C0D"/>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Font typeface="Wingdings" panose="05000000000000000000" charset="0"/>
            </a:pPr>
            <a:endParaRPr lang="zh-CN" altLang="en-US"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Font typeface="Wingdings" panose="05000000000000000000" charset="0"/>
            </a:pPr>
            <a:endParaRPr lang="zh-CN" altLang="en-US" dirty="0">
              <a:solidFill>
                <a:srgbClr val="336699"/>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
          <p:cNvSpPr txBox="1"/>
          <p:nvPr/>
        </p:nvSpPr>
        <p:spPr>
          <a:xfrm>
            <a:off x="1028700" y="240618"/>
            <a:ext cx="7940675" cy="584775"/>
          </a:xfrm>
          <a:prstGeom prst="rect">
            <a:avLst/>
          </a:prstGeom>
          <a:noFill/>
          <a:ln w="9525">
            <a:noFill/>
          </a:ln>
        </p:spPr>
        <p:txBody>
          <a:bodyPr wrap="square" anchor="t">
            <a:spAutoFit/>
          </a:bodyPr>
          <a:lstStyle/>
          <a:p>
            <a:r>
              <a:rPr lang="zh-CN" sz="3200" b="1" dirty="0" smtClean="0">
                <a:solidFill>
                  <a:schemeClr val="bg1"/>
                </a:solidFill>
                <a:latin typeface="+mj-lt"/>
                <a:ea typeface="微软雅黑" panose="020B0503020204020204" pitchFamily="34" charset="-122"/>
                <a:cs typeface="+mj-lt"/>
                <a:sym typeface="+mn-ea"/>
              </a:rPr>
              <a:t>绩效</a:t>
            </a:r>
            <a:r>
              <a:rPr lang="zh-CN" sz="3200" b="1" dirty="0">
                <a:solidFill>
                  <a:schemeClr val="bg1"/>
                </a:solidFill>
                <a:latin typeface="+mj-lt"/>
                <a:ea typeface="微软雅黑" panose="020B0503020204020204" pitchFamily="34" charset="-122"/>
                <a:cs typeface="+mj-lt"/>
                <a:sym typeface="+mn-ea"/>
              </a:rPr>
              <a:t>目标分解表填写建议</a:t>
            </a:r>
            <a:endParaRPr lang="zh-CN" altLang="en-US" sz="3200" b="1" dirty="0">
              <a:solidFill>
                <a:schemeClr val="bg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6"/>
          <p:cNvPicPr>
            <a:picLocks noChangeAspect="1"/>
          </p:cNvPicPr>
          <p:nvPr/>
        </p:nvPicPr>
        <p:blipFill>
          <a:blip r:embed="rId1" cstate="print"/>
          <a:stretch>
            <a:fillRect/>
          </a:stretch>
        </p:blipFill>
        <p:spPr>
          <a:xfrm>
            <a:off x="4763" y="-35168"/>
            <a:ext cx="9132887" cy="6858000"/>
          </a:xfrm>
          <a:prstGeom prst="rect">
            <a:avLst/>
          </a:prstGeom>
          <a:noFill/>
          <a:ln w="9525">
            <a:noFill/>
          </a:ln>
        </p:spPr>
      </p:pic>
      <p:sp>
        <p:nvSpPr>
          <p:cNvPr id="6146" name="矩形 1"/>
          <p:cNvSpPr/>
          <p:nvPr/>
        </p:nvSpPr>
        <p:spPr>
          <a:xfrm>
            <a:off x="4763" y="895350"/>
            <a:ext cx="9144000" cy="5832475"/>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147"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6148" name="TextBox 20"/>
          <p:cNvSpPr txBox="1"/>
          <p:nvPr/>
        </p:nvSpPr>
        <p:spPr>
          <a:xfrm>
            <a:off x="60325" y="2576513"/>
            <a:ext cx="4349750" cy="460375"/>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49" name="TextBox 20"/>
          <p:cNvSpPr txBox="1"/>
          <p:nvPr/>
        </p:nvSpPr>
        <p:spPr>
          <a:xfrm>
            <a:off x="14288" y="4379913"/>
            <a:ext cx="4441825" cy="493712"/>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pic>
        <p:nvPicPr>
          <p:cNvPr id="4" name="图片 3" descr="26f103c7f258d85f99c7774cdc0ad074"/>
          <p:cNvPicPr>
            <a:picLocks noChangeAspect="1"/>
          </p:cNvPicPr>
          <p:nvPr/>
        </p:nvPicPr>
        <p:blipFill>
          <a:blip r:embed="rId3" cstate="print"/>
          <a:stretch>
            <a:fillRect/>
          </a:stretch>
        </p:blipFill>
        <p:spPr>
          <a:xfrm>
            <a:off x="158750" y="1002665"/>
            <a:ext cx="8907780" cy="5617845"/>
          </a:xfrm>
          <a:prstGeom prst="rect">
            <a:avLst/>
          </a:prstGeom>
        </p:spPr>
      </p:pic>
      <p:sp>
        <p:nvSpPr>
          <p:cNvPr id="2" name="文本框 1"/>
          <p:cNvSpPr txBox="1"/>
          <p:nvPr/>
        </p:nvSpPr>
        <p:spPr>
          <a:xfrm>
            <a:off x="4782820" y="1422400"/>
            <a:ext cx="4072255" cy="368300"/>
          </a:xfrm>
          <a:prstGeom prst="rect">
            <a:avLst/>
          </a:prstGeom>
          <a:noFill/>
        </p:spPr>
        <p:txBody>
          <a:bodyPr wrap="square" rtlCol="0">
            <a:spAutoFit/>
          </a:bodyPr>
          <a:lstStyle/>
          <a:p>
            <a:endParaRPr lang="zh-CN" altLang="en-US"/>
          </a:p>
        </p:txBody>
      </p:sp>
      <p:sp>
        <p:nvSpPr>
          <p:cNvPr id="13" name="文本框 1"/>
          <p:cNvSpPr txBox="1"/>
          <p:nvPr/>
        </p:nvSpPr>
        <p:spPr>
          <a:xfrm>
            <a:off x="990600" y="240618"/>
            <a:ext cx="7940675" cy="584775"/>
          </a:xfrm>
          <a:prstGeom prst="rect">
            <a:avLst/>
          </a:prstGeom>
          <a:noFill/>
          <a:ln w="9525">
            <a:noFill/>
          </a:ln>
        </p:spPr>
        <p:txBody>
          <a:bodyPr wrap="square" anchor="t">
            <a:spAutoFit/>
          </a:bodyPr>
          <a:lstStyle/>
          <a:p>
            <a:r>
              <a:rPr lang="zh-CN" sz="3200" b="1" dirty="0" smtClean="0">
                <a:solidFill>
                  <a:schemeClr val="bg1"/>
                </a:solidFill>
                <a:latin typeface="+mj-lt"/>
                <a:ea typeface="微软雅黑" panose="020B0503020204020204" pitchFamily="34" charset="-122"/>
                <a:cs typeface="+mj-lt"/>
                <a:sym typeface="+mn-ea"/>
              </a:rPr>
              <a:t>绩效</a:t>
            </a:r>
            <a:r>
              <a:rPr lang="zh-CN" sz="3200" b="1" dirty="0">
                <a:solidFill>
                  <a:schemeClr val="bg1"/>
                </a:solidFill>
                <a:latin typeface="+mj-lt"/>
                <a:ea typeface="微软雅黑" panose="020B0503020204020204" pitchFamily="34" charset="-122"/>
                <a:cs typeface="+mj-lt"/>
                <a:sym typeface="+mn-ea"/>
              </a:rPr>
              <a:t>目标分解</a:t>
            </a:r>
            <a:r>
              <a:rPr lang="zh-CN" sz="3200" b="1" dirty="0" smtClean="0">
                <a:solidFill>
                  <a:schemeClr val="bg1"/>
                </a:solidFill>
                <a:latin typeface="+mj-lt"/>
                <a:ea typeface="微软雅黑" panose="020B0503020204020204" pitchFamily="34" charset="-122"/>
                <a:cs typeface="+mj-lt"/>
                <a:sym typeface="+mn-ea"/>
              </a:rPr>
              <a:t>表</a:t>
            </a:r>
            <a:endParaRPr lang="en-US" altLang="zh-CN" sz="3200" b="1" dirty="0">
              <a:solidFill>
                <a:schemeClr val="bg1"/>
              </a:solidFill>
              <a:latin typeface="+mj-lt"/>
              <a:ea typeface="微软雅黑" panose="020B0503020204020204" pitchFamily="34" charset="-122"/>
              <a:cs typeface="+mj-lt"/>
              <a:sym typeface="+mn-ea"/>
            </a:endParaRPr>
          </a:p>
        </p:txBody>
      </p:sp>
      <p:pic>
        <p:nvPicPr>
          <p:cNvPr id="1028" name="Picture 4"/>
          <p:cNvPicPr>
            <a:picLocks noChangeAspect="1" noChangeArrowheads="1"/>
          </p:cNvPicPr>
          <p:nvPr/>
        </p:nvPicPr>
        <p:blipFill>
          <a:blip r:embed="rId4"/>
          <a:srcRect/>
          <a:stretch>
            <a:fillRect/>
          </a:stretch>
        </p:blipFill>
        <p:spPr bwMode="auto">
          <a:xfrm>
            <a:off x="1338263" y="971551"/>
            <a:ext cx="6467475" cy="5462588"/>
          </a:xfrm>
          <a:prstGeom prst="rect">
            <a:avLst/>
          </a:prstGeom>
          <a:noFill/>
          <a:ln w="9525">
            <a:noFill/>
            <a:miter lim="800000"/>
            <a:headEnd/>
            <a:tailEnd/>
          </a:ln>
          <a:effectLst/>
        </p:spPr>
      </p:pic>
    </p:spTree>
    <p:custDataLst>
      <p:tags r:id="rId5"/>
    </p:custData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6"/>
          <p:cNvPicPr>
            <a:picLocks noChangeAspect="1"/>
          </p:cNvPicPr>
          <p:nvPr/>
        </p:nvPicPr>
        <p:blipFill>
          <a:blip r:embed="rId1" cstate="print"/>
          <a:stretch>
            <a:fillRect/>
          </a:stretch>
        </p:blipFill>
        <p:spPr>
          <a:xfrm>
            <a:off x="4763" y="0"/>
            <a:ext cx="9132887" cy="6858000"/>
          </a:xfrm>
          <a:prstGeom prst="rect">
            <a:avLst/>
          </a:prstGeom>
          <a:noFill/>
          <a:ln w="9525">
            <a:noFill/>
          </a:ln>
        </p:spPr>
      </p:pic>
      <p:sp>
        <p:nvSpPr>
          <p:cNvPr id="6146" name="矩形 1"/>
          <p:cNvSpPr/>
          <p:nvPr/>
        </p:nvSpPr>
        <p:spPr>
          <a:xfrm>
            <a:off x="4763" y="895350"/>
            <a:ext cx="9144000" cy="5832475"/>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147"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6148" name="TextBox 20"/>
          <p:cNvSpPr txBox="1"/>
          <p:nvPr/>
        </p:nvSpPr>
        <p:spPr>
          <a:xfrm>
            <a:off x="60325" y="2576513"/>
            <a:ext cx="4349750" cy="460375"/>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49" name="TextBox 20"/>
          <p:cNvSpPr txBox="1"/>
          <p:nvPr/>
        </p:nvSpPr>
        <p:spPr>
          <a:xfrm>
            <a:off x="14288" y="4379913"/>
            <a:ext cx="4441825" cy="493712"/>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pic>
        <p:nvPicPr>
          <p:cNvPr id="4" name="图片 3" descr="26f103c7f258d85f99c7774cdc0ad074"/>
          <p:cNvPicPr>
            <a:picLocks noChangeAspect="1"/>
          </p:cNvPicPr>
          <p:nvPr/>
        </p:nvPicPr>
        <p:blipFill>
          <a:blip r:embed="rId3" cstate="print"/>
          <a:stretch>
            <a:fillRect/>
          </a:stretch>
        </p:blipFill>
        <p:spPr>
          <a:xfrm>
            <a:off x="158750" y="1002665"/>
            <a:ext cx="8907780" cy="5617845"/>
          </a:xfrm>
          <a:prstGeom prst="rect">
            <a:avLst/>
          </a:prstGeom>
        </p:spPr>
      </p:pic>
      <p:sp>
        <p:nvSpPr>
          <p:cNvPr id="2" name="文本框 1"/>
          <p:cNvSpPr txBox="1"/>
          <p:nvPr/>
        </p:nvSpPr>
        <p:spPr>
          <a:xfrm>
            <a:off x="4782820" y="1422400"/>
            <a:ext cx="4072255" cy="368300"/>
          </a:xfrm>
          <a:prstGeom prst="rect">
            <a:avLst/>
          </a:prstGeom>
          <a:noFill/>
        </p:spPr>
        <p:txBody>
          <a:bodyPr wrap="square" rtlCol="0">
            <a:spAutoFit/>
          </a:bodyPr>
          <a:lstStyle/>
          <a:p>
            <a:endParaRPr lang="zh-CN" altLang="en-US"/>
          </a:p>
        </p:txBody>
      </p:sp>
      <p:sp>
        <p:nvSpPr>
          <p:cNvPr id="3" name="文本框 2"/>
          <p:cNvSpPr txBox="1"/>
          <p:nvPr/>
        </p:nvSpPr>
        <p:spPr>
          <a:xfrm>
            <a:off x="146050" y="1182370"/>
            <a:ext cx="8556625" cy="3138170"/>
          </a:xfrm>
          <a:prstGeom prst="rect">
            <a:avLst/>
          </a:prstGeom>
          <a:noFill/>
        </p:spPr>
        <p:txBody>
          <a:bodyPr wrap="square" rtlCol="0">
            <a:spAutoFit/>
          </a:bodyPr>
          <a:lstStyle/>
          <a:p>
            <a:pPr>
              <a:lnSpc>
                <a:spcPct val="150000"/>
              </a:lnSpc>
              <a:buFont typeface="Wingdings" panose="05000000000000000000" charset="0"/>
            </a:pPr>
            <a:r>
              <a:rPr lang="en-US" altLang="zh-CN" sz="2400">
                <a:solidFill>
                  <a:srgbClr val="336699"/>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sz="2400">
              <a:solidFill>
                <a:srgbClr val="336699"/>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Font typeface="Wingdings" panose="05000000000000000000" charset="0"/>
            </a:pPr>
            <a:r>
              <a:rPr lang="zh-CN">
                <a:solidFill>
                  <a:srgbClr val="336699"/>
                </a:solidFill>
                <a:latin typeface="微软雅黑" panose="020B0503020204020204" pitchFamily="34" charset="-122"/>
                <a:ea typeface="微软雅黑" panose="020B0503020204020204" pitchFamily="34" charset="-122"/>
                <a:cs typeface="微软雅黑" panose="020B0503020204020204" pitchFamily="34" charset="-122"/>
              </a:rPr>
              <a:t>    </a:t>
            </a:r>
            <a:endParaRPr kumimoji="0" lang="zh-CN" sz="1800" b="0" i="0" u="none" strike="noStrike" cap="none" spc="0" normalizeH="0" baseline="0">
              <a:solidFill>
                <a:srgbClr val="336699"/>
              </a:solidFill>
              <a:latin typeface="微软雅黑" panose="020B0503020204020204" pitchFamily="34" charset="-122"/>
              <a:ea typeface="微软雅黑" panose="020B0503020204020204" pitchFamily="34" charset="-122"/>
              <a:cs typeface="微软雅黑" panose="020B0503020204020204" pitchFamily="34" charset="-122"/>
            </a:endParaRPr>
          </a:p>
          <a:p>
            <a:pPr marR="0" algn="l" defTabSz="914400">
              <a:lnSpc>
                <a:spcPct val="150000"/>
              </a:lnSpc>
              <a:buClrTx/>
              <a:buSzTx/>
              <a:buFont typeface="Wingdings" panose="05000000000000000000" charset="0"/>
            </a:pPr>
            <a:endParaRPr lang="zh-CN" sz="1800">
              <a:solidFill>
                <a:srgbClr val="336699"/>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R="0" algn="l" defTabSz="914400">
              <a:lnSpc>
                <a:spcPct val="150000"/>
              </a:lnSpc>
              <a:buClrTx/>
              <a:buSzTx/>
              <a:buFont typeface="Wingdings" panose="05000000000000000000" charset="0"/>
            </a:pPr>
            <a:endParaRPr kumimoji="0" lang="zh-CN" sz="1800" kern="1200" cap="none" spc="0" normalizeH="0" baseline="0">
              <a:solidFill>
                <a:srgbClr val="336699"/>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buFont typeface="Wingdings" panose="05000000000000000000" charset="0"/>
            </a:pPr>
            <a:endParaRPr lang="zh-CN">
              <a:solidFill>
                <a:srgbClr val="FF6C0D"/>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Font typeface="Wingdings" panose="05000000000000000000" charset="0"/>
            </a:pPr>
            <a:endParaRPr lang="zh-CN" altLang="en-US">
              <a:solidFill>
                <a:srgbClr val="336699"/>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Font typeface="Wingdings" panose="05000000000000000000" charset="0"/>
            </a:pPr>
            <a:endParaRPr lang="zh-CN" altLang="en-US">
              <a:solidFill>
                <a:srgbClr val="336699"/>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050" name="Picture 2"/>
          <p:cNvPicPr>
            <a:picLocks noChangeAspect="1" noChangeArrowheads="1"/>
          </p:cNvPicPr>
          <p:nvPr/>
        </p:nvPicPr>
        <p:blipFill>
          <a:blip r:embed="rId4"/>
          <a:srcRect/>
          <a:stretch>
            <a:fillRect/>
          </a:stretch>
        </p:blipFill>
        <p:spPr bwMode="auto">
          <a:xfrm>
            <a:off x="1362075" y="933450"/>
            <a:ext cx="6419850" cy="5675694"/>
          </a:xfrm>
          <a:prstGeom prst="rect">
            <a:avLst/>
          </a:prstGeom>
          <a:noFill/>
          <a:ln w="9525">
            <a:noFill/>
            <a:miter lim="800000"/>
            <a:headEnd/>
            <a:tailEnd/>
          </a:ln>
          <a:effectLst/>
        </p:spPr>
      </p:pic>
      <p:sp>
        <p:nvSpPr>
          <p:cNvPr id="12" name="文本框 1"/>
          <p:cNvSpPr txBox="1"/>
          <p:nvPr/>
        </p:nvSpPr>
        <p:spPr>
          <a:xfrm>
            <a:off x="1028700" y="240618"/>
            <a:ext cx="7940675" cy="584775"/>
          </a:xfrm>
          <a:prstGeom prst="rect">
            <a:avLst/>
          </a:prstGeom>
          <a:noFill/>
          <a:ln w="9525">
            <a:noFill/>
          </a:ln>
        </p:spPr>
        <p:txBody>
          <a:bodyPr wrap="square" anchor="t">
            <a:spAutoFit/>
          </a:bodyPr>
          <a:lstStyle/>
          <a:p>
            <a:r>
              <a:rPr lang="zh-CN" sz="3200" b="1" dirty="0" smtClean="0">
                <a:solidFill>
                  <a:schemeClr val="bg1"/>
                </a:solidFill>
                <a:latin typeface="+mj-lt"/>
                <a:ea typeface="微软雅黑" panose="020B0503020204020204" pitchFamily="34" charset="-122"/>
                <a:cs typeface="+mj-lt"/>
                <a:sym typeface="+mn-ea"/>
              </a:rPr>
              <a:t>绩效</a:t>
            </a:r>
            <a:r>
              <a:rPr lang="zh-CN" sz="3200" b="1" dirty="0">
                <a:solidFill>
                  <a:schemeClr val="bg1"/>
                </a:solidFill>
                <a:latin typeface="+mj-lt"/>
                <a:ea typeface="微软雅黑" panose="020B0503020204020204" pitchFamily="34" charset="-122"/>
                <a:cs typeface="+mj-lt"/>
                <a:sym typeface="+mn-ea"/>
              </a:rPr>
              <a:t>目标分解表填写建议</a:t>
            </a:r>
            <a:endParaRPr lang="zh-CN" altLang="en-US" sz="3200" b="1" dirty="0">
              <a:solidFill>
                <a:schemeClr val="bg1"/>
              </a:solidFill>
              <a:latin typeface="Arial" panose="020B0604020202020204" pitchFamily="34" charset="0"/>
              <a:ea typeface="微软雅黑" panose="020B0503020204020204" pitchFamily="34" charset="-122"/>
            </a:endParaRPr>
          </a:p>
        </p:txBody>
      </p:sp>
    </p:spTree>
    <p:custDataLst>
      <p:tags r:id="rId5"/>
    </p:custData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6"/>
          <p:cNvPicPr>
            <a:picLocks noChangeAspect="1"/>
          </p:cNvPicPr>
          <p:nvPr/>
        </p:nvPicPr>
        <p:blipFill>
          <a:blip r:embed="rId1" cstate="print"/>
          <a:stretch>
            <a:fillRect/>
          </a:stretch>
        </p:blipFill>
        <p:spPr>
          <a:xfrm>
            <a:off x="4763" y="0"/>
            <a:ext cx="9132887" cy="6858000"/>
          </a:xfrm>
          <a:prstGeom prst="rect">
            <a:avLst/>
          </a:prstGeom>
          <a:noFill/>
          <a:ln w="9525">
            <a:noFill/>
          </a:ln>
        </p:spPr>
      </p:pic>
      <p:sp>
        <p:nvSpPr>
          <p:cNvPr id="22531" name="矩形 1"/>
          <p:cNvSpPr/>
          <p:nvPr/>
        </p:nvSpPr>
        <p:spPr>
          <a:xfrm>
            <a:off x="-13144" y="887413"/>
            <a:ext cx="9144000" cy="5832475"/>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22532"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22533" name="TextBox 20"/>
          <p:cNvSpPr txBox="1"/>
          <p:nvPr/>
        </p:nvSpPr>
        <p:spPr>
          <a:xfrm>
            <a:off x="60325" y="2576513"/>
            <a:ext cx="4349750" cy="460375"/>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2534" name="TextBox 20"/>
          <p:cNvSpPr txBox="1"/>
          <p:nvPr/>
        </p:nvSpPr>
        <p:spPr>
          <a:xfrm>
            <a:off x="14288" y="4379913"/>
            <a:ext cx="4441825" cy="493712"/>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pic>
        <p:nvPicPr>
          <p:cNvPr id="4" name="图片 3" descr="截图20190412032526"/>
          <p:cNvPicPr>
            <a:picLocks noChangeAspect="1"/>
          </p:cNvPicPr>
          <p:nvPr/>
        </p:nvPicPr>
        <p:blipFill>
          <a:blip r:embed="rId3" cstate="print"/>
          <a:srcRect b="4571"/>
          <a:stretch>
            <a:fillRect/>
          </a:stretch>
        </p:blipFill>
        <p:spPr>
          <a:xfrm>
            <a:off x="60325" y="1605026"/>
            <a:ext cx="5756035" cy="3753828"/>
          </a:xfrm>
          <a:prstGeom prst="rect">
            <a:avLst/>
          </a:prstGeom>
        </p:spPr>
      </p:pic>
      <p:sp>
        <p:nvSpPr>
          <p:cNvPr id="5" name="文本框 4"/>
          <p:cNvSpPr txBox="1"/>
          <p:nvPr/>
        </p:nvSpPr>
        <p:spPr>
          <a:xfrm>
            <a:off x="5577484" y="2806700"/>
            <a:ext cx="3887470" cy="1615827"/>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altLang="en-US" sz="1600" b="1" dirty="0" smtClean="0">
                <a:solidFill>
                  <a:schemeClr val="tx2"/>
                </a:solidFill>
                <a:latin typeface="微软雅黑" panose="020B0503020204020204" pitchFamily="34" charset="-122"/>
                <a:ea typeface="微软雅黑" panose="020B0503020204020204" pitchFamily="34" charset="-122"/>
              </a:rPr>
              <a:t>实施</a:t>
            </a:r>
            <a:r>
              <a:rPr lang="zh-CN" altLang="en-US" sz="1600" b="1" dirty="0">
                <a:solidFill>
                  <a:schemeClr val="tx2"/>
                </a:solidFill>
                <a:latin typeface="微软雅黑" panose="020B0503020204020204" pitchFamily="34" charset="-122"/>
                <a:ea typeface="微软雅黑" panose="020B0503020204020204" pitchFamily="34" charset="-122"/>
              </a:rPr>
              <a:t>内容填工作，开支内容分费用</a:t>
            </a:r>
            <a:endParaRPr lang="zh-CN" altLang="en-US" sz="1600" b="1" dirty="0">
              <a:solidFill>
                <a:schemeClr val="tx2"/>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600" b="1" dirty="0" smtClean="0">
                <a:solidFill>
                  <a:schemeClr val="tx2"/>
                </a:solidFill>
                <a:latin typeface="微软雅黑" panose="020B0503020204020204" pitchFamily="34" charset="-122"/>
                <a:ea typeface="微软雅黑" panose="020B0503020204020204" pitchFamily="34" charset="-122"/>
              </a:rPr>
              <a:t>规格</a:t>
            </a:r>
            <a:r>
              <a:rPr lang="zh-CN" altLang="en-US" sz="1600" b="1" dirty="0">
                <a:solidFill>
                  <a:schemeClr val="tx2"/>
                </a:solidFill>
                <a:latin typeface="微软雅黑" panose="020B0503020204020204" pitchFamily="34" charset="-122"/>
                <a:ea typeface="微软雅黑" panose="020B0503020204020204" pitchFamily="34" charset="-122"/>
              </a:rPr>
              <a:t>型号视情况，单位单价相一致</a:t>
            </a:r>
            <a:endParaRPr lang="zh-CN" altLang="en-US" sz="1600" b="1" dirty="0">
              <a:solidFill>
                <a:schemeClr val="tx2"/>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600" b="1" dirty="0" smtClean="0">
                <a:solidFill>
                  <a:schemeClr val="tx2"/>
                </a:solidFill>
                <a:latin typeface="微软雅黑" panose="020B0503020204020204" pitchFamily="34" charset="-122"/>
                <a:ea typeface="微软雅黑" panose="020B0503020204020204" pitchFamily="34" charset="-122"/>
              </a:rPr>
              <a:t>测算</a:t>
            </a:r>
            <a:r>
              <a:rPr lang="zh-CN" altLang="en-US" sz="1600" b="1" dirty="0">
                <a:solidFill>
                  <a:schemeClr val="tx2"/>
                </a:solidFill>
                <a:latin typeface="微软雅黑" panose="020B0503020204020204" pitchFamily="34" charset="-122"/>
                <a:ea typeface="微软雅黑" panose="020B0503020204020204" pitchFamily="34" charset="-122"/>
              </a:rPr>
              <a:t>依据选文件，备注栏中写说明</a:t>
            </a:r>
            <a:endParaRPr lang="zh-CN" altLang="en-US" sz="1600" b="1" dirty="0">
              <a:solidFill>
                <a:schemeClr val="tx2"/>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600" b="1" dirty="0" smtClean="0">
                <a:solidFill>
                  <a:schemeClr val="tx2"/>
                </a:solidFill>
                <a:latin typeface="微软雅黑" panose="020B0503020204020204" pitchFamily="34" charset="-122"/>
                <a:ea typeface="微软雅黑" panose="020B0503020204020204" pitchFamily="34" charset="-122"/>
              </a:rPr>
              <a:t>单价</a:t>
            </a:r>
            <a:r>
              <a:rPr lang="zh-CN" altLang="en-US" sz="1600" b="1" dirty="0">
                <a:solidFill>
                  <a:schemeClr val="tx2"/>
                </a:solidFill>
                <a:latin typeface="微软雅黑" panose="020B0503020204020204" pitchFamily="34" charset="-122"/>
                <a:ea typeface="微软雅黑" panose="020B0503020204020204" pitchFamily="34" charset="-122"/>
              </a:rPr>
              <a:t>数量勿倒挂，总额系统自动算</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sp>
        <p:nvSpPr>
          <p:cNvPr id="7" name="文本框 1"/>
          <p:cNvSpPr txBox="1"/>
          <p:nvPr/>
        </p:nvSpPr>
        <p:spPr>
          <a:xfrm>
            <a:off x="914400" y="217170"/>
            <a:ext cx="7940675" cy="584775"/>
          </a:xfrm>
          <a:prstGeom prst="rect">
            <a:avLst/>
          </a:prstGeom>
          <a:noFill/>
          <a:ln w="9525">
            <a:noFill/>
          </a:ln>
        </p:spPr>
        <p:txBody>
          <a:bodyPr wrap="square" anchor="t">
            <a:spAutoFit/>
          </a:bodyPr>
          <a:lstStyle/>
          <a:p>
            <a:r>
              <a:rPr lang="zh-CN" altLang="en-US" sz="3200" b="1" dirty="0" smtClean="0">
                <a:solidFill>
                  <a:schemeClr val="bg1"/>
                </a:solidFill>
                <a:ea typeface="微软雅黑" panose="020B0503020204020204" pitchFamily="34" charset="-122"/>
                <a:sym typeface="+mn-ea"/>
              </a:rPr>
              <a:t>三、资金</a:t>
            </a:r>
            <a:r>
              <a:rPr lang="zh-CN" altLang="en-US" sz="3200" b="1" dirty="0">
                <a:solidFill>
                  <a:schemeClr val="bg1"/>
                </a:solidFill>
                <a:ea typeface="微软雅黑" panose="020B0503020204020204" pitchFamily="34" charset="-122"/>
                <a:sym typeface="+mn-ea"/>
              </a:rPr>
              <a:t>测算明细表填制说明</a:t>
            </a:r>
            <a:endParaRPr lang="en-US" altLang="zh-CN" sz="3200" b="1" dirty="0">
              <a:solidFill>
                <a:schemeClr val="bg1"/>
              </a:solidFill>
              <a:latin typeface="+mj-lt"/>
              <a:ea typeface="微软雅黑" panose="020B0503020204020204" pitchFamily="34" charset="-122"/>
              <a:cs typeface="+mj-lt"/>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1000"/>
                                        <p:tgtEl>
                                          <p:spTgt spid="5">
                                            <p:txEl>
                                              <p:pRg st="0" end="0"/>
                                            </p:txEl>
                                          </p:spTgt>
                                        </p:tgtEl>
                                      </p:cBhvr>
                                    </p:animEffect>
                                    <p:anim calcmode="lin" valueType="num">
                                      <p:cBhvr>
                                        <p:cTn id="1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fade">
                                      <p:cBhvr>
                                        <p:cTn id="21" dur="1000"/>
                                        <p:tgtEl>
                                          <p:spTgt spid="5">
                                            <p:txEl>
                                              <p:pRg st="1" end="1"/>
                                            </p:txEl>
                                          </p:spTgt>
                                        </p:tgtEl>
                                      </p:cBhvr>
                                    </p:animEffect>
                                    <p:anim calcmode="lin" valueType="num">
                                      <p:cBhvr>
                                        <p:cTn id="22"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Effect transition="in" filter="fade">
                                      <p:cBhvr>
                                        <p:cTn id="28" dur="1000"/>
                                        <p:tgtEl>
                                          <p:spTgt spid="5">
                                            <p:txEl>
                                              <p:pRg st="2" end="2"/>
                                            </p:txEl>
                                          </p:spTgt>
                                        </p:tgtEl>
                                      </p:cBhvr>
                                    </p:animEffect>
                                    <p:anim calcmode="lin" valueType="num">
                                      <p:cBhvr>
                                        <p:cTn id="29"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Effect transition="in" filter="fade">
                                      <p:cBhvr>
                                        <p:cTn id="35" dur="1000"/>
                                        <p:tgtEl>
                                          <p:spTgt spid="5">
                                            <p:txEl>
                                              <p:pRg st="3" end="3"/>
                                            </p:txEl>
                                          </p:spTgt>
                                        </p:tgtEl>
                                      </p:cBhvr>
                                    </p:animEffect>
                                    <p:anim calcmode="lin" valueType="num">
                                      <p:cBhvr>
                                        <p:cTn id="36"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图片 6"/>
          <p:cNvPicPr>
            <a:picLocks noChangeAspect="1"/>
          </p:cNvPicPr>
          <p:nvPr/>
        </p:nvPicPr>
        <p:blipFill>
          <a:blip r:embed="rId1" cstate="print"/>
          <a:stretch>
            <a:fillRect/>
          </a:stretch>
        </p:blipFill>
        <p:spPr>
          <a:xfrm>
            <a:off x="4763" y="0"/>
            <a:ext cx="9132887" cy="6858000"/>
          </a:xfrm>
          <a:prstGeom prst="rect">
            <a:avLst/>
          </a:prstGeom>
          <a:noFill/>
          <a:ln w="9525">
            <a:noFill/>
          </a:ln>
        </p:spPr>
      </p:pic>
      <p:sp>
        <p:nvSpPr>
          <p:cNvPr id="29699" name="矩形 1"/>
          <p:cNvSpPr/>
          <p:nvPr/>
        </p:nvSpPr>
        <p:spPr>
          <a:xfrm>
            <a:off x="0" y="874395"/>
            <a:ext cx="9144000" cy="6071235"/>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29700"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29701" name="TextBox 20"/>
          <p:cNvSpPr txBox="1"/>
          <p:nvPr/>
        </p:nvSpPr>
        <p:spPr>
          <a:xfrm>
            <a:off x="381000" y="2619375"/>
            <a:ext cx="4349750" cy="460375"/>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9702" name="TextBox 20"/>
          <p:cNvSpPr txBox="1"/>
          <p:nvPr/>
        </p:nvSpPr>
        <p:spPr>
          <a:xfrm>
            <a:off x="14288" y="4379913"/>
            <a:ext cx="4441825" cy="493712"/>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22555" y="926465"/>
            <a:ext cx="8765540" cy="6277610"/>
          </a:xfrm>
          <a:prstGeom prst="rect">
            <a:avLst/>
          </a:prstGeom>
          <a:noFill/>
        </p:spPr>
        <p:txBody>
          <a:bodyPr wrap="square">
            <a:spAutoFit/>
          </a:bodyPr>
          <a:lstStyle/>
          <a:p>
            <a:pPr marR="0" defTabSz="914400">
              <a:lnSpc>
                <a:spcPct val="150000"/>
              </a:lnSpc>
              <a:buClrTx/>
              <a:buSzTx/>
              <a:buFont typeface="Arial" panose="020B0604020202020204" pitchFamily="34" charset="0"/>
              <a:buNone/>
              <a:defRPr/>
            </a:pPr>
            <a:r>
              <a:rPr kumimoji="0" lang="en-US" altLang="zh-CN"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1.“</a:t>
            </a:r>
            <a:r>
              <a:rPr kumimoji="0" lang="zh-CN" altLang="en-US" sz="2000" kern="1200" cap="none" spc="0" normalizeH="0" baseline="0" noProof="1">
                <a:solidFill>
                  <a:srgbClr val="C00000"/>
                </a:solidFill>
                <a:latin typeface="微软雅黑" panose="020B0503020204020204" pitchFamily="34" charset="-122"/>
                <a:ea typeface="微软雅黑" panose="020B0503020204020204" pitchFamily="34" charset="-122"/>
                <a:cs typeface="+mn-ea"/>
              </a:rPr>
              <a:t>开支内容</a:t>
            </a:r>
            <a:r>
              <a:rPr kumimoji="0" lang="en-US" altLang="zh-CN"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a:t>
            </a:r>
            <a:r>
              <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应分项填写具体费用，如</a:t>
            </a:r>
            <a:endPar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endParaRPr>
          </a:p>
          <a:p>
            <a:pPr marR="0" defTabSz="914400">
              <a:lnSpc>
                <a:spcPct val="150000"/>
              </a:lnSpc>
              <a:buClrTx/>
              <a:buSzTx/>
              <a:buFont typeface="Arial" panose="020B0604020202020204" pitchFamily="34" charset="0"/>
              <a:buNone/>
              <a:defRPr/>
            </a:pPr>
            <a:r>
              <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   餐费、交通费、住宿费、租赁费等，不可简单填写培训费、会议费等费用    类型</a:t>
            </a:r>
            <a:endPar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endParaRPr>
          </a:p>
          <a:p>
            <a:pPr marR="0" defTabSz="914400">
              <a:lnSpc>
                <a:spcPct val="150000"/>
              </a:lnSpc>
              <a:buClrTx/>
              <a:buSzTx/>
              <a:buFont typeface="Arial" panose="020B0604020202020204" pitchFamily="34" charset="0"/>
              <a:buNone/>
              <a:defRPr/>
            </a:pPr>
            <a:r>
              <a:rPr kumimoji="0" lang="en-US" altLang="zh-CN"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2.</a:t>
            </a:r>
            <a:r>
              <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a:t>
            </a:r>
            <a:r>
              <a:rPr kumimoji="0" lang="zh-CN" altLang="en-US" sz="2000" kern="1200" cap="none" spc="0" normalizeH="0" baseline="0" noProof="1">
                <a:solidFill>
                  <a:srgbClr val="C00000"/>
                </a:solidFill>
                <a:latin typeface="微软雅黑" panose="020B0503020204020204" pitchFamily="34" charset="-122"/>
                <a:ea typeface="微软雅黑" panose="020B0503020204020204" pitchFamily="34" charset="-122"/>
                <a:cs typeface="+mn-ea"/>
              </a:rPr>
              <a:t>规格型号</a:t>
            </a:r>
            <a:r>
              <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”栏主要针对设备购置类预算：</a:t>
            </a:r>
            <a:endPar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endParaRPr>
          </a:p>
          <a:p>
            <a:pPr marL="342900" marR="0" indent="-342900" defTabSz="914400">
              <a:lnSpc>
                <a:spcPct val="150000"/>
              </a:lnSpc>
              <a:buClrTx/>
              <a:buSzTx/>
              <a:buFont typeface="Arial" panose="020B0604020202020204" pitchFamily="34" charset="0"/>
              <a:buChar char="•"/>
              <a:defRPr/>
            </a:pPr>
            <a:r>
              <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设备需注明技术参数</a:t>
            </a:r>
            <a:endPar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endParaRPr>
          </a:p>
          <a:p>
            <a:pPr marL="342900" marR="0" indent="-342900" defTabSz="914400">
              <a:lnSpc>
                <a:spcPct val="150000"/>
              </a:lnSpc>
              <a:buClrTx/>
              <a:buSzTx/>
              <a:buFont typeface="Arial" panose="020B0604020202020204" pitchFamily="34" charset="0"/>
              <a:buChar char="•"/>
              <a:defRPr/>
            </a:pPr>
            <a:r>
              <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非集市采购的设备不可指定品牌</a:t>
            </a:r>
            <a:endPar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endParaRPr>
          </a:p>
          <a:p>
            <a:pPr marL="342900" marR="0" indent="-342900" defTabSz="914400">
              <a:lnSpc>
                <a:spcPct val="150000"/>
              </a:lnSpc>
              <a:buClrTx/>
              <a:buSzTx/>
              <a:buFont typeface="Arial" panose="020B0604020202020204" pitchFamily="34" charset="0"/>
              <a:buChar char="•"/>
              <a:defRPr/>
            </a:pPr>
            <a:r>
              <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设备分类及标准</a:t>
            </a:r>
            <a:r>
              <a:rPr kumimoji="0" lang="zh-CN" altLang="en-US" sz="2000" kern="1200" cap="none" spc="0" normalizeH="0" baseline="0" noProof="1" smtClean="0">
                <a:solidFill>
                  <a:schemeClr val="tx2">
                    <a:lumMod val="90000"/>
                    <a:lumOff val="10000"/>
                  </a:schemeClr>
                </a:solidFill>
                <a:latin typeface="微软雅黑" panose="020B0503020204020204" pitchFamily="34" charset="-122"/>
                <a:ea typeface="微软雅黑" panose="020B0503020204020204" pitchFamily="34" charset="-122"/>
                <a:cs typeface="+mn-ea"/>
              </a:rPr>
              <a:t>参见最新政</a:t>
            </a:r>
            <a:r>
              <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采</a:t>
            </a:r>
            <a:r>
              <a:rPr kumimoji="0" lang="zh-CN" altLang="en-US" sz="2000" kern="1200" cap="none" spc="0" normalizeH="0" baseline="0" noProof="1" smtClean="0">
                <a:solidFill>
                  <a:schemeClr val="tx2">
                    <a:lumMod val="90000"/>
                    <a:lumOff val="10000"/>
                  </a:schemeClr>
                </a:solidFill>
                <a:latin typeface="微软雅黑" panose="020B0503020204020204" pitchFamily="34" charset="-122"/>
                <a:ea typeface="微软雅黑" panose="020B0503020204020204" pitchFamily="34" charset="-122"/>
                <a:cs typeface="+mn-ea"/>
              </a:rPr>
              <a:t>目录</a:t>
            </a:r>
            <a:endPar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endParaRPr>
          </a:p>
          <a:p>
            <a:pPr marL="342900" marR="0" indent="-342900" defTabSz="914400">
              <a:lnSpc>
                <a:spcPct val="150000"/>
              </a:lnSpc>
              <a:buClrTx/>
              <a:buSzTx/>
              <a:buFont typeface="Arial" panose="020B0604020202020204" pitchFamily="34" charset="0"/>
              <a:buChar char="•"/>
              <a:defRPr/>
            </a:pPr>
            <a:r>
              <a:rPr kumimoji="0" lang="zh-CN" altLang="en-US" sz="2000" kern="1200" cap="none" spc="0" normalizeH="0" baseline="0" noProof="1" smtClean="0">
                <a:solidFill>
                  <a:schemeClr val="tx2">
                    <a:lumMod val="90000"/>
                    <a:lumOff val="10000"/>
                  </a:schemeClr>
                </a:solidFill>
                <a:latin typeface="微软雅黑" panose="020B0503020204020204" pitchFamily="34" charset="-122"/>
                <a:ea typeface="微软雅黑" panose="020B0503020204020204" pitchFamily="34" charset="-122"/>
                <a:cs typeface="+mn-ea"/>
              </a:rPr>
              <a:t>其他</a:t>
            </a:r>
            <a:r>
              <a:rPr lang="zh-CN" altLang="en-US" sz="2000" noProof="1">
                <a:solidFill>
                  <a:schemeClr val="tx2">
                    <a:lumMod val="90000"/>
                    <a:lumOff val="10000"/>
                  </a:schemeClr>
                </a:solidFill>
                <a:latin typeface="微软雅黑" panose="020B0503020204020204" pitchFamily="34" charset="-122"/>
                <a:ea typeface="微软雅黑" panose="020B0503020204020204" pitchFamily="34" charset="-122"/>
                <a:cs typeface="+mn-ea"/>
              </a:rPr>
              <a:t>可</a:t>
            </a:r>
            <a:r>
              <a:rPr kumimoji="0" lang="zh-CN" altLang="en-US" sz="2000" kern="1200" cap="none" spc="0" normalizeH="0" baseline="0" noProof="1" smtClean="0">
                <a:solidFill>
                  <a:schemeClr val="tx2">
                    <a:lumMod val="90000"/>
                    <a:lumOff val="10000"/>
                  </a:schemeClr>
                </a:solidFill>
                <a:latin typeface="微软雅黑" panose="020B0503020204020204" pitchFamily="34" charset="-122"/>
                <a:ea typeface="微软雅黑" panose="020B0503020204020204" pitchFamily="34" charset="-122"/>
                <a:cs typeface="+mn-ea"/>
              </a:rPr>
              <a:t>填写</a:t>
            </a:r>
            <a:r>
              <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规格型号的实施内容主要包括：</a:t>
            </a:r>
            <a:endParaRPr kumimoji="0" lang="en-US" altLang="zh-CN"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endParaRPr>
          </a:p>
          <a:p>
            <a:pPr marR="0" defTabSz="914400">
              <a:lnSpc>
                <a:spcPct val="150000"/>
              </a:lnSpc>
              <a:buClrTx/>
              <a:buSzTx/>
              <a:defRPr/>
            </a:pPr>
            <a:r>
              <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租赁费（含场地、车辆等，注明可容纳人数等）</a:t>
            </a:r>
            <a:endParaRPr kumimoji="0" lang="en-US" altLang="zh-CN"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endParaRPr>
          </a:p>
          <a:p>
            <a:pPr marR="0" defTabSz="914400">
              <a:lnSpc>
                <a:spcPct val="150000"/>
              </a:lnSpc>
              <a:buClrTx/>
              <a:buSzTx/>
              <a:defRPr/>
            </a:pPr>
            <a:r>
              <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制作费（印刷品等，注明尺寸种类等）</a:t>
            </a:r>
            <a:endParaRPr kumimoji="0" lang="en-US" altLang="zh-CN"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endParaRPr>
          </a:p>
          <a:p>
            <a:pPr marR="0" defTabSz="914400">
              <a:lnSpc>
                <a:spcPct val="150000"/>
              </a:lnSpc>
              <a:buClrTx/>
              <a:buSzTx/>
              <a:defRPr/>
            </a:pPr>
            <a:r>
              <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rPr>
              <a:t>宣传费（注明版面、时长等</a:t>
            </a:r>
            <a:r>
              <a:rPr kumimoji="0" lang="zh-CN" altLang="en-US" sz="2000" kern="1200" cap="none" spc="0" normalizeH="0" baseline="0" noProof="1" smtClean="0">
                <a:solidFill>
                  <a:schemeClr val="tx2">
                    <a:lumMod val="90000"/>
                    <a:lumOff val="10000"/>
                  </a:schemeClr>
                </a:solidFill>
                <a:latin typeface="微软雅黑" panose="020B0503020204020204" pitchFamily="34" charset="-122"/>
                <a:ea typeface="微软雅黑" panose="020B0503020204020204" pitchFamily="34" charset="-122"/>
              </a:rPr>
              <a:t>）</a:t>
            </a:r>
            <a:endParaRPr kumimoji="0" lang="en-US" altLang="zh-CN"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endParaRPr>
          </a:p>
          <a:p>
            <a:pPr marL="342900" marR="0" indent="-342900" defTabSz="914400">
              <a:lnSpc>
                <a:spcPct val="150000"/>
              </a:lnSpc>
              <a:buClrTx/>
              <a:buSzTx/>
              <a:buFont typeface="Arial" panose="020B0604020202020204" pitchFamily="34" charset="0"/>
              <a:buChar char="•"/>
              <a:defRPr/>
            </a:pPr>
            <a:r>
              <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rPr>
              <a:t>劳务费、咨询费、讲课</a:t>
            </a:r>
            <a:r>
              <a:rPr kumimoji="0" lang="zh-CN" altLang="en-US" sz="2000" kern="1200" cap="none" spc="0" normalizeH="0" baseline="0" noProof="1" smtClean="0">
                <a:solidFill>
                  <a:schemeClr val="tx2">
                    <a:lumMod val="90000"/>
                    <a:lumOff val="10000"/>
                  </a:schemeClr>
                </a:solidFill>
                <a:latin typeface="微软雅黑" panose="020B0503020204020204" pitchFamily="34" charset="-122"/>
                <a:ea typeface="微软雅黑" panose="020B0503020204020204" pitchFamily="34" charset="-122"/>
              </a:rPr>
              <a:t>费、餐费、交通费、住宿费等</a:t>
            </a:r>
            <a:r>
              <a:rPr lang="zh-CN" altLang="en-US" sz="2000" noProof="1">
                <a:solidFill>
                  <a:schemeClr val="tx2">
                    <a:lumMod val="90000"/>
                    <a:lumOff val="10000"/>
                  </a:schemeClr>
                </a:solidFill>
                <a:latin typeface="微软雅黑" panose="020B0503020204020204" pitchFamily="34" charset="-122"/>
                <a:ea typeface="微软雅黑" panose="020B0503020204020204" pitchFamily="34" charset="-122"/>
              </a:rPr>
              <a:t>可</a:t>
            </a:r>
            <a:r>
              <a:rPr kumimoji="0" lang="zh-CN" altLang="en-US" sz="2000" kern="1200" cap="none" spc="0" normalizeH="0" baseline="0" noProof="1" smtClean="0">
                <a:solidFill>
                  <a:schemeClr val="tx2">
                    <a:lumMod val="90000"/>
                    <a:lumOff val="10000"/>
                  </a:schemeClr>
                </a:solidFill>
                <a:latin typeface="微软雅黑" panose="020B0503020204020204" pitchFamily="34" charset="-122"/>
                <a:ea typeface="微软雅黑" panose="020B0503020204020204" pitchFamily="34" charset="-122"/>
              </a:rPr>
              <a:t>不</a:t>
            </a:r>
            <a:r>
              <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rPr>
              <a:t>填写规格型号</a:t>
            </a:r>
            <a:endPar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endParaRPr>
          </a:p>
          <a:p>
            <a:pPr marR="0" defTabSz="914400">
              <a:lnSpc>
                <a:spcPct val="150000"/>
              </a:lnSpc>
              <a:buClrTx/>
              <a:buSzTx/>
              <a:defRPr/>
            </a:pPr>
            <a:endParaRPr kumimoji="0" lang="zh-CN" altLang="en-US" sz="28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cs"/>
            </a:endParaRPr>
          </a:p>
        </p:txBody>
      </p:sp>
      <p:sp>
        <p:nvSpPr>
          <p:cNvPr id="9" name="文本框 1"/>
          <p:cNvSpPr txBox="1"/>
          <p:nvPr/>
        </p:nvSpPr>
        <p:spPr>
          <a:xfrm>
            <a:off x="914400" y="217170"/>
            <a:ext cx="7940675" cy="584775"/>
          </a:xfrm>
          <a:prstGeom prst="rect">
            <a:avLst/>
          </a:prstGeom>
          <a:noFill/>
          <a:ln w="9525">
            <a:noFill/>
          </a:ln>
        </p:spPr>
        <p:txBody>
          <a:bodyPr wrap="square" anchor="t">
            <a:spAutoFit/>
          </a:bodyPr>
          <a:lstStyle/>
          <a:p>
            <a:r>
              <a:rPr lang="zh-CN" altLang="en-US" sz="3200" b="1" dirty="0" smtClean="0">
                <a:solidFill>
                  <a:schemeClr val="bg1"/>
                </a:solidFill>
                <a:ea typeface="微软雅黑" panose="020B0503020204020204" pitchFamily="34" charset="-122"/>
                <a:sym typeface="+mn-ea"/>
              </a:rPr>
              <a:t>三、资金</a:t>
            </a:r>
            <a:r>
              <a:rPr lang="zh-CN" altLang="en-US" sz="3200" b="1" dirty="0">
                <a:solidFill>
                  <a:schemeClr val="bg1"/>
                </a:solidFill>
                <a:ea typeface="微软雅黑" panose="020B0503020204020204" pitchFamily="34" charset="-122"/>
                <a:sym typeface="+mn-ea"/>
              </a:rPr>
              <a:t>测算明细表填制说明</a:t>
            </a:r>
            <a:endParaRPr lang="en-US" altLang="zh-CN" sz="3200" b="1" dirty="0">
              <a:solidFill>
                <a:schemeClr val="bg1"/>
              </a:solidFill>
              <a:latin typeface="+mj-lt"/>
              <a:ea typeface="微软雅黑" panose="020B0503020204020204" pitchFamily="34" charset="-122"/>
              <a:cs typeface="+mj-lt"/>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anim calcmode="lin" valueType="num">
                                      <p:cBhvr>
                                        <p:cTn id="1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fade">
                                      <p:cBhvr>
                                        <p:cTn id="19" dur="1000"/>
                                        <p:tgtEl>
                                          <p:spTgt spid="4">
                                            <p:txEl>
                                              <p:pRg st="2" end="2"/>
                                            </p:txEl>
                                          </p:spTgt>
                                        </p:tgtEl>
                                      </p:cBhvr>
                                    </p:animEffect>
                                    <p:anim calcmode="lin" valueType="num">
                                      <p:cBhvr>
                                        <p:cTn id="20"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3" end="3"/>
                                            </p:txEl>
                                          </p:spTgt>
                                        </p:tgtEl>
                                        <p:attrNameLst>
                                          <p:attrName>style.visibility</p:attrName>
                                        </p:attrNameLst>
                                      </p:cBhvr>
                                      <p:to>
                                        <p:strVal val="visible"/>
                                      </p:to>
                                    </p:set>
                                    <p:animEffect transition="in" filter="fade">
                                      <p:cBhvr>
                                        <p:cTn id="24" dur="1000"/>
                                        <p:tgtEl>
                                          <p:spTgt spid="4">
                                            <p:txEl>
                                              <p:pRg st="3" end="3"/>
                                            </p:txEl>
                                          </p:spTgt>
                                        </p:tgtEl>
                                      </p:cBhvr>
                                    </p:animEffect>
                                    <p:anim calcmode="lin" valueType="num">
                                      <p:cBhvr>
                                        <p:cTn id="25"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4" end="4"/>
                                            </p:txEl>
                                          </p:spTgt>
                                        </p:tgtEl>
                                        <p:attrNameLst>
                                          <p:attrName>style.visibility</p:attrName>
                                        </p:attrNameLst>
                                      </p:cBhvr>
                                      <p:to>
                                        <p:strVal val="visible"/>
                                      </p:to>
                                    </p:set>
                                    <p:animEffect transition="in" filter="fade">
                                      <p:cBhvr>
                                        <p:cTn id="29" dur="1000"/>
                                        <p:tgtEl>
                                          <p:spTgt spid="4">
                                            <p:txEl>
                                              <p:pRg st="4" end="4"/>
                                            </p:txEl>
                                          </p:spTgt>
                                        </p:tgtEl>
                                      </p:cBhvr>
                                    </p:animEffect>
                                    <p:anim calcmode="lin" valueType="num">
                                      <p:cBhvr>
                                        <p:cTn id="30"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4" end="4"/>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5" end="5"/>
                                            </p:txEl>
                                          </p:spTgt>
                                        </p:tgtEl>
                                        <p:attrNameLst>
                                          <p:attrName>style.visibility</p:attrName>
                                        </p:attrNameLst>
                                      </p:cBhvr>
                                      <p:to>
                                        <p:strVal val="visible"/>
                                      </p:to>
                                    </p:set>
                                    <p:animEffect transition="in" filter="fade">
                                      <p:cBhvr>
                                        <p:cTn id="34" dur="1000"/>
                                        <p:tgtEl>
                                          <p:spTgt spid="4">
                                            <p:txEl>
                                              <p:pRg st="5" end="5"/>
                                            </p:txEl>
                                          </p:spTgt>
                                        </p:tgtEl>
                                      </p:cBhvr>
                                    </p:animEffect>
                                    <p:anim calcmode="lin" valueType="num">
                                      <p:cBhvr>
                                        <p:cTn id="35"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4">
                                            <p:txEl>
                                              <p:pRg st="6" end="6"/>
                                            </p:txEl>
                                          </p:spTgt>
                                        </p:tgtEl>
                                        <p:attrNameLst>
                                          <p:attrName>style.visibility</p:attrName>
                                        </p:attrNameLst>
                                      </p:cBhvr>
                                      <p:to>
                                        <p:strVal val="visible"/>
                                      </p:to>
                                    </p:set>
                                    <p:animEffect transition="in" filter="fade">
                                      <p:cBhvr>
                                        <p:cTn id="41" dur="1000"/>
                                        <p:tgtEl>
                                          <p:spTgt spid="4">
                                            <p:txEl>
                                              <p:pRg st="6" end="6"/>
                                            </p:txEl>
                                          </p:spTgt>
                                        </p:tgtEl>
                                      </p:cBhvr>
                                    </p:animEffect>
                                    <p:anim calcmode="lin" valueType="num">
                                      <p:cBhvr>
                                        <p:cTn id="42"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43" dur="1000" fill="hold"/>
                                        <p:tgtEl>
                                          <p:spTgt spid="4">
                                            <p:txEl>
                                              <p:pRg st="6" end="6"/>
                                            </p:txEl>
                                          </p:spTgt>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4">
                                            <p:txEl>
                                              <p:pRg st="7" end="7"/>
                                            </p:txEl>
                                          </p:spTgt>
                                        </p:tgtEl>
                                        <p:attrNameLst>
                                          <p:attrName>style.visibility</p:attrName>
                                        </p:attrNameLst>
                                      </p:cBhvr>
                                      <p:to>
                                        <p:strVal val="visible"/>
                                      </p:to>
                                    </p:set>
                                    <p:animEffect transition="in" filter="fade">
                                      <p:cBhvr>
                                        <p:cTn id="46" dur="1000"/>
                                        <p:tgtEl>
                                          <p:spTgt spid="4">
                                            <p:txEl>
                                              <p:pRg st="7" end="7"/>
                                            </p:txEl>
                                          </p:spTgt>
                                        </p:tgtEl>
                                      </p:cBhvr>
                                    </p:animEffect>
                                    <p:anim calcmode="lin" valueType="num">
                                      <p:cBhvr>
                                        <p:cTn id="47"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48" dur="1000" fill="hold"/>
                                        <p:tgtEl>
                                          <p:spTgt spid="4">
                                            <p:txEl>
                                              <p:pRg st="7" end="7"/>
                                            </p:txEl>
                                          </p:spTgt>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4">
                                            <p:txEl>
                                              <p:pRg st="8" end="8"/>
                                            </p:txEl>
                                          </p:spTgt>
                                        </p:tgtEl>
                                        <p:attrNameLst>
                                          <p:attrName>style.visibility</p:attrName>
                                        </p:attrNameLst>
                                      </p:cBhvr>
                                      <p:to>
                                        <p:strVal val="visible"/>
                                      </p:to>
                                    </p:set>
                                    <p:animEffect transition="in" filter="fade">
                                      <p:cBhvr>
                                        <p:cTn id="51" dur="1000"/>
                                        <p:tgtEl>
                                          <p:spTgt spid="4">
                                            <p:txEl>
                                              <p:pRg st="8" end="8"/>
                                            </p:txEl>
                                          </p:spTgt>
                                        </p:tgtEl>
                                      </p:cBhvr>
                                    </p:animEffect>
                                    <p:anim calcmode="lin" valueType="num">
                                      <p:cBhvr>
                                        <p:cTn id="52"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53" dur="1000" fill="hold"/>
                                        <p:tgtEl>
                                          <p:spTgt spid="4">
                                            <p:txEl>
                                              <p:pRg st="8" end="8"/>
                                            </p:txEl>
                                          </p:spTgt>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4">
                                            <p:txEl>
                                              <p:pRg st="9" end="9"/>
                                            </p:txEl>
                                          </p:spTgt>
                                        </p:tgtEl>
                                        <p:attrNameLst>
                                          <p:attrName>style.visibility</p:attrName>
                                        </p:attrNameLst>
                                      </p:cBhvr>
                                      <p:to>
                                        <p:strVal val="visible"/>
                                      </p:to>
                                    </p:set>
                                    <p:animEffect transition="in" filter="fade">
                                      <p:cBhvr>
                                        <p:cTn id="56" dur="1000"/>
                                        <p:tgtEl>
                                          <p:spTgt spid="4">
                                            <p:txEl>
                                              <p:pRg st="9" end="9"/>
                                            </p:txEl>
                                          </p:spTgt>
                                        </p:tgtEl>
                                      </p:cBhvr>
                                    </p:animEffect>
                                    <p:anim calcmode="lin" valueType="num">
                                      <p:cBhvr>
                                        <p:cTn id="57"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58" dur="1000" fill="hold"/>
                                        <p:tgtEl>
                                          <p:spTgt spid="4">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4">
                                            <p:txEl>
                                              <p:pRg st="10" end="10"/>
                                            </p:txEl>
                                          </p:spTgt>
                                        </p:tgtEl>
                                        <p:attrNameLst>
                                          <p:attrName>style.visibility</p:attrName>
                                        </p:attrNameLst>
                                      </p:cBhvr>
                                      <p:to>
                                        <p:strVal val="visible"/>
                                      </p:to>
                                    </p:set>
                                    <p:animEffect transition="in" filter="fade">
                                      <p:cBhvr>
                                        <p:cTn id="63" dur="1000"/>
                                        <p:tgtEl>
                                          <p:spTgt spid="4">
                                            <p:txEl>
                                              <p:pRg st="10" end="10"/>
                                            </p:txEl>
                                          </p:spTgt>
                                        </p:tgtEl>
                                      </p:cBhvr>
                                    </p:animEffect>
                                    <p:anim calcmode="lin" valueType="num">
                                      <p:cBhvr>
                                        <p:cTn id="64" dur="1000" fill="hold"/>
                                        <p:tgtEl>
                                          <p:spTgt spid="4">
                                            <p:txEl>
                                              <p:pRg st="10" end="10"/>
                                            </p:txEl>
                                          </p:spTgt>
                                        </p:tgtEl>
                                        <p:attrNameLst>
                                          <p:attrName>ppt_x</p:attrName>
                                        </p:attrNameLst>
                                      </p:cBhvr>
                                      <p:tavLst>
                                        <p:tav tm="0">
                                          <p:val>
                                            <p:strVal val="#ppt_x"/>
                                          </p:val>
                                        </p:tav>
                                        <p:tav tm="100000">
                                          <p:val>
                                            <p:strVal val="#ppt_x"/>
                                          </p:val>
                                        </p:tav>
                                      </p:tavLst>
                                    </p:anim>
                                    <p:anim calcmode="lin" valueType="num">
                                      <p:cBhvr>
                                        <p:cTn id="65" dur="1000" fill="hold"/>
                                        <p:tgtEl>
                                          <p:spTgt spid="4">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6"/>
          <p:cNvPicPr>
            <a:picLocks noChangeAspect="1"/>
          </p:cNvPicPr>
          <p:nvPr/>
        </p:nvPicPr>
        <p:blipFill>
          <a:blip r:embed="rId1"/>
          <a:stretch>
            <a:fillRect/>
          </a:stretch>
        </p:blipFill>
        <p:spPr>
          <a:xfrm>
            <a:off x="13907" y="0"/>
            <a:ext cx="9132887" cy="6858000"/>
          </a:xfrm>
          <a:prstGeom prst="rect">
            <a:avLst/>
          </a:prstGeom>
          <a:noFill/>
          <a:ln w="9525">
            <a:noFill/>
          </a:ln>
        </p:spPr>
      </p:pic>
      <p:sp>
        <p:nvSpPr>
          <p:cNvPr id="6146" name="矩形 1"/>
          <p:cNvSpPr/>
          <p:nvPr/>
        </p:nvSpPr>
        <p:spPr>
          <a:xfrm>
            <a:off x="13907" y="978408"/>
            <a:ext cx="9132887" cy="5749417"/>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147"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6148" name="TextBox 20"/>
          <p:cNvSpPr txBox="1"/>
          <p:nvPr/>
        </p:nvSpPr>
        <p:spPr>
          <a:xfrm>
            <a:off x="60325" y="2576513"/>
            <a:ext cx="4349750" cy="460375"/>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49" name="TextBox 20"/>
          <p:cNvSpPr txBox="1"/>
          <p:nvPr/>
        </p:nvSpPr>
        <p:spPr>
          <a:xfrm>
            <a:off x="14288" y="4379913"/>
            <a:ext cx="4441825" cy="493712"/>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50" name="文本框 1"/>
          <p:cNvSpPr txBox="1"/>
          <p:nvPr/>
        </p:nvSpPr>
        <p:spPr>
          <a:xfrm>
            <a:off x="914400" y="169863"/>
            <a:ext cx="5097463" cy="584775"/>
          </a:xfrm>
          <a:prstGeom prst="rect">
            <a:avLst/>
          </a:prstGeom>
          <a:noFill/>
          <a:ln w="9525">
            <a:noFill/>
          </a:ln>
        </p:spPr>
        <p:txBody>
          <a:bodyPr anchor="t">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2022</a:t>
            </a:r>
            <a:r>
              <a:rPr lang="zh-CN" altLang="en-US" sz="3200" b="1" dirty="0" smtClean="0">
                <a:solidFill>
                  <a:schemeClr val="bg1"/>
                </a:solidFill>
                <a:latin typeface="微软雅黑" panose="020B0503020204020204" pitchFamily="34" charset="-122"/>
                <a:ea typeface="微软雅黑" panose="020B0503020204020204" pitchFamily="34" charset="-122"/>
              </a:rPr>
              <a:t>年</a:t>
            </a:r>
            <a:r>
              <a:rPr lang="zh-CN" altLang="en-US" sz="3200" b="1" dirty="0">
                <a:solidFill>
                  <a:schemeClr val="bg1"/>
                </a:solidFill>
                <a:latin typeface="微软雅黑" panose="020B0503020204020204" pitchFamily="34" charset="-122"/>
                <a:ea typeface="微软雅黑" panose="020B0503020204020204" pitchFamily="34" charset="-122"/>
              </a:rPr>
              <a:t>预算评审范围</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6151" name="文本框 3"/>
          <p:cNvSpPr txBox="1"/>
          <p:nvPr/>
        </p:nvSpPr>
        <p:spPr>
          <a:xfrm>
            <a:off x="4900613" y="1297877"/>
            <a:ext cx="3851275" cy="4613892"/>
          </a:xfrm>
          <a:prstGeom prst="rect">
            <a:avLst/>
          </a:prstGeom>
          <a:noFill/>
          <a:ln w="9525">
            <a:noFill/>
          </a:ln>
        </p:spPr>
        <p:txBody>
          <a:bodyPr anchor="t">
            <a:spAutoFit/>
          </a:bodyPr>
          <a:lstStyle/>
          <a:p>
            <a:pPr marL="285750" indent="-285750" algn="just">
              <a:lnSpc>
                <a:spcPct val="150000"/>
              </a:lnSpc>
              <a:buFont typeface="Arial" panose="020B0604020202020204" pitchFamily="34" charset="0"/>
              <a:buChar char="•"/>
            </a:pPr>
            <a:r>
              <a:rPr lang="zh-CN" altLang="en-US" dirty="0">
                <a:solidFill>
                  <a:schemeClr val="tx2"/>
                </a:solidFill>
                <a:latin typeface="微软雅黑" panose="020B0503020204020204" pitchFamily="34" charset="-122"/>
                <a:ea typeface="微软雅黑" panose="020B0503020204020204" pitchFamily="34" charset="-122"/>
                <a:sym typeface="+mn-ea"/>
              </a:rPr>
              <a:t>无需评审：标准化及因素法项目</a:t>
            </a:r>
            <a:endParaRPr lang="en-US" altLang="zh-CN" dirty="0">
              <a:solidFill>
                <a:schemeClr val="tx2"/>
              </a:solidFill>
              <a:latin typeface="微软雅黑" panose="020B0503020204020204" pitchFamily="34" charset="-122"/>
              <a:ea typeface="微软雅黑" panose="020B0503020204020204" pitchFamily="34" charset="-122"/>
              <a:sym typeface="+mn-ea"/>
            </a:endParaRPr>
          </a:p>
          <a:p>
            <a:pPr marL="285750" indent="-285750" algn="just">
              <a:lnSpc>
                <a:spcPct val="150000"/>
              </a:lnSpc>
              <a:buFont typeface="Arial" panose="020B0604020202020204" pitchFamily="34" charset="0"/>
              <a:buChar char="•"/>
            </a:pPr>
            <a:r>
              <a:rPr lang="zh-CN" altLang="en-US" dirty="0">
                <a:solidFill>
                  <a:schemeClr val="tx2"/>
                </a:solidFill>
                <a:latin typeface="微软雅黑" panose="020B0503020204020204" pitchFamily="34" charset="-122"/>
                <a:ea typeface="微软雅黑" panose="020B0503020204020204" pitchFamily="34" charset="-122"/>
                <a:sym typeface="+mn-ea"/>
              </a:rPr>
              <a:t>报信息化工作处：信息化项目</a:t>
            </a:r>
            <a:endParaRPr lang="en-US" altLang="zh-CN" dirty="0">
              <a:solidFill>
                <a:srgbClr val="C00000"/>
              </a:solidFill>
              <a:latin typeface="微软雅黑" panose="020B0503020204020204" pitchFamily="34" charset="-122"/>
              <a:ea typeface="微软雅黑" panose="020B0503020204020204" pitchFamily="34" charset="-122"/>
              <a:sym typeface="+mn-ea"/>
            </a:endParaRPr>
          </a:p>
          <a:p>
            <a:pPr marL="285750" indent="-285750" algn="just">
              <a:lnSpc>
                <a:spcPct val="150000"/>
              </a:lnSpc>
              <a:buFont typeface="Arial" panose="020B0604020202020204" pitchFamily="34" charset="0"/>
              <a:buChar char="•"/>
            </a:pPr>
            <a:r>
              <a:rPr lang="zh-CN" altLang="en-US" dirty="0">
                <a:solidFill>
                  <a:schemeClr val="tx2"/>
                </a:solidFill>
                <a:latin typeface="微软雅黑" panose="020B0503020204020204" pitchFamily="34" charset="-122"/>
                <a:ea typeface="微软雅黑" panose="020B0503020204020204" pitchFamily="34" charset="-122"/>
                <a:sym typeface="+mn-ea"/>
              </a:rPr>
              <a:t>报科技处：单体50万元以上大型科学仪器设备设施、课题经费</a:t>
            </a:r>
            <a:endParaRPr lang="en-US" altLang="zh-CN" dirty="0">
              <a:solidFill>
                <a:schemeClr val="tx2"/>
              </a:solidFill>
              <a:latin typeface="微软雅黑" panose="020B0503020204020204" pitchFamily="34" charset="-122"/>
              <a:ea typeface="微软雅黑" panose="020B0503020204020204" pitchFamily="34" charset="-122"/>
              <a:sym typeface="+mn-ea"/>
            </a:endParaRPr>
          </a:p>
          <a:p>
            <a:pPr marL="285750" indent="-285750" algn="just">
              <a:lnSpc>
                <a:spcPct val="150000"/>
              </a:lnSpc>
              <a:buFont typeface="Arial" panose="020B0604020202020204" pitchFamily="34" charset="0"/>
              <a:buChar char="•"/>
            </a:pPr>
            <a:r>
              <a:rPr lang="zh-CN" altLang="en-US" dirty="0">
                <a:solidFill>
                  <a:schemeClr val="tx2"/>
                </a:solidFill>
                <a:latin typeface="微软雅黑" panose="020B0503020204020204" pitchFamily="34" charset="-122"/>
                <a:ea typeface="微软雅黑" panose="020B0503020204020204" pitchFamily="34" charset="-122"/>
                <a:sym typeface="+mn-ea"/>
              </a:rPr>
              <a:t>报规划处：修缮类项目</a:t>
            </a:r>
            <a:endParaRPr lang="en-US" altLang="zh-CN" dirty="0">
              <a:solidFill>
                <a:schemeClr val="tx2"/>
              </a:solidFill>
              <a:latin typeface="微软雅黑" panose="020B0503020204020204" pitchFamily="34" charset="-122"/>
              <a:ea typeface="微软雅黑" panose="020B0503020204020204" pitchFamily="34" charset="-122"/>
            </a:endParaRPr>
          </a:p>
          <a:p>
            <a:pPr marL="285750" indent="-285750" algn="just">
              <a:lnSpc>
                <a:spcPct val="150000"/>
              </a:lnSpc>
              <a:buFont typeface="Arial" panose="020B0604020202020204" pitchFamily="34" charset="0"/>
              <a:buChar char="•"/>
            </a:pPr>
            <a:r>
              <a:rPr lang="zh-CN" altLang="en-US" b="1" dirty="0">
                <a:solidFill>
                  <a:schemeClr val="tx2"/>
                </a:solidFill>
                <a:latin typeface="微软雅黑" panose="020B0503020204020204" pitchFamily="34" charset="-122"/>
                <a:ea typeface="微软雅黑" panose="020B0503020204020204" pitchFamily="34" charset="-122"/>
                <a:sym typeface="+mn-ea"/>
              </a:rPr>
              <a:t>其他专项：报各责任处室</a:t>
            </a:r>
            <a:r>
              <a:rPr lang="zh-CN" altLang="en-US" sz="2400" b="1" dirty="0">
                <a:solidFill>
                  <a:schemeClr val="tx2"/>
                </a:solidFill>
                <a:latin typeface="微软雅黑" panose="020B0503020204020204" pitchFamily="34" charset="-122"/>
                <a:ea typeface="微软雅黑" panose="020B0503020204020204" pitchFamily="34" charset="-122"/>
                <a:sym typeface="+mn-ea"/>
              </a:rPr>
              <a:t>￫</a:t>
            </a:r>
            <a:r>
              <a:rPr lang="zh-CN" altLang="en-US" b="1" dirty="0">
                <a:solidFill>
                  <a:schemeClr val="tx2"/>
                </a:solidFill>
                <a:latin typeface="微软雅黑" panose="020B0503020204020204" pitchFamily="34" charset="-122"/>
                <a:ea typeface="微软雅黑" panose="020B0503020204020204" pitchFamily="34" charset="-122"/>
                <a:sym typeface="+mn-ea"/>
              </a:rPr>
              <a:t>财资中心组织评审</a:t>
            </a:r>
            <a:endParaRPr lang="zh-CN" altLang="en-US" b="1" dirty="0">
              <a:solidFill>
                <a:schemeClr val="tx2"/>
              </a:solidFill>
              <a:latin typeface="微软雅黑" panose="020B0503020204020204" pitchFamily="34" charset="-122"/>
              <a:ea typeface="微软雅黑" panose="020B0503020204020204" pitchFamily="34" charset="-122"/>
              <a:sym typeface="+mn-ea"/>
            </a:endParaRPr>
          </a:p>
          <a:p>
            <a:pPr marL="285750" indent="-285750" algn="just">
              <a:lnSpc>
                <a:spcPct val="150000"/>
              </a:lnSpc>
              <a:buFont typeface="Arial" panose="020B0604020202020204" pitchFamily="34" charset="0"/>
              <a:buChar char="•"/>
            </a:pPr>
            <a:r>
              <a:rPr lang="zh-CN" altLang="en-US" dirty="0">
                <a:solidFill>
                  <a:schemeClr val="tx2"/>
                </a:solidFill>
                <a:latin typeface="微软雅黑" panose="020B0503020204020204" pitchFamily="34" charset="-122"/>
                <a:ea typeface="微软雅黑" panose="020B0503020204020204" pitchFamily="34" charset="-122"/>
                <a:sym typeface="+mn-ea"/>
              </a:rPr>
              <a:t>市财政重点专项：报各责任处室</a:t>
            </a:r>
            <a:r>
              <a:rPr lang="zh-CN" altLang="en-US" sz="2400" dirty="0">
                <a:solidFill>
                  <a:schemeClr val="tx2"/>
                </a:solidFill>
                <a:latin typeface="微软雅黑" panose="020B0503020204020204" pitchFamily="34" charset="-122"/>
                <a:ea typeface="微软雅黑" panose="020B0503020204020204" pitchFamily="34" charset="-122"/>
                <a:sym typeface="+mn-ea"/>
              </a:rPr>
              <a:t>￫</a:t>
            </a:r>
            <a:r>
              <a:rPr lang="zh-CN" altLang="en-US" dirty="0">
                <a:solidFill>
                  <a:schemeClr val="tx2"/>
                </a:solidFill>
                <a:latin typeface="微软雅黑" panose="020B0503020204020204" pitchFamily="34" charset="-122"/>
                <a:ea typeface="微软雅黑" panose="020B0503020204020204" pitchFamily="34" charset="-122"/>
                <a:sym typeface="+mn-ea"/>
              </a:rPr>
              <a:t>财资中心组织初审</a:t>
            </a:r>
            <a:r>
              <a:rPr lang="zh-CN" altLang="en-US" sz="2400" dirty="0">
                <a:solidFill>
                  <a:schemeClr val="tx2"/>
                </a:solidFill>
                <a:latin typeface="微软雅黑" panose="020B0503020204020204" pitchFamily="34" charset="-122"/>
                <a:ea typeface="微软雅黑" panose="020B0503020204020204" pitchFamily="34" charset="-122"/>
                <a:sym typeface="+mn-ea"/>
              </a:rPr>
              <a:t>￫</a:t>
            </a:r>
            <a:r>
              <a:rPr lang="zh-CN" altLang="en-US" dirty="0">
                <a:solidFill>
                  <a:schemeClr val="tx2"/>
                </a:solidFill>
                <a:latin typeface="微软雅黑" panose="020B0503020204020204" pitchFamily="34" charset="-122"/>
                <a:ea typeface="微软雅黑" panose="020B0503020204020204" pitchFamily="34" charset="-122"/>
                <a:sym typeface="+mn-ea"/>
              </a:rPr>
              <a:t>报市财政专项资金评审中心终审</a:t>
            </a:r>
            <a:endParaRPr lang="en-US" altLang="zh-CN" dirty="0">
              <a:solidFill>
                <a:schemeClr val="tx2"/>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1876" y="1251649"/>
            <a:ext cx="4271353" cy="4812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图片 6"/>
          <p:cNvPicPr>
            <a:picLocks noChangeAspect="1"/>
          </p:cNvPicPr>
          <p:nvPr/>
        </p:nvPicPr>
        <p:blipFill>
          <a:blip r:embed="rId1" cstate="print"/>
          <a:stretch>
            <a:fillRect/>
          </a:stretch>
        </p:blipFill>
        <p:spPr>
          <a:xfrm>
            <a:off x="4763" y="0"/>
            <a:ext cx="9132887" cy="6858000"/>
          </a:xfrm>
          <a:prstGeom prst="rect">
            <a:avLst/>
          </a:prstGeom>
          <a:noFill/>
          <a:ln w="9525">
            <a:noFill/>
          </a:ln>
        </p:spPr>
      </p:pic>
      <p:sp>
        <p:nvSpPr>
          <p:cNvPr id="30723" name="矩形 1"/>
          <p:cNvSpPr/>
          <p:nvPr/>
        </p:nvSpPr>
        <p:spPr>
          <a:xfrm>
            <a:off x="-13144" y="863917"/>
            <a:ext cx="9144000" cy="5832475"/>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30724"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30725" name="TextBox 20"/>
          <p:cNvSpPr txBox="1"/>
          <p:nvPr/>
        </p:nvSpPr>
        <p:spPr>
          <a:xfrm>
            <a:off x="381000" y="2619375"/>
            <a:ext cx="4349750" cy="460375"/>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30726" name="TextBox 20"/>
          <p:cNvSpPr txBox="1"/>
          <p:nvPr/>
        </p:nvSpPr>
        <p:spPr>
          <a:xfrm>
            <a:off x="14288" y="4379913"/>
            <a:ext cx="4441825" cy="493712"/>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48385" y="1536700"/>
            <a:ext cx="7510463" cy="3784600"/>
          </a:xfrm>
          <a:prstGeom prst="rect">
            <a:avLst/>
          </a:prstGeom>
          <a:noFill/>
        </p:spPr>
        <p:txBody>
          <a:bodyPr>
            <a:spAutoFit/>
          </a:bodyPr>
          <a:lstStyle/>
          <a:p>
            <a:pPr>
              <a:lnSpc>
                <a:spcPct val="150000"/>
              </a:lnSpc>
              <a:defRPr/>
            </a:pPr>
            <a:r>
              <a:rPr kumimoji="0" lang="en-US" altLang="zh-CN"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3.</a:t>
            </a:r>
            <a:r>
              <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a:t>
            </a:r>
            <a:r>
              <a:rPr kumimoji="0" lang="zh-CN" altLang="en-US" sz="2000" kern="1200" cap="none" spc="0" normalizeH="0" baseline="0" noProof="1">
                <a:solidFill>
                  <a:srgbClr val="C00000"/>
                </a:solidFill>
                <a:latin typeface="微软雅黑" panose="020B0503020204020204" pitchFamily="34" charset="-122"/>
                <a:ea typeface="微软雅黑" panose="020B0503020204020204" pitchFamily="34" charset="-122"/>
                <a:cs typeface="+mn-ea"/>
              </a:rPr>
              <a:t>测算依据</a:t>
            </a:r>
            <a:r>
              <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”栏应与开支内容</a:t>
            </a:r>
            <a:r>
              <a:rPr kumimoji="0" lang="zh-CN" altLang="en-US" sz="2000" kern="1200" cap="none" spc="0" normalizeH="0" baseline="0" noProof="1" smtClean="0">
                <a:solidFill>
                  <a:schemeClr val="tx2">
                    <a:lumMod val="90000"/>
                    <a:lumOff val="10000"/>
                  </a:schemeClr>
                </a:solidFill>
                <a:latin typeface="微软雅黑" panose="020B0503020204020204" pitchFamily="34" charset="-122"/>
                <a:ea typeface="微软雅黑" panose="020B0503020204020204" pitchFamily="34" charset="-122"/>
                <a:cs typeface="+mn-ea"/>
              </a:rPr>
              <a:t>对应，</a:t>
            </a:r>
            <a:r>
              <a:rPr lang="zh-CN" altLang="en-US" sz="2000" noProof="1" smtClean="0">
                <a:solidFill>
                  <a:schemeClr val="tx2">
                    <a:lumMod val="90000"/>
                    <a:lumOff val="10000"/>
                  </a:schemeClr>
                </a:solidFill>
                <a:latin typeface="微软雅黑" panose="020B0503020204020204" pitchFamily="34" charset="-122"/>
                <a:ea typeface="微软雅黑" panose="020B0503020204020204" pitchFamily="34" charset="-122"/>
                <a:cs typeface="+mn-ea"/>
              </a:rPr>
              <a:t>可</a:t>
            </a:r>
            <a:r>
              <a:rPr lang="zh-CN" altLang="en-US" sz="2000" noProof="1">
                <a:solidFill>
                  <a:schemeClr val="tx2">
                    <a:lumMod val="90000"/>
                    <a:lumOff val="10000"/>
                  </a:schemeClr>
                </a:solidFill>
                <a:latin typeface="微软雅黑" panose="020B0503020204020204" pitchFamily="34" charset="-122"/>
                <a:ea typeface="微软雅黑" panose="020B0503020204020204" pitchFamily="34" charset="-122"/>
                <a:cs typeface="+mn-ea"/>
              </a:rPr>
              <a:t>在系统中勾</a:t>
            </a:r>
            <a:r>
              <a:rPr lang="zh-CN" altLang="en-US" sz="2000" noProof="1" smtClean="0">
                <a:solidFill>
                  <a:schemeClr val="tx2">
                    <a:lumMod val="90000"/>
                    <a:lumOff val="10000"/>
                  </a:schemeClr>
                </a:solidFill>
                <a:latin typeface="微软雅黑" panose="020B0503020204020204" pitchFamily="34" charset="-122"/>
                <a:ea typeface="微软雅黑" panose="020B0503020204020204" pitchFamily="34" charset="-122"/>
                <a:cs typeface="+mn-ea"/>
              </a:rPr>
              <a:t>选</a:t>
            </a:r>
            <a:endPar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endParaRPr>
          </a:p>
          <a:p>
            <a:pPr marL="342900" marR="0" indent="-342900" defTabSz="914400">
              <a:lnSpc>
                <a:spcPct val="150000"/>
              </a:lnSpc>
              <a:buClrTx/>
              <a:buSzTx/>
              <a:buFont typeface="Arial" panose="020B0604020202020204" pitchFamily="34" charset="0"/>
              <a:buChar char="•"/>
              <a:defRPr/>
            </a:pPr>
            <a:r>
              <a:rPr kumimoji="0" lang="zh-CN" altLang="en-US" sz="2000" kern="1200" cap="none" spc="0" normalizeH="0" baseline="0" noProof="1">
                <a:solidFill>
                  <a:schemeClr val="tx2"/>
                </a:solidFill>
                <a:latin typeface="微软雅黑" panose="020B0503020204020204" pitchFamily="34" charset="-122"/>
                <a:ea typeface="微软雅黑" panose="020B0503020204020204" pitchFamily="34" charset="-122"/>
                <a:cs typeface="+mn-ea"/>
              </a:rPr>
              <a:t>如为差旅、培训、交通、餐饮、劳务（含专家讲课、咨询、评审）等有明确标准规定的，应填写有关文件</a:t>
            </a:r>
            <a:endParaRPr kumimoji="0" lang="zh-CN" altLang="en-US" sz="2000" kern="1200" cap="none" spc="0" normalizeH="0" baseline="0" noProof="1">
              <a:solidFill>
                <a:schemeClr val="tx2"/>
              </a:solidFill>
              <a:latin typeface="微软雅黑" panose="020B0503020204020204" pitchFamily="34" charset="-122"/>
              <a:ea typeface="微软雅黑" panose="020B0503020204020204" pitchFamily="34" charset="-122"/>
              <a:cs typeface="+mn-ea"/>
            </a:endParaRPr>
          </a:p>
          <a:p>
            <a:pPr marL="342900" marR="0" indent="-342900" defTabSz="914400">
              <a:lnSpc>
                <a:spcPct val="150000"/>
              </a:lnSpc>
              <a:buClrTx/>
              <a:buSzTx/>
              <a:buFont typeface="Arial" panose="020B0604020202020204" pitchFamily="34" charset="0"/>
              <a:buChar char="•"/>
              <a:defRPr/>
            </a:pPr>
            <a:r>
              <a:rPr kumimoji="0" lang="zh-CN" altLang="en-US" sz="2000" kern="1200" cap="none" spc="0" normalizeH="0" baseline="0" noProof="1">
                <a:solidFill>
                  <a:schemeClr val="tx2"/>
                </a:solidFill>
                <a:latin typeface="微软雅黑" panose="020B0503020204020204" pitchFamily="34" charset="-122"/>
                <a:ea typeface="微软雅黑" panose="020B0503020204020204" pitchFamily="34" charset="-122"/>
                <a:cs typeface="+mn-ea"/>
              </a:rPr>
              <a:t>如为集市采购需勾选“政府采购网标价”</a:t>
            </a:r>
            <a:endParaRPr kumimoji="0" lang="zh-CN" altLang="en-US" sz="2000" kern="1200" cap="none" spc="0" normalizeH="0" baseline="0" noProof="1">
              <a:solidFill>
                <a:schemeClr val="tx2"/>
              </a:solidFill>
              <a:latin typeface="微软雅黑" panose="020B0503020204020204" pitchFamily="34" charset="-122"/>
              <a:ea typeface="微软雅黑" panose="020B0503020204020204" pitchFamily="34" charset="-122"/>
            </a:endParaRPr>
          </a:p>
          <a:p>
            <a:pPr marL="342900" marR="0" indent="-342900" defTabSz="914400">
              <a:lnSpc>
                <a:spcPct val="150000"/>
              </a:lnSpc>
              <a:buClrTx/>
              <a:buSzTx/>
              <a:buFont typeface="Arial" panose="020B0604020202020204" pitchFamily="34" charset="0"/>
              <a:buChar char="•"/>
              <a:defRPr/>
            </a:pPr>
            <a:r>
              <a:rPr kumimoji="0" lang="zh-CN" altLang="en-US" sz="2000" kern="1200" cap="none" spc="0" normalizeH="0" baseline="0" noProof="1">
                <a:solidFill>
                  <a:schemeClr val="tx2"/>
                </a:solidFill>
                <a:latin typeface="微软雅黑" panose="020B0503020204020204" pitchFamily="34" charset="-122"/>
                <a:ea typeface="微软雅黑" panose="020B0503020204020204" pitchFamily="34" charset="-122"/>
                <a:cs typeface="+mn-ea"/>
              </a:rPr>
              <a:t>如为非集市采购勾选“</a:t>
            </a:r>
            <a:r>
              <a:rPr kumimoji="0" lang="zh-CN" altLang="en-US" sz="2000" kern="1200" cap="none" spc="0" normalizeH="0" baseline="0" noProof="1">
                <a:solidFill>
                  <a:srgbClr val="C00000"/>
                </a:solidFill>
                <a:latin typeface="微软雅黑" panose="020B0503020204020204" pitchFamily="34" charset="-122"/>
                <a:ea typeface="微软雅黑" panose="020B0503020204020204" pitchFamily="34" charset="-122"/>
                <a:cs typeface="+mn-ea"/>
              </a:rPr>
              <a:t>市场询价</a:t>
            </a:r>
            <a:r>
              <a:rPr kumimoji="0" lang="zh-CN" altLang="en-US" sz="2000" kern="1200" cap="none" spc="0" normalizeH="0" baseline="0" noProof="1">
                <a:solidFill>
                  <a:schemeClr val="tx2"/>
                </a:solidFill>
                <a:latin typeface="微软雅黑" panose="020B0503020204020204" pitchFamily="34" charset="-122"/>
                <a:ea typeface="微软雅黑" panose="020B0503020204020204" pitchFamily="34" charset="-122"/>
                <a:cs typeface="+mn-ea"/>
              </a:rPr>
              <a:t>”并附询价材料，</a:t>
            </a:r>
            <a:r>
              <a:rPr kumimoji="0" lang="zh-CN" altLang="en-US" sz="2000" kern="1200" cap="none" spc="0" normalizeH="0" baseline="0" noProof="1" smtClean="0">
                <a:solidFill>
                  <a:schemeClr val="tx2"/>
                </a:solidFill>
                <a:latin typeface="微软雅黑" panose="020B0503020204020204" pitchFamily="34" charset="-122"/>
                <a:ea typeface="微软雅黑" panose="020B0503020204020204" pitchFamily="34" charset="-122"/>
                <a:cs typeface="+mn-ea"/>
              </a:rPr>
              <a:t>特别是购买</a:t>
            </a:r>
            <a:r>
              <a:rPr kumimoji="0" lang="zh-CN" altLang="en-US" sz="2000" kern="1200" cap="none" spc="0" normalizeH="0" baseline="0" noProof="1">
                <a:solidFill>
                  <a:schemeClr val="tx2"/>
                </a:solidFill>
                <a:latin typeface="微软雅黑" panose="020B0503020204020204" pitchFamily="34" charset="-122"/>
                <a:ea typeface="微软雅黑" panose="020B0503020204020204" pitchFamily="34" charset="-122"/>
                <a:cs typeface="+mn-ea"/>
              </a:rPr>
              <a:t>服务费</a:t>
            </a:r>
            <a:r>
              <a:rPr kumimoji="0" lang="zh-CN" altLang="en-US" sz="2000" kern="1200" cap="none" spc="0" normalizeH="0" baseline="0" noProof="1" smtClean="0">
                <a:solidFill>
                  <a:schemeClr val="tx2"/>
                </a:solidFill>
                <a:latin typeface="微软雅黑" panose="020B0503020204020204" pitchFamily="34" charset="-122"/>
                <a:ea typeface="微软雅黑" panose="020B0503020204020204" pitchFamily="34" charset="-122"/>
                <a:cs typeface="+mn-ea"/>
              </a:rPr>
              <a:t>用和专用设备费用，如宣传视频、课件软件、活动设施等</a:t>
            </a:r>
            <a:endParaRPr kumimoji="0" lang="zh-CN" altLang="en-US" sz="2000" kern="1200" cap="none" spc="0" normalizeH="0" baseline="0" noProof="1">
              <a:solidFill>
                <a:schemeClr val="tx2"/>
              </a:solidFill>
              <a:latin typeface="微软雅黑" panose="020B0503020204020204" pitchFamily="34" charset="-122"/>
              <a:ea typeface="微软雅黑" panose="020B0503020204020204" pitchFamily="34" charset="-122"/>
              <a:cs typeface="+mn-ea"/>
            </a:endParaRPr>
          </a:p>
          <a:p>
            <a:pPr marL="342900" marR="0" indent="-342900" defTabSz="914400">
              <a:lnSpc>
                <a:spcPct val="150000"/>
              </a:lnSpc>
              <a:buClrTx/>
              <a:buSzTx/>
              <a:buFont typeface="Arial" panose="020B0604020202020204" pitchFamily="34" charset="0"/>
              <a:buChar char="•"/>
              <a:defRPr/>
            </a:pPr>
            <a:r>
              <a:rPr lang="zh-CN" altLang="en-US" sz="2000" noProof="1" smtClean="0">
                <a:solidFill>
                  <a:schemeClr val="tx2"/>
                </a:solidFill>
                <a:latin typeface="微软雅黑" panose="020B0503020204020204" pitchFamily="34" charset="-122"/>
                <a:ea typeface="微软雅黑" panose="020B0503020204020204" pitchFamily="34" charset="-122"/>
                <a:cs typeface="+mn-ea"/>
              </a:rPr>
              <a:t>请勿在</a:t>
            </a:r>
            <a:r>
              <a:rPr lang="en-US" altLang="zh-CN" sz="2000" noProof="1" smtClean="0">
                <a:solidFill>
                  <a:schemeClr val="tx2"/>
                </a:solidFill>
                <a:latin typeface="微软雅黑" panose="020B0503020204020204" pitchFamily="34" charset="-122"/>
                <a:ea typeface="微软雅黑" panose="020B0503020204020204" pitchFamily="34" charset="-122"/>
                <a:cs typeface="+mn-ea"/>
              </a:rPr>
              <a:t>“</a:t>
            </a:r>
            <a:r>
              <a:rPr lang="zh-CN" altLang="en-US" sz="2000" noProof="1" smtClean="0">
                <a:solidFill>
                  <a:schemeClr val="tx2"/>
                </a:solidFill>
                <a:latin typeface="微软雅黑" panose="020B0503020204020204" pitchFamily="34" charset="-122"/>
                <a:ea typeface="微软雅黑" panose="020B0503020204020204" pitchFamily="34" charset="-122"/>
                <a:cs typeface="+mn-ea"/>
              </a:rPr>
              <a:t>测算依据</a:t>
            </a:r>
            <a:r>
              <a:rPr lang="en-US" altLang="zh-CN" sz="2000" noProof="1" smtClean="0">
                <a:solidFill>
                  <a:schemeClr val="tx2"/>
                </a:solidFill>
                <a:latin typeface="微软雅黑" panose="020B0503020204020204" pitchFamily="34" charset="-122"/>
                <a:ea typeface="微软雅黑" panose="020B0503020204020204" pitchFamily="34" charset="-122"/>
                <a:cs typeface="+mn-ea"/>
              </a:rPr>
              <a:t>”</a:t>
            </a:r>
            <a:r>
              <a:rPr lang="zh-CN" altLang="en-US" sz="2000" noProof="1" smtClean="0">
                <a:solidFill>
                  <a:schemeClr val="tx2"/>
                </a:solidFill>
                <a:latin typeface="微软雅黑" panose="020B0503020204020204" pitchFamily="34" charset="-122"/>
                <a:ea typeface="微软雅黑" panose="020B0503020204020204" pitchFamily="34" charset="-122"/>
                <a:cs typeface="+mn-ea"/>
              </a:rPr>
              <a:t>栏填写计算公式</a:t>
            </a:r>
            <a:endParaRPr kumimoji="0" lang="zh-CN" altLang="en-US" sz="2000" kern="1200" cap="none" spc="0" normalizeH="0" baseline="0" noProof="1" smtClean="0">
              <a:solidFill>
                <a:schemeClr val="tx2"/>
              </a:solidFill>
              <a:latin typeface="微软雅黑" panose="020B0503020204020204" pitchFamily="34" charset="-122"/>
              <a:ea typeface="微软雅黑" panose="020B0503020204020204" pitchFamily="34" charset="-122"/>
              <a:cs typeface="+mn-ea"/>
            </a:endParaRPr>
          </a:p>
        </p:txBody>
      </p:sp>
      <p:sp>
        <p:nvSpPr>
          <p:cNvPr id="9" name="文本框 1"/>
          <p:cNvSpPr txBox="1"/>
          <p:nvPr/>
        </p:nvSpPr>
        <p:spPr>
          <a:xfrm>
            <a:off x="914400" y="217170"/>
            <a:ext cx="7940675" cy="584775"/>
          </a:xfrm>
          <a:prstGeom prst="rect">
            <a:avLst/>
          </a:prstGeom>
          <a:noFill/>
          <a:ln w="9525">
            <a:noFill/>
          </a:ln>
        </p:spPr>
        <p:txBody>
          <a:bodyPr wrap="square" anchor="t">
            <a:spAutoFit/>
          </a:bodyPr>
          <a:lstStyle/>
          <a:p>
            <a:r>
              <a:rPr lang="zh-CN" altLang="en-US" sz="3200" b="1" dirty="0" smtClean="0">
                <a:solidFill>
                  <a:schemeClr val="bg1"/>
                </a:solidFill>
                <a:ea typeface="微软雅黑" panose="020B0503020204020204" pitchFamily="34" charset="-122"/>
                <a:sym typeface="+mn-ea"/>
              </a:rPr>
              <a:t>三、资金</a:t>
            </a:r>
            <a:r>
              <a:rPr lang="zh-CN" altLang="en-US" sz="3200" b="1" dirty="0">
                <a:solidFill>
                  <a:schemeClr val="bg1"/>
                </a:solidFill>
                <a:ea typeface="微软雅黑" panose="020B0503020204020204" pitchFamily="34" charset="-122"/>
                <a:sym typeface="+mn-ea"/>
              </a:rPr>
              <a:t>测算明细表填制说明</a:t>
            </a:r>
            <a:endParaRPr lang="en-US" altLang="zh-CN" sz="3200" b="1" dirty="0">
              <a:solidFill>
                <a:schemeClr val="bg1"/>
              </a:solidFill>
              <a:latin typeface="+mj-lt"/>
              <a:ea typeface="微软雅黑" panose="020B0503020204020204" pitchFamily="34" charset="-122"/>
              <a:cs typeface="+mj-lt"/>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图片 6"/>
          <p:cNvPicPr>
            <a:picLocks noChangeAspect="1"/>
          </p:cNvPicPr>
          <p:nvPr/>
        </p:nvPicPr>
        <p:blipFill>
          <a:blip r:embed="rId1" cstate="print"/>
          <a:stretch>
            <a:fillRect/>
          </a:stretch>
        </p:blipFill>
        <p:spPr>
          <a:xfrm>
            <a:off x="4763" y="0"/>
            <a:ext cx="9132887" cy="6858000"/>
          </a:xfrm>
          <a:prstGeom prst="rect">
            <a:avLst/>
          </a:prstGeom>
          <a:noFill/>
          <a:ln w="9525">
            <a:noFill/>
          </a:ln>
        </p:spPr>
      </p:pic>
      <p:sp>
        <p:nvSpPr>
          <p:cNvPr id="31747" name="矩形 1"/>
          <p:cNvSpPr/>
          <p:nvPr/>
        </p:nvSpPr>
        <p:spPr>
          <a:xfrm>
            <a:off x="13970" y="779082"/>
            <a:ext cx="9114536" cy="6042423"/>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31748"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31749" name="TextBox 20"/>
          <p:cNvSpPr txBox="1"/>
          <p:nvPr/>
        </p:nvSpPr>
        <p:spPr>
          <a:xfrm>
            <a:off x="381000" y="2619375"/>
            <a:ext cx="4349750" cy="460375"/>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31750" name="TextBox 20"/>
          <p:cNvSpPr txBox="1"/>
          <p:nvPr/>
        </p:nvSpPr>
        <p:spPr>
          <a:xfrm>
            <a:off x="14288" y="4379913"/>
            <a:ext cx="4441825" cy="493712"/>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02945" y="1649730"/>
            <a:ext cx="6580505" cy="2399665"/>
          </a:xfrm>
          <a:prstGeom prst="rect">
            <a:avLst/>
          </a:prstGeom>
          <a:noFill/>
        </p:spPr>
        <p:txBody>
          <a:bodyPr wrap="square">
            <a:spAutoFit/>
          </a:bodyPr>
          <a:lstStyle/>
          <a:p>
            <a:pPr marR="0" defTabSz="914400">
              <a:lnSpc>
                <a:spcPct val="150000"/>
              </a:lnSpc>
              <a:buClrTx/>
              <a:buSzTx/>
              <a:buFont typeface="Arial" panose="020B0604020202020204" pitchFamily="34" charset="0"/>
              <a:buNone/>
              <a:defRPr/>
            </a:pPr>
            <a:r>
              <a:rPr kumimoji="0" lang="en-US" altLang="zh-CN"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4.</a:t>
            </a:r>
            <a:r>
              <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a:t>
            </a:r>
            <a:r>
              <a:rPr kumimoji="0" lang="zh-CN" altLang="en-US" sz="2000" kern="1200" cap="none" spc="0" normalizeH="0" baseline="0" noProof="1">
                <a:solidFill>
                  <a:srgbClr val="C00000"/>
                </a:solidFill>
                <a:latin typeface="微软雅黑" panose="020B0503020204020204" pitchFamily="34" charset="-122"/>
                <a:ea typeface="微软雅黑" panose="020B0503020204020204" pitchFamily="34" charset="-122"/>
                <a:cs typeface="+mn-ea"/>
              </a:rPr>
              <a:t>备注</a:t>
            </a:r>
            <a:r>
              <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a:t>
            </a:r>
            <a:r>
              <a:rPr kumimoji="0" lang="zh-CN" altLang="en-US" sz="2000" kern="1200" cap="none" spc="0" normalizeH="0" baseline="0" noProof="1" smtClean="0">
                <a:solidFill>
                  <a:schemeClr val="tx2">
                    <a:lumMod val="90000"/>
                    <a:lumOff val="10000"/>
                  </a:schemeClr>
                </a:solidFill>
                <a:latin typeface="微软雅黑" panose="020B0503020204020204" pitchFamily="34" charset="-122"/>
                <a:ea typeface="微软雅黑" panose="020B0503020204020204" pitchFamily="34" charset="-122"/>
                <a:cs typeface="+mn-ea"/>
              </a:rPr>
              <a:t>栏可填写：</a:t>
            </a:r>
            <a:endParaRPr kumimoji="0" lang="en-US" altLang="zh-CN" sz="2000" kern="1200" cap="none" spc="0" normalizeH="0" baseline="0" noProof="1" smtClean="0">
              <a:solidFill>
                <a:schemeClr val="tx2">
                  <a:lumMod val="90000"/>
                  <a:lumOff val="10000"/>
                </a:schemeClr>
              </a:solidFill>
              <a:latin typeface="微软雅黑" panose="020B0503020204020204" pitchFamily="34" charset="-122"/>
              <a:ea typeface="微软雅黑" panose="020B0503020204020204" pitchFamily="34" charset="-122"/>
              <a:cs typeface="+mn-ea"/>
            </a:endParaRPr>
          </a:p>
          <a:p>
            <a:pPr marL="342900" marR="0" indent="-342900" algn="l" defTabSz="914400">
              <a:lnSpc>
                <a:spcPct val="150000"/>
              </a:lnSpc>
              <a:buClrTx/>
              <a:buSzTx/>
              <a:buFont typeface="Arial" panose="020B0604020202020204" pitchFamily="34" charset="0"/>
              <a:buChar char="•"/>
              <a:defRPr/>
            </a:pPr>
            <a:r>
              <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执行方式（如集市采购、分散采购、</a:t>
            </a:r>
            <a:r>
              <a:rPr lang="zh-CN" altLang="en-US" sz="2000" noProof="1">
                <a:solidFill>
                  <a:schemeClr val="tx2">
                    <a:lumMod val="90000"/>
                    <a:lumOff val="10000"/>
                  </a:schemeClr>
                </a:solidFill>
                <a:latin typeface="微软雅黑" panose="020B0503020204020204" pitchFamily="34" charset="-122"/>
                <a:ea typeface="微软雅黑" panose="020B0503020204020204" pitchFamily="34" charset="-122"/>
                <a:cs typeface="+mn-ea"/>
              </a:rPr>
              <a:t>实报实销</a:t>
            </a:r>
            <a:r>
              <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等）</a:t>
            </a:r>
            <a:endPar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endParaRPr>
          </a:p>
          <a:p>
            <a:pPr marL="342900" marR="0" indent="-342900" algn="l" defTabSz="914400">
              <a:lnSpc>
                <a:spcPct val="150000"/>
              </a:lnSpc>
              <a:buClrTx/>
              <a:buSzTx/>
              <a:buFont typeface="Arial" panose="020B0604020202020204" pitchFamily="34" charset="0"/>
              <a:buChar char="•"/>
              <a:defRPr/>
            </a:pPr>
            <a:r>
              <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计算公式（如按多少人次/场次/天数等测算），请勿填写在测算依据中</a:t>
            </a:r>
            <a:endPar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endParaRPr>
          </a:p>
          <a:p>
            <a:pPr marL="342900" marR="0" indent="-342900" algn="l" defTabSz="914400">
              <a:lnSpc>
                <a:spcPct val="150000"/>
              </a:lnSpc>
              <a:buClrTx/>
              <a:buSzTx/>
              <a:buFont typeface="Arial" panose="020B0604020202020204" pitchFamily="34" charset="0"/>
              <a:buChar char="•"/>
              <a:defRPr/>
            </a:pPr>
            <a:r>
              <a:rPr lang="zh-CN" altLang="en-US" sz="2000" noProof="1">
                <a:solidFill>
                  <a:schemeClr val="tx2">
                    <a:lumMod val="90000"/>
                    <a:lumOff val="10000"/>
                  </a:schemeClr>
                </a:solidFill>
                <a:latin typeface="微软雅黑" panose="020B0503020204020204" pitchFamily="34" charset="-122"/>
                <a:ea typeface="微软雅黑" panose="020B0503020204020204" pitchFamily="34" charset="-122"/>
                <a:cs typeface="+mn-ea"/>
              </a:rPr>
              <a:t>其他需要说明的问题</a:t>
            </a:r>
            <a:endPar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endParaRPr>
          </a:p>
        </p:txBody>
      </p:sp>
      <p:sp>
        <p:nvSpPr>
          <p:cNvPr id="9" name="文本框 1"/>
          <p:cNvSpPr txBox="1"/>
          <p:nvPr/>
        </p:nvSpPr>
        <p:spPr>
          <a:xfrm>
            <a:off x="914400" y="217170"/>
            <a:ext cx="7940675" cy="584775"/>
          </a:xfrm>
          <a:prstGeom prst="rect">
            <a:avLst/>
          </a:prstGeom>
          <a:noFill/>
          <a:ln w="9525">
            <a:noFill/>
          </a:ln>
        </p:spPr>
        <p:txBody>
          <a:bodyPr wrap="square" anchor="t">
            <a:spAutoFit/>
          </a:bodyPr>
          <a:lstStyle/>
          <a:p>
            <a:r>
              <a:rPr lang="zh-CN" altLang="en-US" sz="3200" b="1" dirty="0" smtClean="0">
                <a:solidFill>
                  <a:schemeClr val="bg1"/>
                </a:solidFill>
                <a:ea typeface="微软雅黑" panose="020B0503020204020204" pitchFamily="34" charset="-122"/>
                <a:sym typeface="+mn-ea"/>
              </a:rPr>
              <a:t>三、资金</a:t>
            </a:r>
            <a:r>
              <a:rPr lang="zh-CN" altLang="en-US" sz="3200" b="1" dirty="0">
                <a:solidFill>
                  <a:schemeClr val="bg1"/>
                </a:solidFill>
                <a:ea typeface="微软雅黑" panose="020B0503020204020204" pitchFamily="34" charset="-122"/>
                <a:sym typeface="+mn-ea"/>
              </a:rPr>
              <a:t>测算明细表填制说明</a:t>
            </a:r>
            <a:endParaRPr lang="en-US" altLang="zh-CN" sz="3200" b="1" dirty="0">
              <a:solidFill>
                <a:schemeClr val="bg1"/>
              </a:solidFill>
              <a:latin typeface="+mj-lt"/>
              <a:ea typeface="微软雅黑" panose="020B0503020204020204" pitchFamily="34" charset="-122"/>
              <a:cs typeface="+mj-lt"/>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图片 6"/>
          <p:cNvPicPr>
            <a:picLocks noChangeAspect="1"/>
          </p:cNvPicPr>
          <p:nvPr/>
        </p:nvPicPr>
        <p:blipFill>
          <a:blip r:embed="rId1" cstate="print"/>
          <a:stretch>
            <a:fillRect/>
          </a:stretch>
        </p:blipFill>
        <p:spPr>
          <a:xfrm>
            <a:off x="11113" y="-317"/>
            <a:ext cx="9132887" cy="6858000"/>
          </a:xfrm>
          <a:prstGeom prst="rect">
            <a:avLst/>
          </a:prstGeom>
          <a:noFill/>
          <a:ln w="9525">
            <a:noFill/>
          </a:ln>
        </p:spPr>
      </p:pic>
      <p:sp>
        <p:nvSpPr>
          <p:cNvPr id="46083" name="矩形 1"/>
          <p:cNvSpPr/>
          <p:nvPr/>
        </p:nvSpPr>
        <p:spPr>
          <a:xfrm>
            <a:off x="0" y="954405"/>
            <a:ext cx="9144000" cy="5812155"/>
          </a:xfrm>
          <a:prstGeom prst="rect">
            <a:avLst/>
          </a:prstGeom>
          <a:solidFill>
            <a:schemeClr val="bg1"/>
          </a:solidFill>
          <a:ln w="9525">
            <a:noFill/>
          </a:ln>
        </p:spPr>
        <p:txBody>
          <a:bodyPr lIns="90170" tIns="46990" rIns="90170" bIns="46990" anchor="ctr"/>
          <a:lstStyle/>
          <a:p>
            <a:pPr>
              <a:lnSpc>
                <a:spcPct val="150000"/>
              </a:lnSpc>
            </a:pPr>
            <a:endParaRPr lang="en-US" altLang="zh-CN" sz="2000" dirty="0" smtClean="0">
              <a:solidFill>
                <a:srgbClr val="336699"/>
              </a:solidFill>
              <a:latin typeface="微软雅黑" panose="020B0503020204020204" pitchFamily="34" charset="-122"/>
              <a:ea typeface="微软雅黑" panose="020B0503020204020204" pitchFamily="34" charset="-122"/>
            </a:endParaRPr>
          </a:p>
          <a:p>
            <a:pPr>
              <a:lnSpc>
                <a:spcPct val="150000"/>
              </a:lnSpc>
            </a:pPr>
            <a:endParaRPr lang="en-US" altLang="zh-CN" sz="2000" dirty="0" smtClean="0">
              <a:solidFill>
                <a:srgbClr val="336699"/>
              </a:solidFill>
              <a:latin typeface="微软雅黑" panose="020B0503020204020204" pitchFamily="34" charset="-122"/>
              <a:ea typeface="微软雅黑" panose="020B0503020204020204" pitchFamily="34" charset="-122"/>
            </a:endParaRPr>
          </a:p>
          <a:p>
            <a:pPr>
              <a:lnSpc>
                <a:spcPct val="200000"/>
              </a:lnSpc>
            </a:pPr>
            <a:r>
              <a:rPr lang="en-US" altLang="zh-CN" sz="2000" dirty="0" smtClean="0">
                <a:solidFill>
                  <a:srgbClr val="336699"/>
                </a:solidFill>
                <a:latin typeface="微软雅黑" panose="020B0503020204020204" pitchFamily="34" charset="-122"/>
                <a:ea typeface="微软雅黑" panose="020B0503020204020204" pitchFamily="34" charset="-122"/>
              </a:rPr>
              <a:t>   </a:t>
            </a:r>
            <a:endParaRPr lang="en-US" altLang="zh-CN" sz="2000" dirty="0" smtClean="0">
              <a:solidFill>
                <a:srgbClr val="336699"/>
              </a:solidFill>
              <a:latin typeface="微软雅黑" panose="020B0503020204020204" pitchFamily="34" charset="-122"/>
              <a:ea typeface="微软雅黑" panose="020B0503020204020204" pitchFamily="34" charset="-122"/>
            </a:endParaRPr>
          </a:p>
          <a:p>
            <a:pPr>
              <a:lnSpc>
                <a:spcPct val="200000"/>
              </a:lnSpc>
            </a:pPr>
            <a:endParaRPr lang="en-US" altLang="zh-CN" sz="2000" dirty="0" smtClean="0">
              <a:solidFill>
                <a:srgbClr val="336699"/>
              </a:solidFill>
              <a:latin typeface="微软雅黑" panose="020B0503020204020204" pitchFamily="34" charset="-122"/>
              <a:ea typeface="微软雅黑" panose="020B0503020204020204" pitchFamily="34" charset="-122"/>
            </a:endParaRPr>
          </a:p>
          <a:p>
            <a:pPr>
              <a:lnSpc>
                <a:spcPct val="200000"/>
              </a:lnSpc>
            </a:pPr>
            <a:r>
              <a:rPr lang="en-US" altLang="zh-CN" sz="2000" dirty="0" smtClean="0">
                <a:solidFill>
                  <a:srgbClr val="336699"/>
                </a:solidFill>
                <a:latin typeface="微软雅黑" panose="020B0503020204020204" pitchFamily="34" charset="-122"/>
                <a:ea typeface="微软雅黑" panose="020B0503020204020204" pitchFamily="34" charset="-122"/>
              </a:rPr>
              <a:t>   </a:t>
            </a:r>
            <a:endParaRPr lang="zh-CN" altLang="en-US" sz="2000" dirty="0">
              <a:solidFill>
                <a:srgbClr val="336699"/>
              </a:solidFill>
              <a:latin typeface="微软雅黑" panose="020B0503020204020204" pitchFamily="34" charset="-122"/>
              <a:ea typeface="微软雅黑" panose="020B0503020204020204" pitchFamily="34" charset="-122"/>
            </a:endParaRPr>
          </a:p>
          <a:p>
            <a:pPr>
              <a:lnSpc>
                <a:spcPct val="150000"/>
              </a:lnSpc>
            </a:pPr>
            <a:endParaRPr lang="zh-CN" altLang="en-US" sz="2000" dirty="0">
              <a:solidFill>
                <a:srgbClr val="336699"/>
              </a:solidFill>
              <a:latin typeface="微软雅黑" panose="020B0503020204020204" pitchFamily="34" charset="-122"/>
              <a:ea typeface="微软雅黑" panose="020B0503020204020204" pitchFamily="34" charset="-122"/>
            </a:endParaRPr>
          </a:p>
          <a:p>
            <a:pPr>
              <a:lnSpc>
                <a:spcPct val="150000"/>
              </a:lnSpc>
            </a:pPr>
            <a:endParaRPr lang="zh-CN" altLang="en-US" sz="2000" dirty="0">
              <a:solidFill>
                <a:srgbClr val="336699"/>
              </a:solidFill>
              <a:latin typeface="微软雅黑" panose="020B0503020204020204" pitchFamily="34" charset="-122"/>
              <a:ea typeface="微软雅黑" panose="020B0503020204020204" pitchFamily="34" charset="-122"/>
            </a:endParaRPr>
          </a:p>
          <a:p>
            <a:pPr>
              <a:lnSpc>
                <a:spcPct val="150000"/>
              </a:lnSpc>
            </a:pPr>
            <a:endParaRPr lang="zh-CN" altLang="en-US" sz="2000" dirty="0">
              <a:solidFill>
                <a:srgbClr val="336699"/>
              </a:solidFill>
              <a:latin typeface="微软雅黑" panose="020B0503020204020204" pitchFamily="34" charset="-122"/>
              <a:ea typeface="微软雅黑" panose="020B0503020204020204" pitchFamily="34" charset="-122"/>
            </a:endParaRPr>
          </a:p>
        </p:txBody>
      </p:sp>
      <p:pic>
        <p:nvPicPr>
          <p:cNvPr id="46084"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46085" name="TextBox 20"/>
          <p:cNvSpPr txBox="1"/>
          <p:nvPr/>
        </p:nvSpPr>
        <p:spPr>
          <a:xfrm>
            <a:off x="381000" y="2619375"/>
            <a:ext cx="4349750" cy="460375"/>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6087" name="文本框 1"/>
          <p:cNvSpPr txBox="1"/>
          <p:nvPr/>
        </p:nvSpPr>
        <p:spPr>
          <a:xfrm>
            <a:off x="914400" y="169863"/>
            <a:ext cx="6707188" cy="1014730"/>
          </a:xfrm>
          <a:prstGeom prst="rect">
            <a:avLst/>
          </a:prstGeom>
          <a:noFill/>
          <a:ln w="9525">
            <a:noFill/>
          </a:ln>
        </p:spPr>
        <p:txBody>
          <a:bodyPr>
            <a:spAutoFit/>
          </a:bodyPr>
          <a:lstStyle/>
          <a:p>
            <a:r>
              <a:rPr lang="en-US" altLang="zh-CN" sz="3000" b="1" dirty="0" smtClean="0">
                <a:solidFill>
                  <a:schemeClr val="bg1"/>
                </a:solidFill>
                <a:ea typeface="微软雅黑" panose="020B0503020204020204" pitchFamily="34" charset="-122"/>
                <a:sym typeface="+mn-ea"/>
              </a:rPr>
              <a:t> </a:t>
            </a:r>
            <a:r>
              <a:rPr lang="zh-CN" altLang="en-US" sz="3000" b="1" dirty="0" smtClean="0">
                <a:solidFill>
                  <a:schemeClr val="bg1"/>
                </a:solidFill>
                <a:ea typeface="微软雅黑" panose="020B0503020204020204" pitchFamily="34" charset="-122"/>
                <a:sym typeface="+mn-ea"/>
              </a:rPr>
              <a:t>资金测算明细表</a:t>
            </a:r>
            <a:r>
              <a:rPr lang="zh-CN" altLang="en-US" sz="3000" b="1" dirty="0" smtClean="0">
                <a:solidFill>
                  <a:srgbClr val="FF0000"/>
                </a:solidFill>
                <a:ea typeface="微软雅黑" panose="020B0503020204020204" pitchFamily="34" charset="-122"/>
                <a:sym typeface="+mn-ea"/>
              </a:rPr>
              <a:t>填写实例</a:t>
            </a:r>
            <a:endParaRPr lang="zh-CN" altLang="en-US" sz="3000" b="1" dirty="0">
              <a:solidFill>
                <a:srgbClr val="FF0000"/>
              </a:solidFill>
              <a:latin typeface="Arial" panose="020B0604020202020204" pitchFamily="34" charset="0"/>
              <a:ea typeface="微软雅黑" panose="020B0503020204020204" pitchFamily="34" charset="-122"/>
            </a:endParaRPr>
          </a:p>
          <a:p>
            <a:endParaRPr lang="zh-CN" altLang="en-US" sz="3000" b="1" dirty="0">
              <a:solidFill>
                <a:schemeClr val="bg1"/>
              </a:solidFill>
              <a:latin typeface="Arial" panose="020B0604020202020204" pitchFamily="34" charset="0"/>
              <a:ea typeface="微软雅黑" panose="020B0503020204020204" pitchFamily="34" charset="-122"/>
            </a:endParaRPr>
          </a:p>
        </p:txBody>
      </p:sp>
      <p:sp>
        <p:nvSpPr>
          <p:cNvPr id="46088" name="TextBox 9"/>
          <p:cNvSpPr txBox="1"/>
          <p:nvPr/>
        </p:nvSpPr>
        <p:spPr>
          <a:xfrm>
            <a:off x="545465" y="1084263"/>
            <a:ext cx="8051800" cy="369887"/>
          </a:xfrm>
          <a:prstGeom prst="rect">
            <a:avLst/>
          </a:prstGeom>
          <a:noFill/>
          <a:ln w="9525">
            <a:noFill/>
          </a:ln>
        </p:spPr>
        <p:txBody>
          <a:bodyPr>
            <a:spAutoFit/>
          </a:bodyPr>
          <a:lstStyle/>
          <a:p>
            <a:endParaRPr lang="zh-CN" altLang="en-US" dirty="0">
              <a:latin typeface="Arial" panose="020B0604020202020204" pitchFamily="34" charset="0"/>
            </a:endParaRPr>
          </a:p>
        </p:txBody>
      </p:sp>
      <p:sp>
        <p:nvSpPr>
          <p:cNvPr id="9" name="TextBox 8"/>
          <p:cNvSpPr txBox="1"/>
          <p:nvPr/>
        </p:nvSpPr>
        <p:spPr>
          <a:xfrm>
            <a:off x="8428317" y="2332987"/>
            <a:ext cx="3012363" cy="1200329"/>
          </a:xfrm>
          <a:prstGeom prst="rect">
            <a:avLst/>
          </a:prstGeom>
          <a:solidFill>
            <a:schemeClr val="accent1">
              <a:lumMod val="20000"/>
              <a:lumOff val="80000"/>
            </a:schemeClr>
          </a:solidFill>
        </p:spPr>
        <p:txBody>
          <a:bodyPr wrap="none" rtlCol="0">
            <a:spAutoFit/>
          </a:bodyPr>
          <a:lstStyle/>
          <a:p>
            <a:pPr marL="285750" indent="-285750">
              <a:buFont typeface="Arial" panose="020B0604020202020204" pitchFamily="34" charset="0"/>
              <a:buChar char="•"/>
            </a:pPr>
            <a:r>
              <a:rPr lang="zh-CN" altLang="en-US" dirty="0" smtClean="0"/>
              <a:t>问题：预算过粗、太笼统</a:t>
            </a:r>
            <a:endParaRPr lang="zh-CN" altLang="en-US" dirty="0" smtClean="0"/>
          </a:p>
          <a:p>
            <a:pPr marL="285750" indent="-285750">
              <a:buFont typeface="Arial" panose="020B0604020202020204" pitchFamily="34" charset="0"/>
              <a:buChar char="•"/>
            </a:pPr>
            <a:endParaRPr lang="en-US" altLang="zh-CN" dirty="0" smtClean="0">
              <a:solidFill>
                <a:srgbClr val="C00000"/>
              </a:solidFill>
            </a:endParaRPr>
          </a:p>
          <a:p>
            <a:pPr marL="285750" indent="-285750">
              <a:buFont typeface="Arial" panose="020B0604020202020204" pitchFamily="34" charset="0"/>
              <a:buChar char="•"/>
            </a:pPr>
            <a:r>
              <a:rPr lang="zh-CN" altLang="en-US" dirty="0" smtClean="0">
                <a:solidFill>
                  <a:srgbClr val="C00000"/>
                </a:solidFill>
              </a:rPr>
              <a:t>市场</a:t>
            </a:r>
            <a:r>
              <a:rPr lang="zh-CN" altLang="en-US" dirty="0">
                <a:solidFill>
                  <a:srgbClr val="C00000"/>
                </a:solidFill>
              </a:rPr>
              <a:t>询</a:t>
            </a:r>
            <a:r>
              <a:rPr lang="zh-CN" altLang="en-US" dirty="0" smtClean="0">
                <a:solidFill>
                  <a:srgbClr val="C00000"/>
                </a:solidFill>
              </a:rPr>
              <a:t>价</a:t>
            </a:r>
            <a:endParaRPr lang="en-US" altLang="zh-CN" dirty="0" smtClean="0">
              <a:solidFill>
                <a:srgbClr val="C00000"/>
              </a:solidFill>
            </a:endParaRPr>
          </a:p>
          <a:p>
            <a:r>
              <a:rPr lang="zh-CN" altLang="en-US" dirty="0" smtClean="0">
                <a:solidFill>
                  <a:srgbClr val="C00000"/>
                </a:solidFill>
              </a:rPr>
              <a:t>未补充询价资料</a:t>
            </a:r>
            <a:endParaRPr lang="en-US" altLang="zh-CN" dirty="0" smtClean="0">
              <a:solidFill>
                <a:srgbClr val="C00000"/>
              </a:solidFill>
            </a:endParaRPr>
          </a:p>
        </p:txBody>
      </p:sp>
      <p:pic>
        <p:nvPicPr>
          <p:cNvPr id="2050" name="Picture 2"/>
          <p:cNvPicPr>
            <a:picLocks noChangeAspect="1" noChangeArrowheads="1"/>
          </p:cNvPicPr>
          <p:nvPr/>
        </p:nvPicPr>
        <p:blipFill>
          <a:blip r:embed="rId3"/>
          <a:srcRect/>
          <a:stretch>
            <a:fillRect/>
          </a:stretch>
        </p:blipFill>
        <p:spPr bwMode="auto">
          <a:xfrm>
            <a:off x="316523" y="1487732"/>
            <a:ext cx="8466991" cy="4638675"/>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图片 6"/>
          <p:cNvPicPr>
            <a:picLocks noChangeAspect="1"/>
          </p:cNvPicPr>
          <p:nvPr/>
        </p:nvPicPr>
        <p:blipFill>
          <a:blip r:embed="rId1" cstate="print"/>
          <a:stretch>
            <a:fillRect/>
          </a:stretch>
        </p:blipFill>
        <p:spPr>
          <a:xfrm>
            <a:off x="11113" y="-317"/>
            <a:ext cx="9132887" cy="6858000"/>
          </a:xfrm>
          <a:prstGeom prst="rect">
            <a:avLst/>
          </a:prstGeom>
          <a:noFill/>
          <a:ln w="9525">
            <a:noFill/>
          </a:ln>
        </p:spPr>
      </p:pic>
      <p:sp>
        <p:nvSpPr>
          <p:cNvPr id="46083" name="矩形 1"/>
          <p:cNvSpPr/>
          <p:nvPr/>
        </p:nvSpPr>
        <p:spPr>
          <a:xfrm>
            <a:off x="0" y="954405"/>
            <a:ext cx="9144000" cy="5903595"/>
          </a:xfrm>
          <a:prstGeom prst="rect">
            <a:avLst/>
          </a:prstGeom>
          <a:solidFill>
            <a:schemeClr val="bg1"/>
          </a:solidFill>
          <a:ln w="9525">
            <a:noFill/>
          </a:ln>
        </p:spPr>
        <p:txBody>
          <a:bodyPr lIns="90170" tIns="46990" rIns="90170" bIns="46990" anchor="ctr"/>
          <a:lstStyle/>
          <a:p>
            <a:pPr>
              <a:lnSpc>
                <a:spcPct val="150000"/>
              </a:lnSpc>
            </a:pPr>
            <a:endParaRPr lang="en-US" altLang="zh-CN" sz="2000" dirty="0" smtClean="0">
              <a:solidFill>
                <a:srgbClr val="336699"/>
              </a:solidFill>
              <a:latin typeface="微软雅黑" panose="020B0503020204020204" pitchFamily="34" charset="-122"/>
              <a:ea typeface="微软雅黑" panose="020B0503020204020204" pitchFamily="34" charset="-122"/>
            </a:endParaRPr>
          </a:p>
          <a:p>
            <a:pPr>
              <a:lnSpc>
                <a:spcPct val="150000"/>
              </a:lnSpc>
            </a:pPr>
            <a:endParaRPr lang="en-US" altLang="zh-CN" sz="2000" dirty="0" smtClean="0">
              <a:solidFill>
                <a:srgbClr val="336699"/>
              </a:solidFill>
              <a:latin typeface="微软雅黑" panose="020B0503020204020204" pitchFamily="34" charset="-122"/>
              <a:ea typeface="微软雅黑" panose="020B0503020204020204" pitchFamily="34" charset="-122"/>
            </a:endParaRPr>
          </a:p>
          <a:p>
            <a:pPr>
              <a:lnSpc>
                <a:spcPct val="200000"/>
              </a:lnSpc>
            </a:pPr>
            <a:r>
              <a:rPr lang="en-US" altLang="zh-CN" sz="2000" dirty="0" smtClean="0">
                <a:solidFill>
                  <a:srgbClr val="336699"/>
                </a:solidFill>
                <a:latin typeface="微软雅黑" panose="020B0503020204020204" pitchFamily="34" charset="-122"/>
                <a:ea typeface="微软雅黑" panose="020B0503020204020204" pitchFamily="34" charset="-122"/>
              </a:rPr>
              <a:t>   </a:t>
            </a:r>
            <a:endParaRPr lang="en-US" altLang="zh-CN" sz="2000" dirty="0" smtClean="0">
              <a:solidFill>
                <a:srgbClr val="336699"/>
              </a:solidFill>
              <a:latin typeface="微软雅黑" panose="020B0503020204020204" pitchFamily="34" charset="-122"/>
              <a:ea typeface="微软雅黑" panose="020B0503020204020204" pitchFamily="34" charset="-122"/>
            </a:endParaRPr>
          </a:p>
          <a:p>
            <a:pPr>
              <a:lnSpc>
                <a:spcPct val="200000"/>
              </a:lnSpc>
            </a:pPr>
            <a:endParaRPr lang="en-US" altLang="zh-CN" sz="2000" dirty="0" smtClean="0">
              <a:solidFill>
                <a:srgbClr val="336699"/>
              </a:solidFill>
              <a:latin typeface="微软雅黑" panose="020B0503020204020204" pitchFamily="34" charset="-122"/>
              <a:ea typeface="微软雅黑" panose="020B0503020204020204" pitchFamily="34" charset="-122"/>
            </a:endParaRPr>
          </a:p>
          <a:p>
            <a:pPr>
              <a:lnSpc>
                <a:spcPct val="200000"/>
              </a:lnSpc>
            </a:pPr>
            <a:r>
              <a:rPr lang="en-US" altLang="zh-CN" sz="2000" dirty="0" smtClean="0">
                <a:solidFill>
                  <a:srgbClr val="336699"/>
                </a:solidFill>
                <a:latin typeface="微软雅黑" panose="020B0503020204020204" pitchFamily="34" charset="-122"/>
                <a:ea typeface="微软雅黑" panose="020B0503020204020204" pitchFamily="34" charset="-122"/>
              </a:rPr>
              <a:t>   </a:t>
            </a:r>
            <a:endParaRPr lang="zh-CN" altLang="en-US" sz="2000" dirty="0">
              <a:solidFill>
                <a:srgbClr val="336699"/>
              </a:solidFill>
              <a:latin typeface="微软雅黑" panose="020B0503020204020204" pitchFamily="34" charset="-122"/>
              <a:ea typeface="微软雅黑" panose="020B0503020204020204" pitchFamily="34" charset="-122"/>
            </a:endParaRPr>
          </a:p>
          <a:p>
            <a:pPr>
              <a:lnSpc>
                <a:spcPct val="150000"/>
              </a:lnSpc>
            </a:pPr>
            <a:endParaRPr lang="zh-CN" altLang="en-US" sz="2000" dirty="0">
              <a:solidFill>
                <a:srgbClr val="336699"/>
              </a:solidFill>
              <a:latin typeface="微软雅黑" panose="020B0503020204020204" pitchFamily="34" charset="-122"/>
              <a:ea typeface="微软雅黑" panose="020B0503020204020204" pitchFamily="34" charset="-122"/>
            </a:endParaRPr>
          </a:p>
          <a:p>
            <a:pPr>
              <a:lnSpc>
                <a:spcPct val="150000"/>
              </a:lnSpc>
            </a:pPr>
            <a:endParaRPr lang="zh-CN" altLang="en-US" sz="2000" dirty="0">
              <a:solidFill>
                <a:srgbClr val="336699"/>
              </a:solidFill>
              <a:latin typeface="微软雅黑" panose="020B0503020204020204" pitchFamily="34" charset="-122"/>
              <a:ea typeface="微软雅黑" panose="020B0503020204020204" pitchFamily="34" charset="-122"/>
            </a:endParaRPr>
          </a:p>
          <a:p>
            <a:pPr>
              <a:lnSpc>
                <a:spcPct val="150000"/>
              </a:lnSpc>
            </a:pPr>
            <a:endParaRPr lang="zh-CN" altLang="en-US" sz="2000" dirty="0">
              <a:solidFill>
                <a:srgbClr val="336699"/>
              </a:solidFill>
              <a:latin typeface="微软雅黑" panose="020B0503020204020204" pitchFamily="34" charset="-122"/>
              <a:ea typeface="微软雅黑" panose="020B0503020204020204" pitchFamily="34" charset="-122"/>
            </a:endParaRPr>
          </a:p>
          <a:p>
            <a:pPr>
              <a:lnSpc>
                <a:spcPct val="150000"/>
              </a:lnSpc>
            </a:pPr>
            <a:endParaRPr lang="zh-CN" altLang="en-US" sz="2000" dirty="0">
              <a:solidFill>
                <a:srgbClr val="336699"/>
              </a:solidFill>
              <a:latin typeface="微软雅黑" panose="020B0503020204020204" pitchFamily="34" charset="-122"/>
              <a:ea typeface="微软雅黑" panose="020B0503020204020204" pitchFamily="34" charset="-122"/>
            </a:endParaRPr>
          </a:p>
          <a:p>
            <a:pPr>
              <a:lnSpc>
                <a:spcPct val="150000"/>
              </a:lnSpc>
            </a:pPr>
            <a:endParaRPr lang="zh-CN" altLang="en-US" sz="2000" dirty="0">
              <a:solidFill>
                <a:srgbClr val="336699"/>
              </a:solidFill>
              <a:latin typeface="微软雅黑" panose="020B0503020204020204" pitchFamily="34" charset="-122"/>
              <a:ea typeface="微软雅黑" panose="020B0503020204020204" pitchFamily="34" charset="-122"/>
            </a:endParaRPr>
          </a:p>
          <a:p>
            <a:pPr algn="ctr">
              <a:lnSpc>
                <a:spcPct val="150000"/>
              </a:lnSpc>
            </a:pPr>
            <a:endParaRPr lang="zh-CN" altLang="en-US" sz="2000" dirty="0">
              <a:solidFill>
                <a:srgbClr val="336699"/>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46084"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46085" name="TextBox 20"/>
          <p:cNvSpPr txBox="1"/>
          <p:nvPr/>
        </p:nvSpPr>
        <p:spPr>
          <a:xfrm>
            <a:off x="381000" y="2619375"/>
            <a:ext cx="4349750" cy="460375"/>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6087" name="文本框 1"/>
          <p:cNvSpPr txBox="1"/>
          <p:nvPr/>
        </p:nvSpPr>
        <p:spPr>
          <a:xfrm>
            <a:off x="914400" y="169863"/>
            <a:ext cx="6707188" cy="1014730"/>
          </a:xfrm>
          <a:prstGeom prst="rect">
            <a:avLst/>
          </a:prstGeom>
          <a:noFill/>
          <a:ln w="9525">
            <a:noFill/>
          </a:ln>
        </p:spPr>
        <p:txBody>
          <a:bodyPr>
            <a:spAutoFit/>
          </a:bodyPr>
          <a:lstStyle/>
          <a:p>
            <a:r>
              <a:rPr lang="en-US" altLang="zh-CN" sz="3000" b="1" dirty="0" smtClean="0">
                <a:solidFill>
                  <a:schemeClr val="bg1"/>
                </a:solidFill>
                <a:ea typeface="微软雅黑" panose="020B0503020204020204" pitchFamily="34" charset="-122"/>
                <a:sym typeface="+mn-ea"/>
              </a:rPr>
              <a:t> </a:t>
            </a:r>
            <a:r>
              <a:rPr lang="zh-CN" altLang="en-US" sz="3000" b="1" dirty="0" smtClean="0">
                <a:solidFill>
                  <a:schemeClr val="bg1"/>
                </a:solidFill>
                <a:ea typeface="微软雅黑" panose="020B0503020204020204" pitchFamily="34" charset="-122"/>
                <a:sym typeface="+mn-ea"/>
              </a:rPr>
              <a:t>资金测算明细表</a:t>
            </a:r>
            <a:r>
              <a:rPr lang="zh-CN" altLang="en-US" sz="3000" b="1" dirty="0" smtClean="0">
                <a:solidFill>
                  <a:srgbClr val="FF0000"/>
                </a:solidFill>
                <a:ea typeface="微软雅黑" panose="020B0503020204020204" pitchFamily="34" charset="-122"/>
                <a:sym typeface="+mn-ea"/>
              </a:rPr>
              <a:t>填写实例</a:t>
            </a:r>
            <a:endParaRPr lang="zh-CN" altLang="en-US" sz="3000" b="1" dirty="0">
              <a:solidFill>
                <a:srgbClr val="FF0000"/>
              </a:solidFill>
              <a:latin typeface="Arial" panose="020B0604020202020204" pitchFamily="34" charset="0"/>
              <a:ea typeface="微软雅黑" panose="020B0503020204020204" pitchFamily="34" charset="-122"/>
            </a:endParaRPr>
          </a:p>
          <a:p>
            <a:endParaRPr lang="zh-CN" altLang="en-US" sz="3000" b="1" dirty="0">
              <a:solidFill>
                <a:schemeClr val="bg1"/>
              </a:solidFill>
              <a:latin typeface="Arial" panose="020B0604020202020204" pitchFamily="34" charset="0"/>
              <a:ea typeface="微软雅黑" panose="020B0503020204020204" pitchFamily="34" charset="-122"/>
            </a:endParaRPr>
          </a:p>
        </p:txBody>
      </p:sp>
      <p:sp>
        <p:nvSpPr>
          <p:cNvPr id="46088" name="TextBox 9"/>
          <p:cNvSpPr txBox="1"/>
          <p:nvPr/>
        </p:nvSpPr>
        <p:spPr>
          <a:xfrm>
            <a:off x="545465" y="1084263"/>
            <a:ext cx="8051800" cy="369887"/>
          </a:xfrm>
          <a:prstGeom prst="rect">
            <a:avLst/>
          </a:prstGeom>
          <a:noFill/>
          <a:ln w="9525">
            <a:noFill/>
          </a:ln>
        </p:spPr>
        <p:txBody>
          <a:bodyPr>
            <a:spAutoFit/>
          </a:bodyPr>
          <a:lstStyle/>
          <a:p>
            <a:endParaRPr lang="zh-CN" altLang="en-US" dirty="0">
              <a:latin typeface="Arial" panose="020B0604020202020204" pitchFamily="34" charset="0"/>
            </a:endParaRPr>
          </a:p>
        </p:txBody>
      </p:sp>
      <p:sp>
        <p:nvSpPr>
          <p:cNvPr id="9" name="TextBox 8"/>
          <p:cNvSpPr txBox="1"/>
          <p:nvPr/>
        </p:nvSpPr>
        <p:spPr>
          <a:xfrm>
            <a:off x="8862645" y="3147646"/>
            <a:ext cx="2409093" cy="646331"/>
          </a:xfrm>
          <a:prstGeom prst="rect">
            <a:avLst/>
          </a:prstGeom>
          <a:solidFill>
            <a:schemeClr val="accent1">
              <a:lumMod val="20000"/>
              <a:lumOff val="80000"/>
            </a:schemeClr>
          </a:solidFill>
        </p:spPr>
        <p:txBody>
          <a:bodyPr wrap="square" rtlCol="0">
            <a:spAutoFit/>
          </a:bodyPr>
          <a:lstStyle/>
          <a:p>
            <a:pPr marL="285750" indent="-285750">
              <a:buFont typeface="Arial" panose="020B0604020202020204" pitchFamily="34" charset="0"/>
              <a:buChar char="•"/>
            </a:pPr>
            <a:r>
              <a:rPr lang="zh-CN" altLang="en-US" dirty="0" smtClean="0">
                <a:solidFill>
                  <a:srgbClr val="C00000"/>
                </a:solidFill>
              </a:rPr>
              <a:t>未</a:t>
            </a:r>
            <a:r>
              <a:rPr lang="zh-CN" altLang="en-US" dirty="0" smtClean="0">
                <a:solidFill>
                  <a:srgbClr val="C00000"/>
                </a:solidFill>
              </a:rPr>
              <a:t>按要求编制预算</a:t>
            </a:r>
            <a:endParaRPr lang="en-US" altLang="zh-CN" dirty="0" smtClean="0">
              <a:solidFill>
                <a:srgbClr val="C00000"/>
              </a:solidFill>
            </a:endParaRPr>
          </a:p>
          <a:p>
            <a:pPr marL="285750" indent="-285750">
              <a:buFont typeface="Arial" panose="020B0604020202020204" pitchFamily="34" charset="0"/>
              <a:buChar char="•"/>
            </a:pPr>
            <a:r>
              <a:rPr lang="zh-CN" altLang="en-US" dirty="0" smtClean="0">
                <a:solidFill>
                  <a:srgbClr val="C00000"/>
                </a:solidFill>
              </a:rPr>
              <a:t>未</a:t>
            </a:r>
            <a:r>
              <a:rPr lang="zh-CN" altLang="en-US" dirty="0" smtClean="0">
                <a:solidFill>
                  <a:srgbClr val="C00000"/>
                </a:solidFill>
              </a:rPr>
              <a:t>细化预算</a:t>
            </a:r>
            <a:endParaRPr lang="en-US" altLang="zh-CN" dirty="0" smtClean="0">
              <a:solidFill>
                <a:srgbClr val="C00000"/>
              </a:solidFill>
            </a:endParaRPr>
          </a:p>
        </p:txBody>
      </p:sp>
      <p:pic>
        <p:nvPicPr>
          <p:cNvPr id="1026" name="Picture 2"/>
          <p:cNvPicPr>
            <a:picLocks noChangeAspect="1" noChangeArrowheads="1"/>
          </p:cNvPicPr>
          <p:nvPr/>
        </p:nvPicPr>
        <p:blipFill>
          <a:blip r:embed="rId3"/>
          <a:srcRect/>
          <a:stretch>
            <a:fillRect/>
          </a:stretch>
        </p:blipFill>
        <p:spPr bwMode="auto">
          <a:xfrm>
            <a:off x="471488" y="1345223"/>
            <a:ext cx="8201025" cy="4765065"/>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6"/>
          <p:cNvPicPr>
            <a:picLocks noChangeAspect="1"/>
          </p:cNvPicPr>
          <p:nvPr/>
        </p:nvPicPr>
        <p:blipFill>
          <a:blip r:embed="rId1" cstate="print"/>
          <a:stretch>
            <a:fillRect/>
          </a:stretch>
        </p:blipFill>
        <p:spPr>
          <a:xfrm>
            <a:off x="4763" y="0"/>
            <a:ext cx="9132887" cy="6858000"/>
          </a:xfrm>
          <a:prstGeom prst="rect">
            <a:avLst/>
          </a:prstGeom>
          <a:noFill/>
          <a:ln w="9525">
            <a:noFill/>
          </a:ln>
        </p:spPr>
      </p:pic>
      <p:sp>
        <p:nvSpPr>
          <p:cNvPr id="39939" name="矩形 1"/>
          <p:cNvSpPr/>
          <p:nvPr/>
        </p:nvSpPr>
        <p:spPr>
          <a:xfrm>
            <a:off x="5080" y="887730"/>
            <a:ext cx="9132570" cy="5963441"/>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39940"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39941" name="TextBox 20"/>
          <p:cNvSpPr txBox="1"/>
          <p:nvPr/>
        </p:nvSpPr>
        <p:spPr>
          <a:xfrm>
            <a:off x="381000" y="2619375"/>
            <a:ext cx="4349750" cy="460375"/>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39942" name="TextBox 20"/>
          <p:cNvSpPr txBox="1"/>
          <p:nvPr/>
        </p:nvSpPr>
        <p:spPr>
          <a:xfrm>
            <a:off x="14288" y="4379913"/>
            <a:ext cx="4441825" cy="493712"/>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39944" name="TextBox 9"/>
          <p:cNvSpPr txBox="1"/>
          <p:nvPr/>
        </p:nvSpPr>
        <p:spPr>
          <a:xfrm>
            <a:off x="90170" y="956945"/>
            <a:ext cx="8954770" cy="4615815"/>
          </a:xfrm>
          <a:prstGeom prst="rect">
            <a:avLst/>
          </a:prstGeom>
          <a:noFill/>
          <a:ln w="9525">
            <a:noFill/>
          </a:ln>
        </p:spPr>
        <p:txBody>
          <a:bodyPr wrap="square">
            <a:spAutoFit/>
          </a:bodyPr>
          <a:lstStyle/>
          <a:p>
            <a:pPr>
              <a:lnSpc>
                <a:spcPct val="150000"/>
              </a:lnSpc>
            </a:pPr>
            <a:r>
              <a:rPr lang="en-US" altLang="zh-CN" sz="2400" dirty="0">
                <a:solidFill>
                  <a:srgbClr val="FF6C0D"/>
                </a:solidFill>
                <a:latin typeface="微软雅黑" panose="020B0503020204020204" pitchFamily="34" charset="-122"/>
                <a:ea typeface="微软雅黑" panose="020B0503020204020204" pitchFamily="34" charset="-122"/>
              </a:rPr>
              <a:t>1.</a:t>
            </a:r>
            <a:r>
              <a:rPr lang="zh-CN" altLang="en-US" sz="2400" dirty="0" smtClean="0">
                <a:solidFill>
                  <a:srgbClr val="FF6C0D"/>
                </a:solidFill>
                <a:latin typeface="微软雅黑" panose="020B0503020204020204" pitchFamily="34" charset="-122"/>
                <a:ea typeface="微软雅黑" panose="020B0503020204020204" pitchFamily="34" charset="-122"/>
              </a:rPr>
              <a:t>差旅费</a:t>
            </a:r>
            <a:endParaRPr lang="en-US" altLang="zh-CN" sz="2000" dirty="0" smtClean="0">
              <a:solidFill>
                <a:srgbClr val="336699"/>
              </a:solidFill>
              <a:latin typeface="微软雅黑" panose="020B0503020204020204" pitchFamily="34" charset="-122"/>
              <a:ea typeface="微软雅黑" panose="020B0503020204020204" pitchFamily="34" charset="-122"/>
            </a:endParaRPr>
          </a:p>
          <a:p>
            <a:pPr>
              <a:lnSpc>
                <a:spcPct val="150000"/>
              </a:lnSpc>
            </a:pPr>
            <a:r>
              <a:rPr lang="zh-CN" altLang="en-US" sz="2000" dirty="0" smtClean="0">
                <a:solidFill>
                  <a:srgbClr val="336699"/>
                </a:solidFill>
                <a:latin typeface="微软雅黑" panose="020B0503020204020204" pitchFamily="34" charset="-122"/>
                <a:ea typeface="微软雅黑" panose="020B0503020204020204" pitchFamily="34" charset="-122"/>
              </a:rPr>
              <a:t>       </a:t>
            </a:r>
            <a:r>
              <a:rPr lang="zh-CN" altLang="en-US" sz="2000" dirty="0">
                <a:solidFill>
                  <a:srgbClr val="336699"/>
                </a:solidFill>
                <a:latin typeface="微软雅黑" panose="020B0503020204020204" pitchFamily="34" charset="-122"/>
                <a:ea typeface="微软雅黑" panose="020B0503020204020204" pitchFamily="34" charset="-122"/>
              </a:rPr>
              <a:t>主要用于项目运行过程中开展相关考察、业务调研、学术交流等所发生的差旅费支出，按城市间交通费、住宿费、伙食补助费和市内</a:t>
            </a:r>
            <a:r>
              <a:rPr lang="zh-CN" altLang="en-US" sz="2000" dirty="0" smtClean="0">
                <a:solidFill>
                  <a:srgbClr val="336699"/>
                </a:solidFill>
                <a:latin typeface="微软雅黑" panose="020B0503020204020204" pitchFamily="34" charset="-122"/>
                <a:ea typeface="微软雅黑" panose="020B0503020204020204" pitchFamily="34" charset="-122"/>
              </a:rPr>
              <a:t>交通包干等分项填列开支内容</a:t>
            </a:r>
            <a:r>
              <a:rPr lang="zh-CN" altLang="en-US" sz="2000" dirty="0">
                <a:solidFill>
                  <a:srgbClr val="336699"/>
                </a:solidFill>
                <a:latin typeface="微软雅黑" panose="020B0503020204020204" pitchFamily="34" charset="-122"/>
                <a:ea typeface="微软雅黑" panose="020B0503020204020204" pitchFamily="34" charset="-122"/>
              </a:rPr>
              <a:t>。</a:t>
            </a:r>
            <a:endParaRPr lang="zh-CN" altLang="en-US" sz="2000" dirty="0">
              <a:solidFill>
                <a:srgbClr val="336699"/>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336699"/>
                </a:solidFill>
                <a:latin typeface="微软雅黑" panose="020B0503020204020204" pitchFamily="34" charset="-122"/>
                <a:ea typeface="微软雅黑" panose="020B0503020204020204" pitchFamily="34" charset="-122"/>
              </a:rPr>
              <a:t>       </a:t>
            </a:r>
            <a:r>
              <a:rPr lang="zh-CN" altLang="en-US" sz="2000" dirty="0">
                <a:solidFill>
                  <a:srgbClr val="336699"/>
                </a:solidFill>
                <a:latin typeface="微软雅黑" panose="020B0503020204020204" pitchFamily="34" charset="-122"/>
                <a:ea typeface="微软雅黑" panose="020B0503020204020204" pitchFamily="34" charset="-122"/>
                <a:sym typeface="+mn-ea"/>
              </a:rPr>
              <a:t>住宿费测算依据为</a:t>
            </a:r>
            <a:r>
              <a:rPr lang="en-US" altLang="zh-CN" sz="2000" dirty="0">
                <a:solidFill>
                  <a:srgbClr val="336699"/>
                </a:solidFill>
                <a:latin typeface="微软雅黑" panose="020B0503020204020204" pitchFamily="34" charset="-122"/>
                <a:ea typeface="微软雅黑" panose="020B0503020204020204" pitchFamily="34" charset="-122"/>
                <a:sym typeface="+mn-ea"/>
              </a:rPr>
              <a:t>《</a:t>
            </a:r>
            <a:r>
              <a:rPr lang="zh-CN" altLang="en-US" sz="2000" dirty="0">
                <a:solidFill>
                  <a:srgbClr val="336699"/>
                </a:solidFill>
                <a:latin typeface="微软雅黑" panose="020B0503020204020204" pitchFamily="34" charset="-122"/>
                <a:ea typeface="微软雅黑" panose="020B0503020204020204" pitchFamily="34" charset="-122"/>
                <a:sym typeface="+mn-ea"/>
              </a:rPr>
              <a:t>关于调整中央和国家机关差旅住宿费标准等有关问题的通知（财行</a:t>
            </a:r>
            <a:r>
              <a:rPr lang="en-US" altLang="zh-CN" sz="2000" dirty="0">
                <a:solidFill>
                  <a:srgbClr val="336699"/>
                </a:solidFill>
                <a:latin typeface="微软雅黑" panose="020B0503020204020204" pitchFamily="34" charset="-122"/>
                <a:ea typeface="微软雅黑" panose="020B0503020204020204" pitchFamily="34" charset="-122"/>
                <a:sym typeface="+mn-ea"/>
              </a:rPr>
              <a:t>〔2015〕497</a:t>
            </a:r>
            <a:r>
              <a:rPr lang="zh-CN" altLang="en-US" sz="2000" dirty="0">
                <a:solidFill>
                  <a:srgbClr val="336699"/>
                </a:solidFill>
                <a:latin typeface="微软雅黑" panose="020B0503020204020204" pitchFamily="34" charset="-122"/>
                <a:ea typeface="微软雅黑" panose="020B0503020204020204" pitchFamily="34" charset="-122"/>
                <a:sym typeface="+mn-ea"/>
              </a:rPr>
              <a:t>号）</a:t>
            </a:r>
            <a:r>
              <a:rPr lang="en-US" altLang="zh-CN" sz="2000" dirty="0">
                <a:solidFill>
                  <a:srgbClr val="336699"/>
                </a:solidFill>
                <a:latin typeface="微软雅黑" panose="020B0503020204020204" pitchFamily="34" charset="-122"/>
                <a:ea typeface="微软雅黑" panose="020B0503020204020204" pitchFamily="34" charset="-122"/>
                <a:sym typeface="+mn-ea"/>
              </a:rPr>
              <a:t>》</a:t>
            </a:r>
            <a:r>
              <a:rPr lang="zh-CN" altLang="en-US" sz="2000" dirty="0">
                <a:solidFill>
                  <a:srgbClr val="336699"/>
                </a:solidFill>
                <a:latin typeface="微软雅黑" panose="020B0503020204020204" pitchFamily="34" charset="-122"/>
                <a:ea typeface="微软雅黑" panose="020B0503020204020204" pitchFamily="34" charset="-122"/>
                <a:sym typeface="+mn-ea"/>
              </a:rPr>
              <a:t>，其他费用测算依据为</a:t>
            </a:r>
            <a:r>
              <a:rPr lang="en-US" altLang="zh-CN" sz="2000" dirty="0">
                <a:solidFill>
                  <a:srgbClr val="336699"/>
                </a:solidFill>
                <a:latin typeface="微软雅黑" panose="020B0503020204020204" pitchFamily="34" charset="-122"/>
                <a:ea typeface="微软雅黑" panose="020B0503020204020204" pitchFamily="34" charset="-122"/>
              </a:rPr>
              <a:t>《</a:t>
            </a:r>
            <a:r>
              <a:rPr lang="zh-CN" altLang="en-US" sz="2000" dirty="0">
                <a:solidFill>
                  <a:srgbClr val="336699"/>
                </a:solidFill>
                <a:latin typeface="微软雅黑" panose="020B0503020204020204" pitchFamily="34" charset="-122"/>
                <a:ea typeface="微软雅黑" panose="020B0503020204020204" pitchFamily="34" charset="-122"/>
              </a:rPr>
              <a:t>上海市市级机关差旅费管理办法</a:t>
            </a:r>
            <a:r>
              <a:rPr lang="en-US" altLang="zh-CN" sz="2000" dirty="0">
                <a:solidFill>
                  <a:srgbClr val="336699"/>
                </a:solidFill>
                <a:latin typeface="微软雅黑" panose="020B0503020204020204" pitchFamily="34" charset="-122"/>
                <a:ea typeface="微软雅黑" panose="020B0503020204020204" pitchFamily="34" charset="-122"/>
              </a:rPr>
              <a:t>》</a:t>
            </a:r>
            <a:r>
              <a:rPr lang="zh-CN" altLang="en-US" sz="2000" dirty="0">
                <a:solidFill>
                  <a:srgbClr val="336699"/>
                </a:solidFill>
                <a:latin typeface="微软雅黑" panose="020B0503020204020204" pitchFamily="34" charset="-122"/>
                <a:ea typeface="微软雅黑" panose="020B0503020204020204" pitchFamily="34" charset="-122"/>
              </a:rPr>
              <a:t>（</a:t>
            </a:r>
            <a:r>
              <a:rPr lang="zh-CN" altLang="en-US" sz="2000" dirty="0">
                <a:solidFill>
                  <a:schemeClr val="tx1"/>
                </a:solidFill>
                <a:effectLst/>
                <a:latin typeface="微软雅黑" panose="020B0503020204020204" pitchFamily="34" charset="-122"/>
                <a:ea typeface="微软雅黑" panose="020B0503020204020204" pitchFamily="34" charset="-122"/>
              </a:rPr>
              <a:t>沪财行</a:t>
            </a:r>
            <a:r>
              <a:rPr lang="en-US" altLang="zh-CN" sz="2000" dirty="0">
                <a:solidFill>
                  <a:schemeClr val="tx1"/>
                </a:solidFill>
                <a:effectLst/>
                <a:latin typeface="微软雅黑" panose="020B0503020204020204" pitchFamily="34" charset="-122"/>
                <a:ea typeface="微软雅黑" panose="020B0503020204020204" pitchFamily="34" charset="-122"/>
              </a:rPr>
              <a:t>〔2014〕9</a:t>
            </a:r>
            <a:r>
              <a:rPr lang="zh-CN" altLang="en-US" sz="2000" dirty="0">
                <a:solidFill>
                  <a:schemeClr val="tx1"/>
                </a:solidFill>
                <a:effectLst/>
                <a:latin typeface="微软雅黑" panose="020B0503020204020204" pitchFamily="34" charset="-122"/>
                <a:ea typeface="微软雅黑" panose="020B0503020204020204" pitchFamily="34" charset="-122"/>
              </a:rPr>
              <a:t>号</a:t>
            </a:r>
            <a:r>
              <a:rPr lang="zh-CN" altLang="en-US" sz="2000" dirty="0">
                <a:solidFill>
                  <a:srgbClr val="336699"/>
                </a:solidFill>
                <a:latin typeface="微软雅黑" panose="020B0503020204020204" pitchFamily="34" charset="-122"/>
                <a:ea typeface="微软雅黑" panose="020B0503020204020204" pitchFamily="34" charset="-122"/>
              </a:rPr>
              <a:t>）。有关文件在系统中可随时查看。</a:t>
            </a:r>
            <a:endParaRPr lang="zh-CN" altLang="en-US" sz="2000" dirty="0">
              <a:solidFill>
                <a:srgbClr val="336699"/>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C00000"/>
                </a:solidFill>
                <a:latin typeface="微软雅黑" panose="020B0503020204020204" pitchFamily="34" charset="-122"/>
                <a:ea typeface="微软雅黑" panose="020B0503020204020204" pitchFamily="34" charset="-122"/>
              </a:rPr>
              <a:t>      应注明出差人数、天数、出差区域和使用的交通工具。</a:t>
            </a:r>
            <a:endParaRPr lang="zh-CN" altLang="en-US" sz="20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336699"/>
                </a:solidFill>
                <a:latin typeface="微软雅黑" panose="020B0503020204020204" pitchFamily="34" charset="-122"/>
                <a:ea typeface="微软雅黑" panose="020B0503020204020204" pitchFamily="34" charset="-122"/>
              </a:rPr>
              <a:t>      通常情况下，途中住宿天数比用餐和落地交通天数</a:t>
            </a:r>
            <a:r>
              <a:rPr lang="zh-CN" altLang="en-US" sz="2000" dirty="0">
                <a:solidFill>
                  <a:srgbClr val="FF6C0D"/>
                </a:solidFill>
                <a:latin typeface="微软雅黑" panose="020B0503020204020204" pitchFamily="34" charset="-122"/>
                <a:ea typeface="微软雅黑" panose="020B0503020204020204" pitchFamily="34" charset="-122"/>
              </a:rPr>
              <a:t>少</a:t>
            </a:r>
            <a:r>
              <a:rPr lang="en-US" altLang="zh-CN" sz="2000" dirty="0">
                <a:solidFill>
                  <a:srgbClr val="FF6C0D"/>
                </a:solidFill>
                <a:latin typeface="微软雅黑" panose="020B0503020204020204" pitchFamily="34" charset="-122"/>
                <a:ea typeface="微软雅黑" panose="020B0503020204020204" pitchFamily="34" charset="-122"/>
              </a:rPr>
              <a:t>1</a:t>
            </a:r>
            <a:r>
              <a:rPr lang="zh-CN" altLang="en-US" sz="2000" dirty="0">
                <a:solidFill>
                  <a:srgbClr val="FF6C0D"/>
                </a:solidFill>
                <a:latin typeface="微软雅黑" panose="020B0503020204020204" pitchFamily="34" charset="-122"/>
                <a:ea typeface="微软雅黑" panose="020B0503020204020204" pitchFamily="34" charset="-122"/>
              </a:rPr>
              <a:t>天</a:t>
            </a:r>
            <a:r>
              <a:rPr lang="zh-CN" altLang="en-US" sz="2000" dirty="0">
                <a:solidFill>
                  <a:srgbClr val="336699"/>
                </a:solidFill>
                <a:latin typeface="微软雅黑" panose="020B0503020204020204" pitchFamily="34" charset="-122"/>
                <a:ea typeface="微软雅黑" panose="020B0503020204020204" pitchFamily="34" charset="-122"/>
              </a:rPr>
              <a:t>，请精确测算。</a:t>
            </a:r>
            <a:endParaRPr lang="zh-CN" altLang="en-US" sz="2000" dirty="0">
              <a:latin typeface="微软雅黑" panose="020B0503020204020204" pitchFamily="34" charset="-122"/>
              <a:ea typeface="微软雅黑" panose="020B0503020204020204" pitchFamily="34" charset="-122"/>
            </a:endParaRPr>
          </a:p>
          <a:p>
            <a:endParaRPr lang="zh-CN" altLang="en-US" dirty="0">
              <a:latin typeface="Arial" panose="020B0604020202020204" pitchFamily="34" charset="0"/>
            </a:endParaRPr>
          </a:p>
        </p:txBody>
      </p:sp>
      <p:sp>
        <p:nvSpPr>
          <p:cNvPr id="7" name="文本框 1"/>
          <p:cNvSpPr txBox="1"/>
          <p:nvPr/>
        </p:nvSpPr>
        <p:spPr>
          <a:xfrm>
            <a:off x="914400" y="179070"/>
            <a:ext cx="7940675" cy="584775"/>
          </a:xfrm>
          <a:prstGeom prst="rect">
            <a:avLst/>
          </a:prstGeom>
          <a:noFill/>
          <a:ln w="9525">
            <a:noFill/>
          </a:ln>
        </p:spPr>
        <p:txBody>
          <a:bodyPr wrap="square" anchor="t">
            <a:spAutoFit/>
          </a:bodyPr>
          <a:lstStyle/>
          <a:p>
            <a:r>
              <a:rPr lang="zh-CN" altLang="en-US" sz="3200" b="1" dirty="0" smtClean="0">
                <a:solidFill>
                  <a:schemeClr val="bg1"/>
                </a:solidFill>
                <a:ea typeface="微软雅黑" panose="020B0503020204020204" pitchFamily="34" charset="-122"/>
                <a:sym typeface="+mn-ea"/>
              </a:rPr>
              <a:t>四、常见开支内容填写解读</a:t>
            </a:r>
            <a:endParaRPr lang="en-US" altLang="zh-CN" sz="3200" b="1" dirty="0">
              <a:solidFill>
                <a:schemeClr val="bg1"/>
              </a:solidFill>
              <a:latin typeface="+mj-lt"/>
              <a:ea typeface="微软雅黑" panose="020B0503020204020204" pitchFamily="34" charset="-122"/>
              <a:cs typeface="+mj-lt"/>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9944">
                                            <p:txEl>
                                              <p:pRg st="0" end="0"/>
                                            </p:txEl>
                                          </p:spTgt>
                                        </p:tgtEl>
                                        <p:attrNameLst>
                                          <p:attrName>style.visibility</p:attrName>
                                        </p:attrNameLst>
                                      </p:cBhvr>
                                      <p:to>
                                        <p:strVal val="visible"/>
                                      </p:to>
                                    </p:set>
                                    <p:animEffect transition="in" filter="fade">
                                      <p:cBhvr>
                                        <p:cTn id="7" dur="1000"/>
                                        <p:tgtEl>
                                          <p:spTgt spid="39944">
                                            <p:txEl>
                                              <p:pRg st="0" end="0"/>
                                            </p:txEl>
                                          </p:spTgt>
                                        </p:tgtEl>
                                      </p:cBhvr>
                                    </p:animEffect>
                                    <p:anim calcmode="lin" valueType="num">
                                      <p:cBhvr>
                                        <p:cTn id="8" dur="1000" fill="hold"/>
                                        <p:tgtEl>
                                          <p:spTgt spid="3994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994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9944">
                                            <p:txEl>
                                              <p:pRg st="1" end="1"/>
                                            </p:txEl>
                                          </p:spTgt>
                                        </p:tgtEl>
                                        <p:attrNameLst>
                                          <p:attrName>style.visibility</p:attrName>
                                        </p:attrNameLst>
                                      </p:cBhvr>
                                      <p:to>
                                        <p:strVal val="visible"/>
                                      </p:to>
                                    </p:set>
                                    <p:animEffect transition="in" filter="fade">
                                      <p:cBhvr>
                                        <p:cTn id="14" dur="1000"/>
                                        <p:tgtEl>
                                          <p:spTgt spid="39944">
                                            <p:txEl>
                                              <p:pRg st="1" end="1"/>
                                            </p:txEl>
                                          </p:spTgt>
                                        </p:tgtEl>
                                      </p:cBhvr>
                                    </p:animEffect>
                                    <p:anim calcmode="lin" valueType="num">
                                      <p:cBhvr>
                                        <p:cTn id="15" dur="1000" fill="hold"/>
                                        <p:tgtEl>
                                          <p:spTgt spid="3994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994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944">
                                            <p:txEl>
                                              <p:pRg st="2" end="2"/>
                                            </p:txEl>
                                          </p:spTgt>
                                        </p:tgtEl>
                                        <p:attrNameLst>
                                          <p:attrName>style.visibility</p:attrName>
                                        </p:attrNameLst>
                                      </p:cBhvr>
                                      <p:to>
                                        <p:strVal val="visible"/>
                                      </p:to>
                                    </p:set>
                                    <p:animEffect transition="in" filter="fade">
                                      <p:cBhvr>
                                        <p:cTn id="21" dur="1000"/>
                                        <p:tgtEl>
                                          <p:spTgt spid="39944">
                                            <p:txEl>
                                              <p:pRg st="2" end="2"/>
                                            </p:txEl>
                                          </p:spTgt>
                                        </p:tgtEl>
                                      </p:cBhvr>
                                    </p:animEffect>
                                    <p:anim calcmode="lin" valueType="num">
                                      <p:cBhvr>
                                        <p:cTn id="22" dur="1000" fill="hold"/>
                                        <p:tgtEl>
                                          <p:spTgt spid="3994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994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944">
                                            <p:txEl>
                                              <p:pRg st="3" end="3"/>
                                            </p:txEl>
                                          </p:spTgt>
                                        </p:tgtEl>
                                        <p:attrNameLst>
                                          <p:attrName>style.visibility</p:attrName>
                                        </p:attrNameLst>
                                      </p:cBhvr>
                                      <p:to>
                                        <p:strVal val="visible"/>
                                      </p:to>
                                    </p:set>
                                    <p:animEffect transition="in" filter="fade">
                                      <p:cBhvr>
                                        <p:cTn id="28" dur="1000"/>
                                        <p:tgtEl>
                                          <p:spTgt spid="39944">
                                            <p:txEl>
                                              <p:pRg st="3" end="3"/>
                                            </p:txEl>
                                          </p:spTgt>
                                        </p:tgtEl>
                                      </p:cBhvr>
                                    </p:animEffect>
                                    <p:anim calcmode="lin" valueType="num">
                                      <p:cBhvr>
                                        <p:cTn id="29" dur="1000" fill="hold"/>
                                        <p:tgtEl>
                                          <p:spTgt spid="3994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994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944">
                                            <p:txEl>
                                              <p:pRg st="4" end="4"/>
                                            </p:txEl>
                                          </p:spTgt>
                                        </p:tgtEl>
                                        <p:attrNameLst>
                                          <p:attrName>style.visibility</p:attrName>
                                        </p:attrNameLst>
                                      </p:cBhvr>
                                      <p:to>
                                        <p:strVal val="visible"/>
                                      </p:to>
                                    </p:set>
                                    <p:animEffect transition="in" filter="fade">
                                      <p:cBhvr>
                                        <p:cTn id="35" dur="1000"/>
                                        <p:tgtEl>
                                          <p:spTgt spid="39944">
                                            <p:txEl>
                                              <p:pRg st="4" end="4"/>
                                            </p:txEl>
                                          </p:spTgt>
                                        </p:tgtEl>
                                      </p:cBhvr>
                                    </p:animEffect>
                                    <p:anim calcmode="lin" valueType="num">
                                      <p:cBhvr>
                                        <p:cTn id="36" dur="1000" fill="hold"/>
                                        <p:tgtEl>
                                          <p:spTgt spid="3994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994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图片 6"/>
          <p:cNvPicPr>
            <a:picLocks noChangeAspect="1"/>
          </p:cNvPicPr>
          <p:nvPr/>
        </p:nvPicPr>
        <p:blipFill>
          <a:blip r:embed="rId1" cstate="print"/>
          <a:stretch>
            <a:fillRect/>
          </a:stretch>
        </p:blipFill>
        <p:spPr>
          <a:xfrm>
            <a:off x="4763" y="0"/>
            <a:ext cx="9132887" cy="6858000"/>
          </a:xfrm>
          <a:prstGeom prst="rect">
            <a:avLst/>
          </a:prstGeom>
          <a:noFill/>
          <a:ln w="9525">
            <a:noFill/>
          </a:ln>
        </p:spPr>
      </p:pic>
      <p:sp>
        <p:nvSpPr>
          <p:cNvPr id="32771" name="矩形 1"/>
          <p:cNvSpPr/>
          <p:nvPr/>
        </p:nvSpPr>
        <p:spPr>
          <a:xfrm>
            <a:off x="-1587" y="982472"/>
            <a:ext cx="9144000" cy="5832475"/>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32772"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32773" name="TextBox 20"/>
          <p:cNvSpPr txBox="1"/>
          <p:nvPr/>
        </p:nvSpPr>
        <p:spPr>
          <a:xfrm>
            <a:off x="14288" y="4379913"/>
            <a:ext cx="4441825" cy="493712"/>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32774" name="文本框 3"/>
          <p:cNvSpPr txBox="1"/>
          <p:nvPr/>
        </p:nvSpPr>
        <p:spPr>
          <a:xfrm>
            <a:off x="1144588" y="217488"/>
            <a:ext cx="5472112" cy="584775"/>
          </a:xfrm>
          <a:prstGeom prst="rect">
            <a:avLst/>
          </a:prstGeom>
          <a:noFill/>
          <a:ln w="9525">
            <a:noFill/>
          </a:ln>
        </p:spPr>
        <p:txBody>
          <a:bodyPr>
            <a:spAutoFit/>
          </a:bodyPr>
          <a:lstStyle/>
          <a:p>
            <a:r>
              <a:rPr lang="zh-CN" altLang="en-US" sz="32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国内差旅</a:t>
            </a:r>
            <a:r>
              <a:rPr lang="zh-CN" altLang="en-US" sz="32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类样本</a:t>
            </a:r>
            <a:endParaRPr lang="zh-CN" altLang="da-DK" sz="32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2775" name="文本框 2"/>
          <p:cNvSpPr txBox="1"/>
          <p:nvPr/>
        </p:nvSpPr>
        <p:spPr>
          <a:xfrm>
            <a:off x="381000" y="3398838"/>
            <a:ext cx="7512050" cy="736600"/>
          </a:xfrm>
          <a:prstGeom prst="rect">
            <a:avLst/>
          </a:prstGeom>
          <a:noFill/>
          <a:ln w="9525">
            <a:noFill/>
          </a:ln>
        </p:spPr>
        <p:txBody>
          <a:bodyPr>
            <a:spAutoFit/>
          </a:bodyPr>
          <a:lstStyle/>
          <a:p>
            <a:pPr>
              <a:lnSpc>
                <a:spcPct val="150000"/>
              </a:lnSpc>
            </a:pPr>
            <a:endParaRPr lang="zh-CN" altLang="en-US" sz="2800" dirty="0">
              <a:solidFill>
                <a:srgbClr val="006382"/>
              </a:solidFill>
              <a:latin typeface="微软雅黑" panose="020B0503020204020204" pitchFamily="34" charset="-122"/>
              <a:ea typeface="微软雅黑" panose="020B0503020204020204" pitchFamily="34" charset="-122"/>
            </a:endParaRPr>
          </a:p>
        </p:txBody>
      </p:sp>
      <p:sp>
        <p:nvSpPr>
          <p:cNvPr id="4" name="矩形 3"/>
          <p:cNvSpPr/>
          <p:nvPr/>
        </p:nvSpPr>
        <p:spPr>
          <a:xfrm>
            <a:off x="2120900" y="2378075"/>
            <a:ext cx="682625" cy="149225"/>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 name="矩形 4"/>
          <p:cNvSpPr/>
          <p:nvPr/>
        </p:nvSpPr>
        <p:spPr>
          <a:xfrm>
            <a:off x="2120900" y="2752725"/>
            <a:ext cx="682625" cy="1476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2120900" y="3076575"/>
            <a:ext cx="682625" cy="20478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8" name="矩形 7"/>
          <p:cNvSpPr/>
          <p:nvPr/>
        </p:nvSpPr>
        <p:spPr>
          <a:xfrm>
            <a:off x="2189163" y="3406775"/>
            <a:ext cx="684213" cy="1857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 name="矩形 9"/>
          <p:cNvSpPr/>
          <p:nvPr/>
        </p:nvSpPr>
        <p:spPr>
          <a:xfrm>
            <a:off x="2120900" y="4433888"/>
            <a:ext cx="682625" cy="23336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 name="矩形 10"/>
          <p:cNvSpPr/>
          <p:nvPr/>
        </p:nvSpPr>
        <p:spPr>
          <a:xfrm>
            <a:off x="2189163" y="4832350"/>
            <a:ext cx="684213" cy="234950"/>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3" name="矩形 12"/>
          <p:cNvSpPr/>
          <p:nvPr/>
        </p:nvSpPr>
        <p:spPr>
          <a:xfrm>
            <a:off x="2120900" y="5232400"/>
            <a:ext cx="682625" cy="23336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16" name="Picture 3"/>
          <p:cNvPicPr>
            <a:picLocks noChangeAspect="1" noChangeArrowheads="1"/>
          </p:cNvPicPr>
          <p:nvPr/>
        </p:nvPicPr>
        <p:blipFill>
          <a:blip r:embed="rId3" cstate="print"/>
          <a:srcRect/>
          <a:stretch>
            <a:fillRect/>
          </a:stretch>
        </p:blipFill>
        <p:spPr bwMode="auto">
          <a:xfrm>
            <a:off x="404451" y="1143000"/>
            <a:ext cx="8590085" cy="4248638"/>
          </a:xfrm>
          <a:prstGeom prst="rect">
            <a:avLst/>
          </a:prstGeom>
          <a:noFill/>
          <a:ln w="9525">
            <a:noFill/>
            <a:miter lim="800000"/>
            <a:headEnd/>
            <a:tailEnd/>
          </a:ln>
        </p:spPr>
      </p:pic>
      <p:sp>
        <p:nvSpPr>
          <p:cNvPr id="2" name="矩形 1"/>
          <p:cNvSpPr/>
          <p:nvPr/>
        </p:nvSpPr>
        <p:spPr>
          <a:xfrm>
            <a:off x="4246685" y="2189285"/>
            <a:ext cx="3965330" cy="42203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6"/>
          <p:cNvPicPr>
            <a:picLocks noChangeAspect="1"/>
          </p:cNvPicPr>
          <p:nvPr/>
        </p:nvPicPr>
        <p:blipFill>
          <a:blip r:embed="rId1" cstate="print"/>
          <a:stretch>
            <a:fillRect/>
          </a:stretch>
        </p:blipFill>
        <p:spPr>
          <a:xfrm>
            <a:off x="4763" y="0"/>
            <a:ext cx="9132887" cy="6858000"/>
          </a:xfrm>
          <a:prstGeom prst="rect">
            <a:avLst/>
          </a:prstGeom>
          <a:noFill/>
          <a:ln w="9525">
            <a:noFill/>
          </a:ln>
        </p:spPr>
      </p:pic>
      <p:sp>
        <p:nvSpPr>
          <p:cNvPr id="40963" name="矩形 1"/>
          <p:cNvSpPr/>
          <p:nvPr/>
        </p:nvSpPr>
        <p:spPr>
          <a:xfrm>
            <a:off x="4763" y="887413"/>
            <a:ext cx="9144000" cy="5832475"/>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40964"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40965" name="TextBox 20"/>
          <p:cNvSpPr txBox="1"/>
          <p:nvPr/>
        </p:nvSpPr>
        <p:spPr>
          <a:xfrm>
            <a:off x="381000" y="2619375"/>
            <a:ext cx="4349750" cy="460375"/>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0966" name="TextBox 20"/>
          <p:cNvSpPr txBox="1"/>
          <p:nvPr/>
        </p:nvSpPr>
        <p:spPr>
          <a:xfrm>
            <a:off x="14288" y="4379913"/>
            <a:ext cx="4441825" cy="493712"/>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0968" name="TextBox 9"/>
          <p:cNvSpPr txBox="1"/>
          <p:nvPr/>
        </p:nvSpPr>
        <p:spPr>
          <a:xfrm>
            <a:off x="14605" y="887730"/>
            <a:ext cx="9133840" cy="6185535"/>
          </a:xfrm>
          <a:prstGeom prst="rect">
            <a:avLst/>
          </a:prstGeom>
          <a:noFill/>
          <a:ln w="9525">
            <a:noFill/>
          </a:ln>
        </p:spPr>
        <p:txBody>
          <a:bodyPr wrap="square">
            <a:spAutoFit/>
          </a:bodyPr>
          <a:lstStyle/>
          <a:p>
            <a:pPr>
              <a:lnSpc>
                <a:spcPct val="150000"/>
              </a:lnSpc>
            </a:pPr>
            <a:r>
              <a:rPr lang="en-US" altLang="zh-CN" sz="2400" dirty="0">
                <a:solidFill>
                  <a:srgbClr val="FF6C0D"/>
                </a:solidFill>
                <a:latin typeface="微软雅黑" panose="020B0503020204020204" pitchFamily="34" charset="-122"/>
                <a:ea typeface="微软雅黑" panose="020B0503020204020204" pitchFamily="34" charset="-122"/>
              </a:rPr>
              <a:t>2. 培训费</a:t>
            </a:r>
            <a:endParaRPr lang="zh-CN" altLang="en-US" dirty="0">
              <a:latin typeface="微软雅黑" panose="020B0503020204020204" pitchFamily="34" charset="-122"/>
              <a:ea typeface="微软雅黑" panose="020B0503020204020204" pitchFamily="34" charset="-122"/>
            </a:endParaRPr>
          </a:p>
          <a:p>
            <a:pPr>
              <a:lnSpc>
                <a:spcPct val="150000"/>
              </a:lnSpc>
            </a:pPr>
            <a:r>
              <a:rPr lang="zh-CN" altLang="en-US" dirty="0">
                <a:solidFill>
                  <a:srgbClr val="336699"/>
                </a:solidFill>
                <a:latin typeface="微软雅黑" panose="020B0503020204020204" pitchFamily="34" charset="-122"/>
                <a:ea typeface="微软雅黑" panose="020B0503020204020204" pitchFamily="34" charset="-122"/>
              </a:rPr>
              <a:t>      主要用于项目单位</a:t>
            </a:r>
            <a:r>
              <a:rPr lang="zh-CN" altLang="en-US" b="1" dirty="0">
                <a:solidFill>
                  <a:srgbClr val="FF6C0D"/>
                </a:solidFill>
                <a:latin typeface="微软雅黑" panose="020B0503020204020204" pitchFamily="34" charset="-122"/>
                <a:ea typeface="微软雅黑" panose="020B0503020204020204" pitchFamily="34" charset="-122"/>
              </a:rPr>
              <a:t>自行组织</a:t>
            </a:r>
            <a:r>
              <a:rPr lang="zh-CN" altLang="en-US" dirty="0">
                <a:solidFill>
                  <a:srgbClr val="336699"/>
                </a:solidFill>
                <a:latin typeface="微软雅黑" panose="020B0503020204020204" pitchFamily="34" charset="-122"/>
                <a:ea typeface="微软雅黑" panose="020B0503020204020204" pitchFamily="34" charset="-122"/>
              </a:rPr>
              <a:t>培训的支出</a:t>
            </a:r>
            <a:r>
              <a:rPr lang="zh-CN" altLang="en-US" dirty="0" smtClean="0">
                <a:solidFill>
                  <a:srgbClr val="336699"/>
                </a:solidFill>
                <a:latin typeface="微软雅黑" panose="020B0503020204020204" pitchFamily="34" charset="-122"/>
                <a:ea typeface="微软雅黑" panose="020B0503020204020204" pitchFamily="34" charset="-122"/>
              </a:rPr>
              <a:t>。需注明</a:t>
            </a:r>
            <a:r>
              <a:rPr lang="zh-CN" altLang="en-US" b="1" dirty="0" smtClean="0">
                <a:solidFill>
                  <a:srgbClr val="FF6C0D"/>
                </a:solidFill>
                <a:latin typeface="微软雅黑" panose="020B0503020204020204" pitchFamily="34" charset="-122"/>
                <a:ea typeface="微软雅黑" panose="020B0503020204020204" pitchFamily="34" charset="-122"/>
              </a:rPr>
              <a:t>人数天数</a:t>
            </a:r>
            <a:r>
              <a:rPr lang="zh-CN" altLang="en-US" dirty="0" smtClean="0">
                <a:solidFill>
                  <a:srgbClr val="336699"/>
                </a:solidFill>
                <a:latin typeface="微软雅黑" panose="020B0503020204020204" pitchFamily="34" charset="-122"/>
                <a:ea typeface="微软雅黑" panose="020B0503020204020204" pitchFamily="34" charset="-122"/>
              </a:rPr>
              <a:t>。</a:t>
            </a:r>
            <a:endParaRPr lang="zh-CN" altLang="en-US" dirty="0">
              <a:solidFill>
                <a:srgbClr val="336699"/>
              </a:solidFill>
              <a:latin typeface="微软雅黑" panose="020B0503020204020204" pitchFamily="34" charset="-122"/>
              <a:ea typeface="微软雅黑" panose="020B0503020204020204" pitchFamily="34" charset="-122"/>
            </a:endParaRPr>
          </a:p>
          <a:p>
            <a:pPr>
              <a:lnSpc>
                <a:spcPct val="150000"/>
              </a:lnSpc>
            </a:pPr>
            <a:r>
              <a:rPr lang="en-US" altLang="zh-CN" dirty="0">
                <a:solidFill>
                  <a:srgbClr val="336699"/>
                </a:solidFill>
                <a:latin typeface="微软雅黑" panose="020B0503020204020204" pitchFamily="34" charset="-122"/>
                <a:ea typeface="微软雅黑" panose="020B0503020204020204" pitchFamily="34" charset="-122"/>
              </a:rPr>
              <a:t>      </a:t>
            </a:r>
            <a:r>
              <a:rPr lang="zh-CN" altLang="en-US" dirty="0">
                <a:solidFill>
                  <a:srgbClr val="336699"/>
                </a:solidFill>
                <a:latin typeface="微软雅黑" panose="020B0503020204020204" pitchFamily="34" charset="-122"/>
                <a:ea typeface="微软雅黑" panose="020B0503020204020204" pitchFamily="34" charset="-122"/>
              </a:rPr>
              <a:t>测算依据为</a:t>
            </a:r>
            <a:r>
              <a:rPr lang="en-US" altLang="zh-CN" dirty="0">
                <a:solidFill>
                  <a:srgbClr val="336699"/>
                </a:solidFill>
                <a:latin typeface="微软雅黑" panose="020B0503020204020204" pitchFamily="34" charset="-122"/>
                <a:ea typeface="微软雅黑" panose="020B0503020204020204" pitchFamily="34" charset="-122"/>
              </a:rPr>
              <a:t>《</a:t>
            </a:r>
            <a:r>
              <a:rPr lang="zh-CN" altLang="en-US" dirty="0">
                <a:solidFill>
                  <a:srgbClr val="336699"/>
                </a:solidFill>
                <a:latin typeface="微软雅黑" panose="020B0503020204020204" pitchFamily="34" charset="-122"/>
                <a:ea typeface="微软雅黑" panose="020B0503020204020204" pitchFamily="34" charset="-122"/>
              </a:rPr>
              <a:t>关于印发</a:t>
            </a:r>
            <a:r>
              <a:rPr lang="en-US" altLang="zh-CN" dirty="0">
                <a:solidFill>
                  <a:srgbClr val="336699"/>
                </a:solidFill>
                <a:latin typeface="微软雅黑" panose="020B0503020204020204" pitchFamily="34" charset="-122"/>
                <a:ea typeface="微软雅黑" panose="020B0503020204020204" pitchFamily="34" charset="-122"/>
              </a:rPr>
              <a:t>〈</a:t>
            </a:r>
            <a:r>
              <a:rPr lang="zh-CN" altLang="en-US" dirty="0">
                <a:solidFill>
                  <a:srgbClr val="336699"/>
                </a:solidFill>
                <a:latin typeface="微软雅黑" panose="020B0503020204020204" pitchFamily="34" charset="-122"/>
                <a:ea typeface="微软雅黑" panose="020B0503020204020204" pitchFamily="34" charset="-122"/>
              </a:rPr>
              <a:t>上海市市级机关培训费管理办法</a:t>
            </a:r>
            <a:r>
              <a:rPr lang="en-US" altLang="zh-CN" dirty="0">
                <a:solidFill>
                  <a:srgbClr val="336699"/>
                </a:solidFill>
                <a:latin typeface="微软雅黑" panose="020B0503020204020204" pitchFamily="34" charset="-122"/>
                <a:ea typeface="微软雅黑" panose="020B0503020204020204" pitchFamily="34" charset="-122"/>
              </a:rPr>
              <a:t>〉</a:t>
            </a:r>
            <a:r>
              <a:rPr lang="zh-CN" altLang="en-US" dirty="0">
                <a:solidFill>
                  <a:srgbClr val="336699"/>
                </a:solidFill>
                <a:latin typeface="微软雅黑" panose="020B0503020204020204" pitchFamily="34" charset="-122"/>
                <a:ea typeface="微软雅黑" panose="020B0503020204020204" pitchFamily="34" charset="-122"/>
              </a:rPr>
              <a:t>的通知</a:t>
            </a:r>
            <a:r>
              <a:rPr lang="en-US" altLang="zh-CN" dirty="0">
                <a:solidFill>
                  <a:srgbClr val="336699"/>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沪财行</a:t>
            </a:r>
            <a:r>
              <a:rPr lang="en-US" altLang="zh-CN" dirty="0">
                <a:latin typeface="微软雅黑" panose="020B0503020204020204" pitchFamily="34" charset="-122"/>
                <a:ea typeface="微软雅黑" panose="020B0503020204020204" pitchFamily="34" charset="-122"/>
              </a:rPr>
              <a:t>〔2017〕45</a:t>
            </a:r>
            <a:r>
              <a:rPr lang="zh-CN" altLang="en-US" dirty="0">
                <a:latin typeface="微软雅黑" panose="020B0503020204020204" pitchFamily="34" charset="-122"/>
                <a:ea typeface="微软雅黑" panose="020B0503020204020204" pitchFamily="34" charset="-122"/>
              </a:rPr>
              <a:t>号</a:t>
            </a:r>
            <a:r>
              <a:rPr lang="en-US" altLang="zh-CN" dirty="0">
                <a:solidFill>
                  <a:srgbClr val="336699"/>
                </a:solidFill>
                <a:latin typeface="微软雅黑" panose="020B0503020204020204" pitchFamily="34" charset="-122"/>
                <a:ea typeface="微软雅黑" panose="020B0503020204020204" pitchFamily="34" charset="-122"/>
              </a:rPr>
              <a:t>)</a:t>
            </a:r>
            <a:r>
              <a:rPr lang="zh-CN" altLang="en-US" dirty="0">
                <a:solidFill>
                  <a:srgbClr val="336699"/>
                </a:solidFill>
                <a:latin typeface="微软雅黑" panose="020B0503020204020204" pitchFamily="34" charset="-122"/>
                <a:ea typeface="微软雅黑" panose="020B0503020204020204" pitchFamily="34" charset="-122"/>
              </a:rPr>
              <a:t>，一般参照三类培训的标准执行，即上限</a:t>
            </a:r>
            <a:r>
              <a:rPr lang="en-US" altLang="zh-CN" dirty="0">
                <a:solidFill>
                  <a:srgbClr val="336699"/>
                </a:solidFill>
                <a:latin typeface="微软雅黑" panose="020B0503020204020204" pitchFamily="34" charset="-122"/>
                <a:ea typeface="微软雅黑" panose="020B0503020204020204" pitchFamily="34" charset="-122"/>
              </a:rPr>
              <a:t>550</a:t>
            </a:r>
            <a:r>
              <a:rPr lang="zh-CN" altLang="en-US" dirty="0">
                <a:solidFill>
                  <a:srgbClr val="336699"/>
                </a:solidFill>
                <a:latin typeface="微软雅黑" panose="020B0503020204020204" pitchFamily="34" charset="-122"/>
                <a:ea typeface="微软雅黑" panose="020B0503020204020204" pitchFamily="34" charset="-122"/>
              </a:rPr>
              <a:t>元</a:t>
            </a:r>
            <a:r>
              <a:rPr lang="en-US" altLang="zh-CN" dirty="0">
                <a:solidFill>
                  <a:srgbClr val="336699"/>
                </a:solidFill>
                <a:latin typeface="微软雅黑" panose="020B0503020204020204" pitchFamily="34" charset="-122"/>
                <a:ea typeface="微软雅黑" panose="020B0503020204020204" pitchFamily="34" charset="-122"/>
              </a:rPr>
              <a:t>/</a:t>
            </a:r>
            <a:r>
              <a:rPr lang="zh-CN" altLang="en-US" dirty="0">
                <a:solidFill>
                  <a:srgbClr val="336699"/>
                </a:solidFill>
                <a:latin typeface="微软雅黑" panose="020B0503020204020204" pitchFamily="34" charset="-122"/>
                <a:ea typeface="微软雅黑" panose="020B0503020204020204" pitchFamily="34" charset="-122"/>
              </a:rPr>
              <a:t>人</a:t>
            </a:r>
            <a:r>
              <a:rPr lang="en-US" altLang="zh-CN" dirty="0">
                <a:solidFill>
                  <a:srgbClr val="336699"/>
                </a:solidFill>
                <a:latin typeface="微软雅黑" panose="020B0503020204020204" pitchFamily="34" charset="-122"/>
                <a:ea typeface="微软雅黑" panose="020B0503020204020204" pitchFamily="34" charset="-122"/>
              </a:rPr>
              <a:t>/</a:t>
            </a:r>
            <a:r>
              <a:rPr lang="zh-CN" altLang="en-US" dirty="0">
                <a:solidFill>
                  <a:srgbClr val="336699"/>
                </a:solidFill>
                <a:latin typeface="微软雅黑" panose="020B0503020204020204" pitchFamily="34" charset="-122"/>
                <a:ea typeface="微软雅黑" panose="020B0503020204020204" pitchFamily="34" charset="-122"/>
              </a:rPr>
              <a:t>天</a:t>
            </a:r>
            <a:r>
              <a:rPr lang="zh-CN" altLang="en-US" sz="1800" dirty="0">
                <a:solidFill>
                  <a:srgbClr val="336699"/>
                </a:solidFill>
                <a:latin typeface="微软雅黑" panose="020B0503020204020204" pitchFamily="34" charset="-122"/>
                <a:ea typeface="微软雅黑" panose="020B0503020204020204" pitchFamily="34" charset="-122"/>
              </a:rPr>
              <a:t>+专家费用。</a:t>
            </a:r>
            <a:endParaRPr lang="zh-CN" altLang="en-US" b="1" dirty="0">
              <a:solidFill>
                <a:srgbClr val="336699"/>
              </a:solidFill>
              <a:latin typeface="微软雅黑" panose="020B0503020204020204" pitchFamily="34" charset="-122"/>
              <a:ea typeface="微软雅黑" panose="020B0503020204020204" pitchFamily="34" charset="-122"/>
            </a:endParaRPr>
          </a:p>
          <a:p>
            <a:pPr>
              <a:lnSpc>
                <a:spcPct val="150000"/>
              </a:lnSpc>
              <a:spcBef>
                <a:spcPts val="600"/>
              </a:spcBef>
            </a:pPr>
            <a:r>
              <a:rPr lang="zh-CN" altLang="en-US" dirty="0">
                <a:solidFill>
                  <a:srgbClr val="336699"/>
                </a:solidFill>
                <a:latin typeface="微软雅黑" panose="020B0503020204020204" pitchFamily="34" charset="-122"/>
                <a:ea typeface="微软雅黑" panose="020B0503020204020204" pitchFamily="34" charset="-122"/>
              </a:rPr>
              <a:t>      定额</a:t>
            </a:r>
            <a:r>
              <a:rPr lang="zh-CN" altLang="en-US" dirty="0">
                <a:solidFill>
                  <a:srgbClr val="FF6C0D"/>
                </a:solidFill>
                <a:latin typeface="微软雅黑" panose="020B0503020204020204" pitchFamily="34" charset="-122"/>
                <a:ea typeface="微软雅黑" panose="020B0503020204020204" pitchFamily="34" charset="-122"/>
              </a:rPr>
              <a:t>上限</a:t>
            </a:r>
            <a:r>
              <a:rPr lang="zh-CN" altLang="en-US" dirty="0">
                <a:solidFill>
                  <a:srgbClr val="336699"/>
                </a:solidFill>
                <a:latin typeface="微软雅黑" panose="020B0503020204020204" pitchFamily="34" charset="-122"/>
                <a:ea typeface="微软雅黑" panose="020B0503020204020204" pitchFamily="34" charset="-122"/>
              </a:rPr>
              <a:t>：住宿费≦</a:t>
            </a:r>
            <a:r>
              <a:rPr lang="en-US" altLang="zh-CN" dirty="0">
                <a:solidFill>
                  <a:srgbClr val="336699"/>
                </a:solidFill>
                <a:latin typeface="微软雅黑" panose="020B0503020204020204" pitchFamily="34" charset="-122"/>
                <a:ea typeface="微软雅黑" panose="020B0503020204020204" pitchFamily="34" charset="-122"/>
              </a:rPr>
              <a:t>340  </a:t>
            </a:r>
            <a:r>
              <a:rPr lang="zh-CN" altLang="en-US" dirty="0">
                <a:solidFill>
                  <a:srgbClr val="336699"/>
                </a:solidFill>
                <a:latin typeface="微软雅黑" panose="020B0503020204020204" pitchFamily="34" charset="-122"/>
                <a:ea typeface="微软雅黑" panose="020B0503020204020204" pitchFamily="34" charset="-122"/>
              </a:rPr>
              <a:t>餐费≦</a:t>
            </a:r>
            <a:r>
              <a:rPr lang="en-US" altLang="zh-CN" dirty="0">
                <a:solidFill>
                  <a:srgbClr val="336699"/>
                </a:solidFill>
                <a:latin typeface="微软雅黑" panose="020B0503020204020204" pitchFamily="34" charset="-122"/>
                <a:ea typeface="微软雅黑" panose="020B0503020204020204" pitchFamily="34" charset="-122"/>
              </a:rPr>
              <a:t>130  </a:t>
            </a:r>
            <a:r>
              <a:rPr lang="zh-CN" altLang="en-US" dirty="0">
                <a:solidFill>
                  <a:srgbClr val="336699"/>
                </a:solidFill>
                <a:latin typeface="微软雅黑" panose="020B0503020204020204" pitchFamily="34" charset="-122"/>
                <a:ea typeface="微软雅黑" panose="020B0503020204020204" pitchFamily="34" charset="-122"/>
              </a:rPr>
              <a:t>场地费、资料费、交通费≦</a:t>
            </a:r>
            <a:r>
              <a:rPr lang="en-US" altLang="zh-CN" dirty="0">
                <a:solidFill>
                  <a:srgbClr val="336699"/>
                </a:solidFill>
                <a:latin typeface="微软雅黑" panose="020B0503020204020204" pitchFamily="34" charset="-122"/>
                <a:ea typeface="微软雅黑" panose="020B0503020204020204" pitchFamily="34" charset="-122"/>
              </a:rPr>
              <a:t>50  </a:t>
            </a:r>
            <a:r>
              <a:rPr lang="zh-CN" altLang="en-US" dirty="0">
                <a:solidFill>
                  <a:srgbClr val="336699"/>
                </a:solidFill>
                <a:latin typeface="微软雅黑" panose="020B0503020204020204" pitchFamily="34" charset="-122"/>
                <a:ea typeface="微软雅黑" panose="020B0503020204020204" pitchFamily="34" charset="-122"/>
              </a:rPr>
              <a:t>其他费用≦</a:t>
            </a:r>
            <a:r>
              <a:rPr lang="en-US" altLang="zh-CN" dirty="0">
                <a:solidFill>
                  <a:srgbClr val="336699"/>
                </a:solidFill>
                <a:latin typeface="微软雅黑" panose="020B0503020204020204" pitchFamily="34" charset="-122"/>
                <a:ea typeface="微软雅黑" panose="020B0503020204020204" pitchFamily="34" charset="-122"/>
              </a:rPr>
              <a:t>30</a:t>
            </a:r>
            <a:endParaRPr lang="en-US" altLang="zh-CN" dirty="0">
              <a:solidFill>
                <a:srgbClr val="336699"/>
              </a:solidFill>
              <a:latin typeface="微软雅黑" panose="020B0503020204020204" pitchFamily="34" charset="-122"/>
              <a:ea typeface="微软雅黑" panose="020B0503020204020204" pitchFamily="34" charset="-122"/>
            </a:endParaRPr>
          </a:p>
          <a:p>
            <a:pPr>
              <a:lnSpc>
                <a:spcPct val="150000"/>
              </a:lnSpc>
            </a:pPr>
            <a:r>
              <a:rPr lang="zh-CN" altLang="en-US" dirty="0">
                <a:solidFill>
                  <a:srgbClr val="336699"/>
                </a:solidFill>
                <a:latin typeface="微软雅黑" panose="020B0503020204020204" pitchFamily="34" charset="-122"/>
                <a:ea typeface="微软雅黑" panose="020B0503020204020204" pitchFamily="34" charset="-122"/>
                <a:sym typeface="+mn-ea"/>
              </a:rPr>
              <a:t>涉及两项及两项以上开支内容的，可在所涉及的相关经费标准合计金额内统筹使用。</a:t>
            </a:r>
            <a:endParaRPr lang="zh-CN" altLang="en-US" dirty="0">
              <a:solidFill>
                <a:srgbClr val="336699"/>
              </a:solidFill>
              <a:latin typeface="微软雅黑" panose="020B0503020204020204" pitchFamily="34" charset="-122"/>
              <a:ea typeface="微软雅黑" panose="020B0503020204020204" pitchFamily="34" charset="-122"/>
              <a:sym typeface="+mn-ea"/>
            </a:endParaRPr>
          </a:p>
          <a:p>
            <a:pPr>
              <a:lnSpc>
                <a:spcPct val="150000"/>
              </a:lnSpc>
            </a:pPr>
            <a:r>
              <a:rPr lang="zh-CN" altLang="en-US" dirty="0">
                <a:solidFill>
                  <a:srgbClr val="336699"/>
                </a:solidFill>
                <a:latin typeface="微软雅黑" panose="020B0503020204020204" pitchFamily="34" charset="-122"/>
                <a:ea typeface="微软雅黑" panose="020B0503020204020204" pitchFamily="34" charset="-122"/>
              </a:rPr>
              <a:t>学员往返及异地教学交通费按差旅费规定测算。工作人员</a:t>
            </a:r>
            <a:r>
              <a:rPr lang="zh-CN" altLang="en-US" dirty="0">
                <a:solidFill>
                  <a:srgbClr val="336699"/>
                </a:solidFill>
                <a:latin typeface="微软雅黑" panose="020B0503020204020204" pitchFamily="34" charset="-122"/>
                <a:ea typeface="微软雅黑" panose="020B0503020204020204" pitchFamily="34" charset="-122"/>
                <a:sym typeface="+mn-ea"/>
              </a:rPr>
              <a:t>≦</a:t>
            </a:r>
            <a:r>
              <a:rPr lang="en-US" altLang="zh-CN" dirty="0">
                <a:solidFill>
                  <a:srgbClr val="336699"/>
                </a:solidFill>
                <a:latin typeface="微软雅黑" panose="020B0503020204020204" pitchFamily="34" charset="-122"/>
                <a:ea typeface="微软雅黑" panose="020B0503020204020204" pitchFamily="34" charset="-122"/>
                <a:sym typeface="+mn-ea"/>
              </a:rPr>
              <a:t>10%</a:t>
            </a:r>
            <a:r>
              <a:rPr lang="zh-CN" altLang="en-US" dirty="0">
                <a:solidFill>
                  <a:srgbClr val="336699"/>
                </a:solidFill>
                <a:latin typeface="微软雅黑" panose="020B0503020204020204" pitchFamily="34" charset="-122"/>
                <a:ea typeface="微软雅黑" panose="020B0503020204020204" pitchFamily="34" charset="-122"/>
                <a:sym typeface="+mn-ea"/>
              </a:rPr>
              <a:t>且≦</a:t>
            </a:r>
            <a:r>
              <a:rPr lang="en-US" altLang="zh-CN" dirty="0">
                <a:solidFill>
                  <a:srgbClr val="336699"/>
                </a:solidFill>
                <a:latin typeface="微软雅黑" panose="020B0503020204020204" pitchFamily="34" charset="-122"/>
                <a:ea typeface="微软雅黑" panose="020B0503020204020204" pitchFamily="34" charset="-122"/>
                <a:sym typeface="+mn-ea"/>
              </a:rPr>
              <a:t>10</a:t>
            </a:r>
            <a:r>
              <a:rPr lang="zh-CN" altLang="en-US" dirty="0">
                <a:solidFill>
                  <a:srgbClr val="336699"/>
                </a:solidFill>
                <a:latin typeface="微软雅黑" panose="020B0503020204020204" pitchFamily="34" charset="-122"/>
                <a:ea typeface="微软雅黑" panose="020B0503020204020204" pitchFamily="34" charset="-122"/>
                <a:sym typeface="+mn-ea"/>
              </a:rPr>
              <a:t>人。</a:t>
            </a:r>
            <a:endParaRPr lang="zh-CN" altLang="en-US" dirty="0">
              <a:solidFill>
                <a:srgbClr val="336699"/>
              </a:solidFill>
              <a:latin typeface="微软雅黑" panose="020B0503020204020204" pitchFamily="34" charset="-122"/>
              <a:ea typeface="微软雅黑" panose="020B0503020204020204" pitchFamily="34" charset="-122"/>
            </a:endParaRPr>
          </a:p>
          <a:p>
            <a:pPr>
              <a:lnSpc>
                <a:spcPct val="150000"/>
              </a:lnSpc>
              <a:spcBef>
                <a:spcPts val="1200"/>
              </a:spcBef>
            </a:pPr>
            <a:r>
              <a:rPr lang="zh-CN" altLang="en-US" dirty="0">
                <a:solidFill>
                  <a:srgbClr val="336699"/>
                </a:solidFill>
                <a:latin typeface="微软雅黑" panose="020B0503020204020204" pitchFamily="34" charset="-122"/>
                <a:ea typeface="微软雅黑" panose="020B0503020204020204" pitchFamily="34" charset="-122"/>
              </a:rPr>
              <a:t>      讲课费税后</a:t>
            </a:r>
            <a:r>
              <a:rPr lang="zh-CN" altLang="en-US" dirty="0">
                <a:solidFill>
                  <a:srgbClr val="FF6C0D"/>
                </a:solidFill>
                <a:latin typeface="微软雅黑" panose="020B0503020204020204" pitchFamily="34" charset="-122"/>
                <a:ea typeface="微软雅黑" panose="020B0503020204020204" pitchFamily="34" charset="-122"/>
              </a:rPr>
              <a:t>上限</a:t>
            </a:r>
            <a:r>
              <a:rPr lang="zh-CN" altLang="en-US" dirty="0">
                <a:solidFill>
                  <a:srgbClr val="336699"/>
                </a:solidFill>
                <a:latin typeface="微软雅黑" panose="020B0503020204020204" pitchFamily="34" charset="-122"/>
                <a:ea typeface="微软雅黑" panose="020B0503020204020204" pitchFamily="34" charset="-122"/>
              </a:rPr>
              <a:t>：院士、全国知名专家≦</a:t>
            </a:r>
            <a:r>
              <a:rPr lang="en-US" altLang="zh-CN" dirty="0">
                <a:solidFill>
                  <a:srgbClr val="336699"/>
                </a:solidFill>
                <a:latin typeface="微软雅黑" panose="020B0503020204020204" pitchFamily="34" charset="-122"/>
                <a:ea typeface="微软雅黑" panose="020B0503020204020204" pitchFamily="34" charset="-122"/>
              </a:rPr>
              <a:t>1500/</a:t>
            </a:r>
            <a:r>
              <a:rPr lang="zh-CN" altLang="en-US" dirty="0">
                <a:solidFill>
                  <a:srgbClr val="336699"/>
                </a:solidFill>
                <a:latin typeface="微软雅黑" panose="020B0503020204020204" pitchFamily="34" charset="-122"/>
                <a:ea typeface="微软雅黑" panose="020B0503020204020204" pitchFamily="34" charset="-122"/>
              </a:rPr>
              <a:t>学时   正高≦</a:t>
            </a:r>
            <a:r>
              <a:rPr lang="en-US" altLang="zh-CN" dirty="0">
                <a:solidFill>
                  <a:srgbClr val="336699"/>
                </a:solidFill>
                <a:latin typeface="微软雅黑" panose="020B0503020204020204" pitchFamily="34" charset="-122"/>
                <a:ea typeface="微软雅黑" panose="020B0503020204020204" pitchFamily="34" charset="-122"/>
              </a:rPr>
              <a:t>1000/</a:t>
            </a:r>
            <a:r>
              <a:rPr lang="zh-CN" altLang="en-US" dirty="0">
                <a:solidFill>
                  <a:srgbClr val="336699"/>
                </a:solidFill>
                <a:latin typeface="微软雅黑" panose="020B0503020204020204" pitchFamily="34" charset="-122"/>
                <a:ea typeface="微软雅黑" panose="020B0503020204020204" pitchFamily="34" charset="-122"/>
              </a:rPr>
              <a:t>学时     副高≦</a:t>
            </a:r>
            <a:r>
              <a:rPr lang="en-US" altLang="zh-CN" dirty="0">
                <a:solidFill>
                  <a:srgbClr val="336699"/>
                </a:solidFill>
                <a:latin typeface="微软雅黑" panose="020B0503020204020204" pitchFamily="34" charset="-122"/>
                <a:ea typeface="微软雅黑" panose="020B0503020204020204" pitchFamily="34" charset="-122"/>
              </a:rPr>
              <a:t>500/</a:t>
            </a:r>
            <a:r>
              <a:rPr lang="zh-CN" altLang="en-US" dirty="0">
                <a:solidFill>
                  <a:srgbClr val="336699"/>
                </a:solidFill>
                <a:latin typeface="微软雅黑" panose="020B0503020204020204" pitchFamily="34" charset="-122"/>
                <a:ea typeface="微软雅黑" panose="020B0503020204020204" pitchFamily="34" charset="-122"/>
              </a:rPr>
              <a:t>学时 ，每半天最多按</a:t>
            </a:r>
            <a:r>
              <a:rPr lang="zh-CN" altLang="en-US" sz="1800" dirty="0">
                <a:solidFill>
                  <a:srgbClr val="336699"/>
                </a:solidFill>
                <a:latin typeface="微软雅黑" panose="020B0503020204020204" pitchFamily="34" charset="-122"/>
                <a:ea typeface="微软雅黑" panose="020B0503020204020204" pitchFamily="34" charset="-122"/>
              </a:rPr>
              <a:t>4学时计算，同时为多班次一并授课的不重复计算讲课费。</a:t>
            </a:r>
            <a:endParaRPr lang="zh-CN" altLang="en-US" sz="1800" dirty="0">
              <a:solidFill>
                <a:srgbClr val="336699"/>
              </a:solidFill>
              <a:latin typeface="微软雅黑" panose="020B0503020204020204" pitchFamily="34" charset="-122"/>
              <a:ea typeface="微软雅黑" panose="020B0503020204020204" pitchFamily="34" charset="-122"/>
            </a:endParaRPr>
          </a:p>
          <a:p>
            <a:pPr>
              <a:lnSpc>
                <a:spcPct val="150000"/>
              </a:lnSpc>
              <a:spcBef>
                <a:spcPts val="1200"/>
              </a:spcBef>
            </a:pPr>
            <a:r>
              <a:rPr lang="zh-CN" altLang="en-US" dirty="0">
                <a:solidFill>
                  <a:srgbClr val="336699"/>
                </a:solidFill>
                <a:latin typeface="微软雅黑" panose="020B0503020204020204" pitchFamily="34" charset="-122"/>
                <a:ea typeface="微软雅黑" panose="020B0503020204020204" pitchFamily="34" charset="-122"/>
              </a:rPr>
              <a:t>      超过</a:t>
            </a:r>
            <a:r>
              <a:rPr lang="en-US" altLang="zh-CN" dirty="0">
                <a:solidFill>
                  <a:srgbClr val="336699"/>
                </a:solidFill>
                <a:latin typeface="微软雅黑" panose="020B0503020204020204" pitchFamily="34" charset="-122"/>
                <a:ea typeface="微软雅黑" panose="020B0503020204020204" pitchFamily="34" charset="-122"/>
              </a:rPr>
              <a:t>30</a:t>
            </a:r>
            <a:r>
              <a:rPr lang="zh-CN" altLang="en-US" dirty="0">
                <a:solidFill>
                  <a:srgbClr val="336699"/>
                </a:solidFill>
                <a:latin typeface="微软雅黑" panose="020B0503020204020204" pitchFamily="34" charset="-122"/>
                <a:ea typeface="微软雅黑" panose="020B0503020204020204" pitchFamily="34" charset="-122"/>
              </a:rPr>
              <a:t>天的培训，超过部分</a:t>
            </a:r>
            <a:r>
              <a:rPr lang="zh-CN" altLang="en-US" dirty="0">
                <a:solidFill>
                  <a:srgbClr val="336699"/>
                </a:solidFill>
                <a:latin typeface="微软雅黑" panose="020B0503020204020204" pitchFamily="34" charset="-122"/>
                <a:ea typeface="微软雅黑" panose="020B0503020204020204" pitchFamily="34" charset="-122"/>
                <a:sym typeface="+mn-ea"/>
              </a:rPr>
              <a:t>定额上限</a:t>
            </a:r>
            <a:r>
              <a:rPr lang="zh-CN" altLang="en-US" dirty="0">
                <a:solidFill>
                  <a:srgbClr val="336699"/>
                </a:solidFill>
                <a:latin typeface="微软雅黑" panose="020B0503020204020204" pitchFamily="34" charset="-122"/>
                <a:ea typeface="微软雅黑" panose="020B0503020204020204" pitchFamily="34" charset="-122"/>
              </a:rPr>
              <a:t>按</a:t>
            </a:r>
            <a:r>
              <a:rPr lang="en-US" altLang="zh-CN" dirty="0">
                <a:solidFill>
                  <a:srgbClr val="336699"/>
                </a:solidFill>
                <a:latin typeface="微软雅黑" panose="020B0503020204020204" pitchFamily="34" charset="-122"/>
                <a:ea typeface="微软雅黑" panose="020B0503020204020204" pitchFamily="34" charset="-122"/>
              </a:rPr>
              <a:t>70%</a:t>
            </a:r>
            <a:r>
              <a:rPr lang="zh-CN" altLang="en-US" dirty="0">
                <a:solidFill>
                  <a:srgbClr val="336699"/>
                </a:solidFill>
                <a:latin typeface="微软雅黑" panose="020B0503020204020204" pitchFamily="34" charset="-122"/>
                <a:ea typeface="微软雅黑" panose="020B0503020204020204" pitchFamily="34" charset="-122"/>
              </a:rPr>
              <a:t>测算即不超过</a:t>
            </a:r>
            <a:r>
              <a:rPr lang="en-US" altLang="zh-CN" dirty="0">
                <a:solidFill>
                  <a:srgbClr val="336699"/>
                </a:solidFill>
                <a:latin typeface="微软雅黑" panose="020B0503020204020204" pitchFamily="34" charset="-122"/>
                <a:ea typeface="微软雅黑" panose="020B0503020204020204" pitchFamily="34" charset="-122"/>
              </a:rPr>
              <a:t>385</a:t>
            </a:r>
            <a:r>
              <a:rPr lang="zh-CN" altLang="en-US" dirty="0">
                <a:solidFill>
                  <a:srgbClr val="336699"/>
                </a:solidFill>
                <a:latin typeface="微软雅黑" panose="020B0503020204020204" pitchFamily="34" charset="-122"/>
                <a:ea typeface="微软雅黑" panose="020B0503020204020204" pitchFamily="34" charset="-122"/>
              </a:rPr>
              <a:t>元</a:t>
            </a:r>
            <a:r>
              <a:rPr lang="en-US" altLang="zh-CN" dirty="0">
                <a:solidFill>
                  <a:srgbClr val="336699"/>
                </a:solidFill>
                <a:latin typeface="微软雅黑" panose="020B0503020204020204" pitchFamily="34" charset="-122"/>
                <a:ea typeface="微软雅黑" panose="020B0503020204020204" pitchFamily="34" charset="-122"/>
              </a:rPr>
              <a:t>/</a:t>
            </a:r>
            <a:r>
              <a:rPr lang="zh-CN" altLang="en-US" dirty="0">
                <a:solidFill>
                  <a:srgbClr val="336699"/>
                </a:solidFill>
                <a:latin typeface="微软雅黑" panose="020B0503020204020204" pitchFamily="34" charset="-122"/>
                <a:ea typeface="微软雅黑" panose="020B0503020204020204" pitchFamily="34" charset="-122"/>
              </a:rPr>
              <a:t>人</a:t>
            </a:r>
            <a:r>
              <a:rPr lang="en-US" altLang="zh-CN" dirty="0">
                <a:solidFill>
                  <a:srgbClr val="336699"/>
                </a:solidFill>
                <a:latin typeface="微软雅黑" panose="020B0503020204020204" pitchFamily="34" charset="-122"/>
                <a:ea typeface="微软雅黑" panose="020B0503020204020204" pitchFamily="34" charset="-122"/>
              </a:rPr>
              <a:t>/</a:t>
            </a:r>
            <a:r>
              <a:rPr lang="zh-CN" altLang="en-US" dirty="0">
                <a:solidFill>
                  <a:srgbClr val="336699"/>
                </a:solidFill>
                <a:latin typeface="微软雅黑" panose="020B0503020204020204" pitchFamily="34" charset="-122"/>
                <a:ea typeface="微软雅黑" panose="020B0503020204020204" pitchFamily="34" charset="-122"/>
              </a:rPr>
              <a:t>天（不含师资）</a:t>
            </a:r>
            <a:r>
              <a:rPr lang="zh-CN" altLang="en-US"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a:p>
            <a:pPr>
              <a:lnSpc>
                <a:spcPct val="150000"/>
              </a:lnSpc>
              <a:spcBef>
                <a:spcPts val="1200"/>
              </a:spcBef>
            </a:pPr>
            <a:r>
              <a:rPr lang="en-US" altLang="zh-CN" sz="1800" dirty="0">
                <a:solidFill>
                  <a:srgbClr val="336699"/>
                </a:solidFill>
                <a:latin typeface="微软雅黑" panose="020B0503020204020204" pitchFamily="34" charset="-122"/>
                <a:ea typeface="微软雅黑" panose="020B0503020204020204" pitchFamily="34" charset="-122"/>
              </a:rPr>
              <a:t>      7日以内的培训不得组织调研考察参观。</a:t>
            </a:r>
            <a:endParaRPr lang="en-US" altLang="zh-CN" sz="1800" dirty="0">
              <a:solidFill>
                <a:srgbClr val="336699"/>
              </a:solidFill>
              <a:latin typeface="微软雅黑" panose="020B0503020204020204" pitchFamily="34" charset="-122"/>
              <a:ea typeface="微软雅黑" panose="020B0503020204020204" pitchFamily="34" charset="-122"/>
            </a:endParaRPr>
          </a:p>
          <a:p>
            <a:pPr>
              <a:lnSpc>
                <a:spcPct val="150000"/>
              </a:lnSpc>
              <a:spcBef>
                <a:spcPts val="1200"/>
              </a:spcBef>
            </a:pPr>
            <a:r>
              <a:rPr lang="zh-CN" altLang="en-US" sz="1800" dirty="0" smtClean="0">
                <a:solidFill>
                  <a:srgbClr val="FF6C0D"/>
                </a:solidFill>
                <a:latin typeface="微软雅黑" panose="020B0503020204020204" pitchFamily="34" charset="-122"/>
                <a:ea typeface="微软雅黑" panose="020B0503020204020204" pitchFamily="34" charset="-122"/>
              </a:rPr>
              <a:t>      </a:t>
            </a:r>
            <a:r>
              <a:rPr lang="zh-CN" altLang="en-US" sz="1800" dirty="0" smtClean="0">
                <a:solidFill>
                  <a:srgbClr val="C00000"/>
                </a:solidFill>
                <a:latin typeface="微软雅黑" panose="020B0503020204020204" pitchFamily="34" charset="-122"/>
                <a:ea typeface="微软雅黑" panose="020B0503020204020204" pitchFamily="34" charset="-122"/>
              </a:rPr>
              <a:t>申报</a:t>
            </a:r>
            <a:r>
              <a:rPr lang="zh-CN" altLang="en-US" sz="1800" dirty="0">
                <a:solidFill>
                  <a:srgbClr val="C00000"/>
                </a:solidFill>
                <a:latin typeface="微软雅黑" panose="020B0503020204020204" pitchFamily="34" charset="-122"/>
                <a:ea typeface="微软雅黑" panose="020B0503020204020204" pitchFamily="34" charset="-122"/>
              </a:rPr>
              <a:t>书中不可出现</a:t>
            </a:r>
            <a:r>
              <a:rPr lang="en-US" altLang="zh-CN" sz="1800" dirty="0">
                <a:solidFill>
                  <a:srgbClr val="C00000"/>
                </a:solidFill>
                <a:latin typeface="微软雅黑" panose="020B0503020204020204" pitchFamily="34" charset="-122"/>
                <a:ea typeface="微软雅黑" panose="020B0503020204020204" pitchFamily="34" charset="-122"/>
              </a:rPr>
              <a:t>“</a:t>
            </a:r>
            <a:r>
              <a:rPr lang="zh-CN" altLang="en-US" sz="1800" dirty="0">
                <a:solidFill>
                  <a:srgbClr val="C00000"/>
                </a:solidFill>
                <a:latin typeface="微软雅黑" panose="020B0503020204020204" pitchFamily="34" charset="-122"/>
                <a:ea typeface="微软雅黑" panose="020B0503020204020204" pitchFamily="34" charset="-122"/>
              </a:rPr>
              <a:t>其他</a:t>
            </a:r>
            <a:r>
              <a:rPr lang="en-US" altLang="zh-CN" sz="1800" dirty="0">
                <a:solidFill>
                  <a:srgbClr val="C00000"/>
                </a:solidFill>
                <a:latin typeface="微软雅黑" panose="020B0503020204020204" pitchFamily="34" charset="-122"/>
                <a:ea typeface="微软雅黑" panose="020B0503020204020204" pitchFamily="34" charset="-122"/>
              </a:rPr>
              <a:t>”</a:t>
            </a:r>
            <a:r>
              <a:rPr lang="zh-CN" altLang="en-US" sz="1800" dirty="0">
                <a:solidFill>
                  <a:srgbClr val="C00000"/>
                </a:solidFill>
                <a:latin typeface="微软雅黑" panose="020B0503020204020204" pitchFamily="34" charset="-122"/>
                <a:ea typeface="微软雅黑" panose="020B0503020204020204" pitchFamily="34" charset="-122"/>
              </a:rPr>
              <a:t>，</a:t>
            </a:r>
            <a:r>
              <a:rPr lang="en-US" altLang="zh-CN" sz="1800" dirty="0">
                <a:solidFill>
                  <a:srgbClr val="C00000"/>
                </a:solidFill>
                <a:latin typeface="微软雅黑" panose="020B0503020204020204" pitchFamily="34" charset="-122"/>
                <a:ea typeface="微软雅黑" panose="020B0503020204020204" pitchFamily="34" charset="-122"/>
              </a:rPr>
              <a:t>30</a:t>
            </a:r>
            <a:r>
              <a:rPr lang="zh-CN" altLang="en-US" sz="1800" dirty="0">
                <a:solidFill>
                  <a:srgbClr val="C00000"/>
                </a:solidFill>
                <a:latin typeface="微软雅黑" panose="020B0503020204020204" pitchFamily="34" charset="-122"/>
                <a:ea typeface="微软雅黑" panose="020B0503020204020204" pitchFamily="34" charset="-122"/>
              </a:rPr>
              <a:t>元的标准是定额测算，需说明具体内容</a:t>
            </a:r>
            <a:endParaRPr lang="zh-CN" altLang="en-US" dirty="0">
              <a:solidFill>
                <a:srgbClr val="C00000"/>
              </a:solidFill>
              <a:latin typeface="微软雅黑" panose="020B0503020204020204" pitchFamily="34" charset="-122"/>
              <a:ea typeface="微软雅黑" panose="020B0503020204020204" pitchFamily="34" charset="-122"/>
            </a:endParaRPr>
          </a:p>
          <a:p>
            <a:endParaRPr lang="zh-CN" altLang="en-US" dirty="0">
              <a:solidFill>
                <a:srgbClr val="FF6C0D"/>
              </a:solidFill>
              <a:latin typeface="微软雅黑" panose="020B0503020204020204" pitchFamily="34" charset="-122"/>
              <a:ea typeface="微软雅黑" panose="020B0503020204020204" pitchFamily="34" charset="-122"/>
            </a:endParaRPr>
          </a:p>
        </p:txBody>
      </p:sp>
      <p:sp>
        <p:nvSpPr>
          <p:cNvPr id="7" name="文本框 1"/>
          <p:cNvSpPr txBox="1"/>
          <p:nvPr/>
        </p:nvSpPr>
        <p:spPr>
          <a:xfrm>
            <a:off x="914400" y="179070"/>
            <a:ext cx="7940675" cy="584775"/>
          </a:xfrm>
          <a:prstGeom prst="rect">
            <a:avLst/>
          </a:prstGeom>
          <a:noFill/>
          <a:ln w="9525">
            <a:noFill/>
          </a:ln>
        </p:spPr>
        <p:txBody>
          <a:bodyPr wrap="square" anchor="t">
            <a:spAutoFit/>
          </a:bodyPr>
          <a:lstStyle/>
          <a:p>
            <a:r>
              <a:rPr lang="zh-CN" altLang="en-US" sz="3200" b="1" dirty="0" smtClean="0">
                <a:solidFill>
                  <a:schemeClr val="bg1"/>
                </a:solidFill>
                <a:ea typeface="微软雅黑" panose="020B0503020204020204" pitchFamily="34" charset="-122"/>
                <a:sym typeface="+mn-ea"/>
              </a:rPr>
              <a:t>四、常见开支内容填写解读</a:t>
            </a:r>
            <a:endParaRPr lang="en-US" altLang="zh-CN" sz="3200" b="1" dirty="0">
              <a:solidFill>
                <a:schemeClr val="bg1"/>
              </a:solidFill>
              <a:latin typeface="+mj-lt"/>
              <a:ea typeface="微软雅黑" panose="020B0503020204020204" pitchFamily="34" charset="-122"/>
              <a:cs typeface="+mj-lt"/>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68">
                                            <p:txEl>
                                              <p:pRg st="0" end="0"/>
                                            </p:txEl>
                                          </p:spTgt>
                                        </p:tgtEl>
                                        <p:attrNameLst>
                                          <p:attrName>style.visibility</p:attrName>
                                        </p:attrNameLst>
                                      </p:cBhvr>
                                      <p:to>
                                        <p:strVal val="visible"/>
                                      </p:to>
                                    </p:set>
                                    <p:animEffect transition="in" filter="fade">
                                      <p:cBhvr>
                                        <p:cTn id="7" dur="1000"/>
                                        <p:tgtEl>
                                          <p:spTgt spid="40968">
                                            <p:txEl>
                                              <p:pRg st="0" end="0"/>
                                            </p:txEl>
                                          </p:spTgt>
                                        </p:tgtEl>
                                      </p:cBhvr>
                                    </p:animEffect>
                                    <p:anim calcmode="lin" valueType="num">
                                      <p:cBhvr>
                                        <p:cTn id="8" dur="1000" fill="hold"/>
                                        <p:tgtEl>
                                          <p:spTgt spid="4096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096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0968">
                                            <p:txEl>
                                              <p:pRg st="1" end="1"/>
                                            </p:txEl>
                                          </p:spTgt>
                                        </p:tgtEl>
                                        <p:attrNameLst>
                                          <p:attrName>style.visibility</p:attrName>
                                        </p:attrNameLst>
                                      </p:cBhvr>
                                      <p:to>
                                        <p:strVal val="visible"/>
                                      </p:to>
                                    </p:set>
                                    <p:animEffect transition="in" filter="fade">
                                      <p:cBhvr>
                                        <p:cTn id="14" dur="1000"/>
                                        <p:tgtEl>
                                          <p:spTgt spid="40968">
                                            <p:txEl>
                                              <p:pRg st="1" end="1"/>
                                            </p:txEl>
                                          </p:spTgt>
                                        </p:tgtEl>
                                      </p:cBhvr>
                                    </p:animEffect>
                                    <p:anim calcmode="lin" valueType="num">
                                      <p:cBhvr>
                                        <p:cTn id="15" dur="1000" fill="hold"/>
                                        <p:tgtEl>
                                          <p:spTgt spid="4096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096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0968">
                                            <p:txEl>
                                              <p:pRg st="2" end="2"/>
                                            </p:txEl>
                                          </p:spTgt>
                                        </p:tgtEl>
                                        <p:attrNameLst>
                                          <p:attrName>style.visibility</p:attrName>
                                        </p:attrNameLst>
                                      </p:cBhvr>
                                      <p:to>
                                        <p:strVal val="visible"/>
                                      </p:to>
                                    </p:set>
                                    <p:animEffect transition="in" filter="fade">
                                      <p:cBhvr>
                                        <p:cTn id="21" dur="1000"/>
                                        <p:tgtEl>
                                          <p:spTgt spid="40968">
                                            <p:txEl>
                                              <p:pRg st="2" end="2"/>
                                            </p:txEl>
                                          </p:spTgt>
                                        </p:tgtEl>
                                      </p:cBhvr>
                                    </p:animEffect>
                                    <p:anim calcmode="lin" valueType="num">
                                      <p:cBhvr>
                                        <p:cTn id="22" dur="1000" fill="hold"/>
                                        <p:tgtEl>
                                          <p:spTgt spid="4096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096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0968">
                                            <p:txEl>
                                              <p:pRg st="3" end="3"/>
                                            </p:txEl>
                                          </p:spTgt>
                                        </p:tgtEl>
                                        <p:attrNameLst>
                                          <p:attrName>style.visibility</p:attrName>
                                        </p:attrNameLst>
                                      </p:cBhvr>
                                      <p:to>
                                        <p:strVal val="visible"/>
                                      </p:to>
                                    </p:set>
                                    <p:animEffect transition="in" filter="fade">
                                      <p:cBhvr>
                                        <p:cTn id="28" dur="1000"/>
                                        <p:tgtEl>
                                          <p:spTgt spid="40968">
                                            <p:txEl>
                                              <p:pRg st="3" end="3"/>
                                            </p:txEl>
                                          </p:spTgt>
                                        </p:tgtEl>
                                      </p:cBhvr>
                                    </p:animEffect>
                                    <p:anim calcmode="lin" valueType="num">
                                      <p:cBhvr>
                                        <p:cTn id="29" dur="1000" fill="hold"/>
                                        <p:tgtEl>
                                          <p:spTgt spid="4096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0968">
                                            <p:txEl>
                                              <p:pRg st="3" end="3"/>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40968">
                                            <p:txEl>
                                              <p:pRg st="4" end="4"/>
                                            </p:txEl>
                                          </p:spTgt>
                                        </p:tgtEl>
                                        <p:attrNameLst>
                                          <p:attrName>style.visibility</p:attrName>
                                        </p:attrNameLst>
                                      </p:cBhvr>
                                      <p:to>
                                        <p:strVal val="visible"/>
                                      </p:to>
                                    </p:set>
                                    <p:animEffect transition="in" filter="fade">
                                      <p:cBhvr>
                                        <p:cTn id="33" dur="1000"/>
                                        <p:tgtEl>
                                          <p:spTgt spid="40968">
                                            <p:txEl>
                                              <p:pRg st="4" end="4"/>
                                            </p:txEl>
                                          </p:spTgt>
                                        </p:tgtEl>
                                      </p:cBhvr>
                                    </p:animEffect>
                                    <p:anim calcmode="lin" valueType="num">
                                      <p:cBhvr>
                                        <p:cTn id="34" dur="1000" fill="hold"/>
                                        <p:tgtEl>
                                          <p:spTgt spid="40968">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40968">
                                            <p:txEl>
                                              <p:pRg st="4" end="4"/>
                                            </p:txEl>
                                          </p:spTgt>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40968">
                                            <p:txEl>
                                              <p:pRg st="5" end="5"/>
                                            </p:txEl>
                                          </p:spTgt>
                                        </p:tgtEl>
                                        <p:attrNameLst>
                                          <p:attrName>style.visibility</p:attrName>
                                        </p:attrNameLst>
                                      </p:cBhvr>
                                      <p:to>
                                        <p:strVal val="visible"/>
                                      </p:to>
                                    </p:set>
                                    <p:animEffect transition="in" filter="fade">
                                      <p:cBhvr>
                                        <p:cTn id="38" dur="1000"/>
                                        <p:tgtEl>
                                          <p:spTgt spid="40968">
                                            <p:txEl>
                                              <p:pRg st="5" end="5"/>
                                            </p:txEl>
                                          </p:spTgt>
                                        </p:tgtEl>
                                      </p:cBhvr>
                                    </p:animEffect>
                                    <p:anim calcmode="lin" valueType="num">
                                      <p:cBhvr>
                                        <p:cTn id="39" dur="1000" fill="hold"/>
                                        <p:tgtEl>
                                          <p:spTgt spid="40968">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40968">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40968">
                                            <p:txEl>
                                              <p:pRg st="6" end="6"/>
                                            </p:txEl>
                                          </p:spTgt>
                                        </p:tgtEl>
                                        <p:attrNameLst>
                                          <p:attrName>style.visibility</p:attrName>
                                        </p:attrNameLst>
                                      </p:cBhvr>
                                      <p:to>
                                        <p:strVal val="visible"/>
                                      </p:to>
                                    </p:set>
                                    <p:animEffect transition="in" filter="fade">
                                      <p:cBhvr>
                                        <p:cTn id="45" dur="1000"/>
                                        <p:tgtEl>
                                          <p:spTgt spid="40968">
                                            <p:txEl>
                                              <p:pRg st="6" end="6"/>
                                            </p:txEl>
                                          </p:spTgt>
                                        </p:tgtEl>
                                      </p:cBhvr>
                                    </p:animEffect>
                                    <p:anim calcmode="lin" valueType="num">
                                      <p:cBhvr>
                                        <p:cTn id="46" dur="1000" fill="hold"/>
                                        <p:tgtEl>
                                          <p:spTgt spid="40968">
                                            <p:txEl>
                                              <p:pRg st="6" end="6"/>
                                            </p:txEl>
                                          </p:spTgt>
                                        </p:tgtEl>
                                        <p:attrNameLst>
                                          <p:attrName>ppt_x</p:attrName>
                                        </p:attrNameLst>
                                      </p:cBhvr>
                                      <p:tavLst>
                                        <p:tav tm="0">
                                          <p:val>
                                            <p:strVal val="#ppt_x"/>
                                          </p:val>
                                        </p:tav>
                                        <p:tav tm="100000">
                                          <p:val>
                                            <p:strVal val="#ppt_x"/>
                                          </p:val>
                                        </p:tav>
                                      </p:tavLst>
                                    </p:anim>
                                    <p:anim calcmode="lin" valueType="num">
                                      <p:cBhvr>
                                        <p:cTn id="47" dur="1000" fill="hold"/>
                                        <p:tgtEl>
                                          <p:spTgt spid="40968">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40968">
                                            <p:txEl>
                                              <p:pRg st="7" end="7"/>
                                            </p:txEl>
                                          </p:spTgt>
                                        </p:tgtEl>
                                        <p:attrNameLst>
                                          <p:attrName>style.visibility</p:attrName>
                                        </p:attrNameLst>
                                      </p:cBhvr>
                                      <p:to>
                                        <p:strVal val="visible"/>
                                      </p:to>
                                    </p:set>
                                    <p:animEffect transition="in" filter="fade">
                                      <p:cBhvr>
                                        <p:cTn id="52" dur="1000"/>
                                        <p:tgtEl>
                                          <p:spTgt spid="40968">
                                            <p:txEl>
                                              <p:pRg st="7" end="7"/>
                                            </p:txEl>
                                          </p:spTgt>
                                        </p:tgtEl>
                                      </p:cBhvr>
                                    </p:animEffect>
                                    <p:anim calcmode="lin" valueType="num">
                                      <p:cBhvr>
                                        <p:cTn id="53" dur="1000" fill="hold"/>
                                        <p:tgtEl>
                                          <p:spTgt spid="40968">
                                            <p:txEl>
                                              <p:pRg st="7" end="7"/>
                                            </p:txEl>
                                          </p:spTgt>
                                        </p:tgtEl>
                                        <p:attrNameLst>
                                          <p:attrName>ppt_x</p:attrName>
                                        </p:attrNameLst>
                                      </p:cBhvr>
                                      <p:tavLst>
                                        <p:tav tm="0">
                                          <p:val>
                                            <p:strVal val="#ppt_x"/>
                                          </p:val>
                                        </p:tav>
                                        <p:tav tm="100000">
                                          <p:val>
                                            <p:strVal val="#ppt_x"/>
                                          </p:val>
                                        </p:tav>
                                      </p:tavLst>
                                    </p:anim>
                                    <p:anim calcmode="lin" valueType="num">
                                      <p:cBhvr>
                                        <p:cTn id="54" dur="1000" fill="hold"/>
                                        <p:tgtEl>
                                          <p:spTgt spid="40968">
                                            <p:txEl>
                                              <p:pRg st="7" end="7"/>
                                            </p:txEl>
                                          </p:spTgt>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40968">
                                            <p:txEl>
                                              <p:pRg st="8" end="8"/>
                                            </p:txEl>
                                          </p:spTgt>
                                        </p:tgtEl>
                                        <p:attrNameLst>
                                          <p:attrName>style.visibility</p:attrName>
                                        </p:attrNameLst>
                                      </p:cBhvr>
                                      <p:to>
                                        <p:strVal val="visible"/>
                                      </p:to>
                                    </p:set>
                                    <p:animEffect transition="in" filter="fade">
                                      <p:cBhvr>
                                        <p:cTn id="57" dur="1000"/>
                                        <p:tgtEl>
                                          <p:spTgt spid="40968">
                                            <p:txEl>
                                              <p:pRg st="8" end="8"/>
                                            </p:txEl>
                                          </p:spTgt>
                                        </p:tgtEl>
                                      </p:cBhvr>
                                    </p:animEffect>
                                    <p:anim calcmode="lin" valueType="num">
                                      <p:cBhvr>
                                        <p:cTn id="58" dur="1000" fill="hold"/>
                                        <p:tgtEl>
                                          <p:spTgt spid="40968">
                                            <p:txEl>
                                              <p:pRg st="8" end="8"/>
                                            </p:txEl>
                                          </p:spTgt>
                                        </p:tgtEl>
                                        <p:attrNameLst>
                                          <p:attrName>ppt_x</p:attrName>
                                        </p:attrNameLst>
                                      </p:cBhvr>
                                      <p:tavLst>
                                        <p:tav tm="0">
                                          <p:val>
                                            <p:strVal val="#ppt_x"/>
                                          </p:val>
                                        </p:tav>
                                        <p:tav tm="100000">
                                          <p:val>
                                            <p:strVal val="#ppt_x"/>
                                          </p:val>
                                        </p:tav>
                                      </p:tavLst>
                                    </p:anim>
                                    <p:anim calcmode="lin" valueType="num">
                                      <p:cBhvr>
                                        <p:cTn id="59" dur="1000" fill="hold"/>
                                        <p:tgtEl>
                                          <p:spTgt spid="40968">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40968">
                                            <p:txEl>
                                              <p:pRg st="9" end="9"/>
                                            </p:txEl>
                                          </p:spTgt>
                                        </p:tgtEl>
                                        <p:attrNameLst>
                                          <p:attrName>style.visibility</p:attrName>
                                        </p:attrNameLst>
                                      </p:cBhvr>
                                      <p:to>
                                        <p:strVal val="visible"/>
                                      </p:to>
                                    </p:set>
                                    <p:animEffect transition="in" filter="fade">
                                      <p:cBhvr>
                                        <p:cTn id="64" dur="1000"/>
                                        <p:tgtEl>
                                          <p:spTgt spid="40968">
                                            <p:txEl>
                                              <p:pRg st="9" end="9"/>
                                            </p:txEl>
                                          </p:spTgt>
                                        </p:tgtEl>
                                      </p:cBhvr>
                                    </p:animEffect>
                                    <p:anim calcmode="lin" valueType="num">
                                      <p:cBhvr>
                                        <p:cTn id="65" dur="1000" fill="hold"/>
                                        <p:tgtEl>
                                          <p:spTgt spid="40968">
                                            <p:txEl>
                                              <p:pRg st="9" end="9"/>
                                            </p:txEl>
                                          </p:spTgt>
                                        </p:tgtEl>
                                        <p:attrNameLst>
                                          <p:attrName>ppt_x</p:attrName>
                                        </p:attrNameLst>
                                      </p:cBhvr>
                                      <p:tavLst>
                                        <p:tav tm="0">
                                          <p:val>
                                            <p:strVal val="#ppt_x"/>
                                          </p:val>
                                        </p:tav>
                                        <p:tav tm="100000">
                                          <p:val>
                                            <p:strVal val="#ppt_x"/>
                                          </p:val>
                                        </p:tav>
                                      </p:tavLst>
                                    </p:anim>
                                    <p:anim calcmode="lin" valueType="num">
                                      <p:cBhvr>
                                        <p:cTn id="66" dur="1000" fill="hold"/>
                                        <p:tgtEl>
                                          <p:spTgt spid="40968">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19" descr="C:\Users\ANDY\Desktop\申报书文本\范本\德育处\德育处_10.jpg"/>
          <p:cNvPicPr>
            <a:picLocks noChangeAspect="1"/>
          </p:cNvPicPr>
          <p:nvPr/>
        </p:nvPicPr>
        <p:blipFill>
          <a:blip r:embed="rId1" cstate="print"/>
          <a:stretch>
            <a:fillRect/>
          </a:stretch>
        </p:blipFill>
        <p:spPr>
          <a:xfrm>
            <a:off x="1062038" y="1155700"/>
            <a:ext cx="7124700" cy="5035550"/>
          </a:xfrm>
          <a:prstGeom prst="rect">
            <a:avLst/>
          </a:prstGeom>
          <a:noFill/>
          <a:ln w="9525">
            <a:noFill/>
          </a:ln>
        </p:spPr>
      </p:pic>
      <p:pic>
        <p:nvPicPr>
          <p:cNvPr id="27651" name="图片 6"/>
          <p:cNvPicPr>
            <a:picLocks noChangeAspect="1"/>
          </p:cNvPicPr>
          <p:nvPr/>
        </p:nvPicPr>
        <p:blipFill>
          <a:blip r:embed="rId2" cstate="print"/>
          <a:stretch>
            <a:fillRect/>
          </a:stretch>
        </p:blipFill>
        <p:spPr>
          <a:xfrm>
            <a:off x="4763" y="0"/>
            <a:ext cx="9132887" cy="6858000"/>
          </a:xfrm>
          <a:prstGeom prst="rect">
            <a:avLst/>
          </a:prstGeom>
          <a:noFill/>
          <a:ln w="9525">
            <a:noFill/>
          </a:ln>
        </p:spPr>
      </p:pic>
      <p:sp>
        <p:nvSpPr>
          <p:cNvPr id="27652" name="矩形 1"/>
          <p:cNvSpPr/>
          <p:nvPr/>
        </p:nvSpPr>
        <p:spPr>
          <a:xfrm>
            <a:off x="14288" y="857250"/>
            <a:ext cx="9123362" cy="5832475"/>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27653" name="Picture 3" descr="教委图标"/>
          <p:cNvPicPr>
            <a:picLocks noChangeAspect="1"/>
          </p:cNvPicPr>
          <p:nvPr/>
        </p:nvPicPr>
        <p:blipFill>
          <a:blip r:embed="rId3" cstate="print"/>
          <a:stretch>
            <a:fillRect/>
          </a:stretch>
        </p:blipFill>
        <p:spPr>
          <a:xfrm>
            <a:off x="381000" y="265113"/>
            <a:ext cx="533400" cy="504825"/>
          </a:xfrm>
          <a:prstGeom prst="rect">
            <a:avLst/>
          </a:prstGeom>
          <a:noFill/>
          <a:ln w="9525">
            <a:noFill/>
          </a:ln>
        </p:spPr>
      </p:pic>
      <p:sp>
        <p:nvSpPr>
          <p:cNvPr id="27654" name="TextBox 20"/>
          <p:cNvSpPr txBox="1"/>
          <p:nvPr/>
        </p:nvSpPr>
        <p:spPr>
          <a:xfrm>
            <a:off x="14288" y="4379913"/>
            <a:ext cx="4441825" cy="493712"/>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7655" name="文本框 3"/>
          <p:cNvSpPr txBox="1"/>
          <p:nvPr/>
        </p:nvSpPr>
        <p:spPr>
          <a:xfrm>
            <a:off x="1144588" y="217488"/>
            <a:ext cx="6191250" cy="460375"/>
          </a:xfrm>
          <a:prstGeom prst="rect">
            <a:avLst/>
          </a:prstGeom>
          <a:noFill/>
          <a:ln w="9525">
            <a:noFill/>
          </a:ln>
        </p:spPr>
        <p:txBody>
          <a:bodyPr>
            <a:spAutoFit/>
          </a:bodyPr>
          <a:lstStyle/>
          <a:p>
            <a:r>
              <a:rPr lang="zh-CN" altLang="en-US" sz="24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培训费样本</a:t>
            </a:r>
            <a:r>
              <a:rPr lang="en-US" altLang="zh-CN" sz="24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 </a:t>
            </a:r>
            <a:endParaRPr lang="zh-CN" altLang="da-DK" sz="24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7656" name="文本框 1"/>
          <p:cNvSpPr txBox="1"/>
          <p:nvPr/>
        </p:nvSpPr>
        <p:spPr>
          <a:xfrm>
            <a:off x="381000" y="1012825"/>
            <a:ext cx="7512050" cy="2030413"/>
          </a:xfrm>
          <a:prstGeom prst="rect">
            <a:avLst/>
          </a:prstGeom>
          <a:noFill/>
          <a:ln w="9525">
            <a:noFill/>
          </a:ln>
        </p:spPr>
        <p:txBody>
          <a:bodyPr>
            <a:spAutoFit/>
          </a:bodyPr>
          <a:lstStyle/>
          <a:p>
            <a:pPr>
              <a:lnSpc>
                <a:spcPct val="150000"/>
              </a:lnSpc>
            </a:pPr>
            <a:endParaRPr lang="zh-CN" altLang="en-US" sz="2800" dirty="0">
              <a:solidFill>
                <a:srgbClr val="006382"/>
              </a:solidFill>
              <a:latin typeface="微软雅黑" panose="020B0503020204020204" pitchFamily="34" charset="-122"/>
              <a:ea typeface="微软雅黑" panose="020B0503020204020204" pitchFamily="34" charset="-122"/>
            </a:endParaRPr>
          </a:p>
          <a:p>
            <a:pPr>
              <a:lnSpc>
                <a:spcPct val="150000"/>
              </a:lnSpc>
            </a:pPr>
            <a:endParaRPr lang="zh-CN" altLang="en-US" sz="2800" dirty="0">
              <a:solidFill>
                <a:srgbClr val="006382"/>
              </a:solidFill>
              <a:latin typeface="微软雅黑" panose="020B0503020204020204" pitchFamily="34" charset="-122"/>
              <a:ea typeface="微软雅黑" panose="020B0503020204020204" pitchFamily="34" charset="-122"/>
            </a:endParaRPr>
          </a:p>
          <a:p>
            <a:pPr>
              <a:lnSpc>
                <a:spcPct val="150000"/>
              </a:lnSpc>
            </a:pPr>
            <a:endParaRPr lang="zh-CN" altLang="en-US" sz="2800" dirty="0">
              <a:solidFill>
                <a:srgbClr val="006382"/>
              </a:solidFill>
              <a:latin typeface="微软雅黑" panose="020B0503020204020204" pitchFamily="34" charset="-122"/>
              <a:ea typeface="微软雅黑" panose="020B0503020204020204" pitchFamily="34" charset="-122"/>
            </a:endParaRPr>
          </a:p>
        </p:txBody>
      </p:sp>
      <p:sp>
        <p:nvSpPr>
          <p:cNvPr id="4" name="矩形 3"/>
          <p:cNvSpPr/>
          <p:nvPr/>
        </p:nvSpPr>
        <p:spPr>
          <a:xfrm>
            <a:off x="2252663" y="2708275"/>
            <a:ext cx="692150" cy="1730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 name="矩形 4"/>
          <p:cNvSpPr/>
          <p:nvPr/>
        </p:nvSpPr>
        <p:spPr>
          <a:xfrm>
            <a:off x="2305050" y="3036888"/>
            <a:ext cx="692150" cy="1730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6" name="矩形 5"/>
          <p:cNvSpPr/>
          <p:nvPr/>
        </p:nvSpPr>
        <p:spPr>
          <a:xfrm>
            <a:off x="2263775" y="3357563"/>
            <a:ext cx="692150" cy="1730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2244725" y="3625850"/>
            <a:ext cx="692150" cy="1730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9" name="矩形 8"/>
          <p:cNvSpPr/>
          <p:nvPr/>
        </p:nvSpPr>
        <p:spPr>
          <a:xfrm>
            <a:off x="2244725" y="4156075"/>
            <a:ext cx="692150" cy="1730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 name="矩形 9"/>
          <p:cNvSpPr/>
          <p:nvPr/>
        </p:nvSpPr>
        <p:spPr>
          <a:xfrm>
            <a:off x="2244725" y="4540250"/>
            <a:ext cx="692150" cy="1730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 name="矩形 10"/>
          <p:cNvSpPr/>
          <p:nvPr/>
        </p:nvSpPr>
        <p:spPr>
          <a:xfrm>
            <a:off x="2244725" y="4873625"/>
            <a:ext cx="692150" cy="21431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2" name="矩形 11"/>
          <p:cNvSpPr/>
          <p:nvPr/>
        </p:nvSpPr>
        <p:spPr>
          <a:xfrm>
            <a:off x="2263775" y="5219700"/>
            <a:ext cx="692150" cy="174625"/>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3" name="图片 2" descr="截图20190427232538"/>
          <p:cNvPicPr>
            <a:picLocks noChangeAspect="1"/>
          </p:cNvPicPr>
          <p:nvPr/>
        </p:nvPicPr>
        <p:blipFill>
          <a:blip r:embed="rId4" cstate="print"/>
          <a:stretch>
            <a:fillRect/>
          </a:stretch>
        </p:blipFill>
        <p:spPr>
          <a:xfrm>
            <a:off x="252730" y="1155700"/>
            <a:ext cx="8502650" cy="4834890"/>
          </a:xfrm>
          <a:prstGeom prst="rect">
            <a:avLst/>
          </a:prstGeom>
        </p:spPr>
      </p:pic>
      <p:sp>
        <p:nvSpPr>
          <p:cNvPr id="18" name="矩形 17"/>
          <p:cNvSpPr/>
          <p:nvPr/>
        </p:nvSpPr>
        <p:spPr>
          <a:xfrm>
            <a:off x="1014535" y="3233066"/>
            <a:ext cx="7004050" cy="243797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图片 6"/>
          <p:cNvPicPr>
            <a:picLocks noChangeAspect="1"/>
          </p:cNvPicPr>
          <p:nvPr/>
        </p:nvPicPr>
        <p:blipFill>
          <a:blip r:embed="rId1" cstate="print"/>
          <a:stretch>
            <a:fillRect/>
          </a:stretch>
        </p:blipFill>
        <p:spPr>
          <a:xfrm>
            <a:off x="4763" y="0"/>
            <a:ext cx="9132887" cy="6858000"/>
          </a:xfrm>
          <a:prstGeom prst="rect">
            <a:avLst/>
          </a:prstGeom>
          <a:noFill/>
          <a:ln w="9525">
            <a:noFill/>
          </a:ln>
        </p:spPr>
      </p:pic>
      <p:sp>
        <p:nvSpPr>
          <p:cNvPr id="41987" name="矩形 1"/>
          <p:cNvSpPr/>
          <p:nvPr/>
        </p:nvSpPr>
        <p:spPr>
          <a:xfrm>
            <a:off x="4763" y="887413"/>
            <a:ext cx="9144000" cy="5832475"/>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41988"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41989" name="TextBox 20"/>
          <p:cNvSpPr txBox="1"/>
          <p:nvPr/>
        </p:nvSpPr>
        <p:spPr>
          <a:xfrm>
            <a:off x="381000" y="2619375"/>
            <a:ext cx="4349750" cy="460375"/>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1990" name="TextBox 20"/>
          <p:cNvSpPr txBox="1"/>
          <p:nvPr/>
        </p:nvSpPr>
        <p:spPr>
          <a:xfrm>
            <a:off x="14288" y="4379913"/>
            <a:ext cx="4441825" cy="493712"/>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1992" name="TextBox 9"/>
          <p:cNvSpPr txBox="1"/>
          <p:nvPr/>
        </p:nvSpPr>
        <p:spPr>
          <a:xfrm>
            <a:off x="73660" y="887730"/>
            <a:ext cx="8996680" cy="4707890"/>
          </a:xfrm>
          <a:prstGeom prst="rect">
            <a:avLst/>
          </a:prstGeom>
          <a:noFill/>
          <a:ln w="9525">
            <a:noFill/>
          </a:ln>
        </p:spPr>
        <p:txBody>
          <a:bodyPr wrap="square">
            <a:spAutoFit/>
          </a:bodyPr>
          <a:lstStyle/>
          <a:p>
            <a:pPr>
              <a:lnSpc>
                <a:spcPct val="150000"/>
              </a:lnSpc>
            </a:pPr>
            <a:r>
              <a:rPr lang="en-US" altLang="zh-CN" sz="2000" dirty="0">
                <a:solidFill>
                  <a:srgbClr val="FF6C0D"/>
                </a:solidFill>
                <a:latin typeface="微软雅黑" panose="020B0503020204020204" pitchFamily="34" charset="-122"/>
                <a:ea typeface="微软雅黑" panose="020B0503020204020204" pitchFamily="34" charset="-122"/>
              </a:rPr>
              <a:t>3. </a:t>
            </a:r>
            <a:r>
              <a:rPr lang="zh-CN" altLang="en-US" sz="2000" dirty="0">
                <a:solidFill>
                  <a:srgbClr val="FF6C0D"/>
                </a:solidFill>
                <a:latin typeface="微软雅黑" panose="020B0503020204020204" pitchFamily="34" charset="-122"/>
                <a:ea typeface="微软雅黑" panose="020B0503020204020204" pitchFamily="34" charset="-122"/>
              </a:rPr>
              <a:t>会议费</a:t>
            </a:r>
            <a:endParaRPr lang="zh-CN" altLang="en-US"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   </a:t>
            </a:r>
            <a:r>
              <a:rPr lang="zh-CN" altLang="en-US" sz="1400" dirty="0">
                <a:solidFill>
                  <a:srgbClr val="336699"/>
                </a:solidFill>
                <a:latin typeface="微软雅黑" panose="020B0503020204020204" pitchFamily="34" charset="-122"/>
                <a:ea typeface="微软雅黑" panose="020B0503020204020204" pitchFamily="34" charset="-122"/>
              </a:rPr>
              <a:t>主要用于项目组织开展</a:t>
            </a:r>
            <a:r>
              <a:rPr lang="zh-CN" altLang="en-US" sz="1400" dirty="0" smtClean="0">
                <a:solidFill>
                  <a:srgbClr val="336699"/>
                </a:solidFill>
                <a:latin typeface="微软雅黑" panose="020B0503020204020204" pitchFamily="34" charset="-122"/>
                <a:ea typeface="微软雅黑" panose="020B0503020204020204" pitchFamily="34" charset="-122"/>
              </a:rPr>
              <a:t>会议、论坛等支出。应注明</a:t>
            </a:r>
            <a:r>
              <a:rPr lang="zh-CN" altLang="en-US" sz="1400" b="1" dirty="0" smtClean="0">
                <a:solidFill>
                  <a:srgbClr val="FF6C0D"/>
                </a:solidFill>
                <a:latin typeface="微软雅黑" panose="020B0503020204020204" pitchFamily="34" charset="-122"/>
                <a:ea typeface="微软雅黑" panose="020B0503020204020204" pitchFamily="34" charset="-122"/>
              </a:rPr>
              <a:t>人数天数</a:t>
            </a:r>
            <a:r>
              <a:rPr lang="zh-CN" altLang="en-US" sz="1400" dirty="0" smtClean="0">
                <a:solidFill>
                  <a:srgbClr val="336699"/>
                </a:solidFill>
                <a:latin typeface="微软雅黑" panose="020B0503020204020204" pitchFamily="34" charset="-122"/>
                <a:ea typeface="微软雅黑" panose="020B0503020204020204" pitchFamily="34" charset="-122"/>
              </a:rPr>
              <a:t>。</a:t>
            </a:r>
            <a:endParaRPr lang="zh-CN" altLang="en-US" sz="1400" dirty="0">
              <a:solidFill>
                <a:srgbClr val="336699"/>
              </a:solidFill>
              <a:latin typeface="微软雅黑" panose="020B0503020204020204" pitchFamily="34" charset="-122"/>
              <a:ea typeface="微软雅黑" panose="020B0503020204020204" pitchFamily="34" charset="-122"/>
            </a:endParaRPr>
          </a:p>
          <a:p>
            <a:pPr>
              <a:lnSpc>
                <a:spcPct val="150000"/>
              </a:lnSpc>
            </a:pPr>
            <a:r>
              <a:rPr lang="en-US" altLang="zh-CN" sz="1400" dirty="0">
                <a:solidFill>
                  <a:srgbClr val="336699"/>
                </a:solidFill>
                <a:latin typeface="微软雅黑" panose="020B0503020204020204" pitchFamily="34" charset="-122"/>
                <a:ea typeface="微软雅黑" panose="020B0503020204020204" pitchFamily="34" charset="-122"/>
              </a:rPr>
              <a:t> </a:t>
            </a:r>
            <a:r>
              <a:rPr lang="en-US" altLang="zh-CN" sz="1400" dirty="0" smtClean="0">
                <a:solidFill>
                  <a:srgbClr val="336699"/>
                </a:solidFill>
                <a:latin typeface="微软雅黑" panose="020B0503020204020204" pitchFamily="34" charset="-122"/>
                <a:ea typeface="微软雅黑" panose="020B0503020204020204" pitchFamily="34" charset="-122"/>
              </a:rPr>
              <a:t>   </a:t>
            </a:r>
            <a:r>
              <a:rPr lang="zh-CN" altLang="en-US" sz="1400" dirty="0" smtClean="0">
                <a:solidFill>
                  <a:srgbClr val="336699"/>
                </a:solidFill>
                <a:latin typeface="微软雅黑" panose="020B0503020204020204" pitchFamily="34" charset="-122"/>
                <a:ea typeface="微软雅黑" panose="020B0503020204020204" pitchFamily="34" charset="-122"/>
              </a:rPr>
              <a:t>测算依据为</a:t>
            </a:r>
            <a:r>
              <a:rPr lang="en-US" altLang="zh-CN" sz="1400" dirty="0">
                <a:solidFill>
                  <a:srgbClr val="336699"/>
                </a:solidFill>
                <a:latin typeface="微软雅黑" panose="020B0503020204020204" pitchFamily="34" charset="-122"/>
                <a:ea typeface="微软雅黑" panose="020B0503020204020204" pitchFamily="34" charset="-122"/>
              </a:rPr>
              <a:t>《</a:t>
            </a:r>
            <a:r>
              <a:rPr lang="zh-CN" altLang="en-US" sz="1400" dirty="0">
                <a:solidFill>
                  <a:srgbClr val="336699"/>
                </a:solidFill>
                <a:latin typeface="微软雅黑" panose="020B0503020204020204" pitchFamily="34" charset="-122"/>
                <a:ea typeface="微软雅黑" panose="020B0503020204020204" pitchFamily="34" charset="-122"/>
              </a:rPr>
              <a:t>关于印发</a:t>
            </a:r>
            <a:r>
              <a:rPr lang="en-US" altLang="zh-CN" sz="1400" dirty="0">
                <a:solidFill>
                  <a:srgbClr val="336699"/>
                </a:solidFill>
                <a:latin typeface="微软雅黑" panose="020B0503020204020204" pitchFamily="34" charset="-122"/>
                <a:ea typeface="微软雅黑" panose="020B0503020204020204" pitchFamily="34" charset="-122"/>
              </a:rPr>
              <a:t>〈</a:t>
            </a:r>
            <a:r>
              <a:rPr lang="zh-CN" altLang="en-US" sz="1400" dirty="0">
                <a:solidFill>
                  <a:srgbClr val="336699"/>
                </a:solidFill>
                <a:latin typeface="微软雅黑" panose="020B0503020204020204" pitchFamily="34" charset="-122"/>
                <a:ea typeface="微软雅黑" panose="020B0503020204020204" pitchFamily="34" charset="-122"/>
              </a:rPr>
              <a:t>上海市市级机关会议费管理办法</a:t>
            </a:r>
            <a:r>
              <a:rPr lang="en-US" altLang="zh-CN" sz="1400" dirty="0">
                <a:solidFill>
                  <a:srgbClr val="336699"/>
                </a:solidFill>
                <a:latin typeface="微软雅黑" panose="020B0503020204020204" pitchFamily="34" charset="-122"/>
                <a:ea typeface="微软雅黑" panose="020B0503020204020204" pitchFamily="34" charset="-122"/>
              </a:rPr>
              <a:t>〉</a:t>
            </a:r>
            <a:r>
              <a:rPr lang="zh-CN" altLang="en-US" sz="1400" dirty="0">
                <a:solidFill>
                  <a:srgbClr val="336699"/>
                </a:solidFill>
                <a:latin typeface="微软雅黑" panose="020B0503020204020204" pitchFamily="34" charset="-122"/>
                <a:ea typeface="微软雅黑" panose="020B0503020204020204" pitchFamily="34" charset="-122"/>
              </a:rPr>
              <a:t>的通知</a:t>
            </a:r>
            <a:r>
              <a:rPr lang="en-US" altLang="zh-CN" sz="1400" dirty="0">
                <a:solidFill>
                  <a:srgbClr val="336699"/>
                </a:solidFill>
                <a:latin typeface="微软雅黑" panose="020B0503020204020204" pitchFamily="34" charset="-122"/>
                <a:ea typeface="微软雅黑" panose="020B0503020204020204" pitchFamily="34" charset="-122"/>
              </a:rPr>
              <a:t>》(</a:t>
            </a:r>
            <a:r>
              <a:rPr lang="zh-CN" altLang="en-US" sz="14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沪财行</a:t>
            </a:r>
            <a:r>
              <a:rPr lang="en-US" altLang="zh-CN" sz="14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〔2017〕46</a:t>
            </a:r>
            <a:r>
              <a:rPr lang="zh-CN" altLang="en-US" sz="14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号</a:t>
            </a:r>
            <a:r>
              <a:rPr lang="en-US" altLang="zh-CN" sz="1400" dirty="0">
                <a:solidFill>
                  <a:srgbClr val="336699"/>
                </a:solidFill>
                <a:latin typeface="微软雅黑" panose="020B0503020204020204" pitchFamily="34" charset="-122"/>
                <a:ea typeface="微软雅黑" panose="020B0503020204020204" pitchFamily="34" charset="-122"/>
              </a:rPr>
              <a:t>) </a:t>
            </a:r>
            <a:r>
              <a:rPr lang="zh-CN" altLang="en-US" sz="1400" dirty="0">
                <a:solidFill>
                  <a:srgbClr val="336699"/>
                </a:solidFill>
                <a:latin typeface="微软雅黑" panose="020B0503020204020204" pitchFamily="34" charset="-122"/>
                <a:ea typeface="微软雅黑" panose="020B0503020204020204" pitchFamily="34" charset="-122"/>
              </a:rPr>
              <a:t>，一般参照三四类会议执行，即上限</a:t>
            </a:r>
            <a:r>
              <a:rPr lang="en-US" altLang="zh-CN" sz="1400" dirty="0">
                <a:solidFill>
                  <a:srgbClr val="336699"/>
                </a:solidFill>
                <a:latin typeface="微软雅黑" panose="020B0503020204020204" pitchFamily="34" charset="-122"/>
                <a:ea typeface="微软雅黑" panose="020B0503020204020204" pitchFamily="34" charset="-122"/>
                <a:sym typeface="+mn-ea"/>
              </a:rPr>
              <a:t>550</a:t>
            </a:r>
            <a:r>
              <a:rPr lang="zh-CN" altLang="en-US" sz="1400" dirty="0">
                <a:solidFill>
                  <a:srgbClr val="336699"/>
                </a:solidFill>
                <a:latin typeface="微软雅黑" panose="020B0503020204020204" pitchFamily="34" charset="-122"/>
                <a:ea typeface="微软雅黑" panose="020B0503020204020204" pitchFamily="34" charset="-122"/>
                <a:sym typeface="+mn-ea"/>
              </a:rPr>
              <a:t>元</a:t>
            </a:r>
            <a:r>
              <a:rPr lang="en-US" altLang="zh-CN" sz="1400" dirty="0">
                <a:solidFill>
                  <a:srgbClr val="336699"/>
                </a:solidFill>
                <a:latin typeface="微软雅黑" panose="020B0503020204020204" pitchFamily="34" charset="-122"/>
                <a:ea typeface="微软雅黑" panose="020B0503020204020204" pitchFamily="34" charset="-122"/>
                <a:sym typeface="+mn-ea"/>
              </a:rPr>
              <a:t>/</a:t>
            </a:r>
            <a:r>
              <a:rPr lang="zh-CN" altLang="en-US" sz="1400" dirty="0">
                <a:solidFill>
                  <a:srgbClr val="336699"/>
                </a:solidFill>
                <a:latin typeface="微软雅黑" panose="020B0503020204020204" pitchFamily="34" charset="-122"/>
                <a:ea typeface="微软雅黑" panose="020B0503020204020204" pitchFamily="34" charset="-122"/>
                <a:sym typeface="+mn-ea"/>
              </a:rPr>
              <a:t>人</a:t>
            </a:r>
            <a:r>
              <a:rPr lang="en-US" altLang="zh-CN" sz="1400" dirty="0">
                <a:solidFill>
                  <a:srgbClr val="336699"/>
                </a:solidFill>
                <a:latin typeface="微软雅黑" panose="020B0503020204020204" pitchFamily="34" charset="-122"/>
                <a:ea typeface="微软雅黑" panose="020B0503020204020204" pitchFamily="34" charset="-122"/>
                <a:sym typeface="+mn-ea"/>
              </a:rPr>
              <a:t>/</a:t>
            </a:r>
            <a:r>
              <a:rPr lang="zh-CN" altLang="en-US" sz="1400" dirty="0">
                <a:solidFill>
                  <a:srgbClr val="336699"/>
                </a:solidFill>
                <a:latin typeface="微软雅黑" panose="020B0503020204020204" pitchFamily="34" charset="-122"/>
                <a:ea typeface="微软雅黑" panose="020B0503020204020204" pitchFamily="34" charset="-122"/>
                <a:sym typeface="+mn-ea"/>
              </a:rPr>
              <a:t>天。</a:t>
            </a:r>
            <a:endParaRPr lang="zh-CN" altLang="en-US" sz="1400" dirty="0">
              <a:solidFill>
                <a:srgbClr val="336699"/>
              </a:solidFill>
              <a:latin typeface="微软雅黑" panose="020B0503020204020204" pitchFamily="34" charset="-122"/>
              <a:ea typeface="微软雅黑" panose="020B0503020204020204" pitchFamily="34" charset="-122"/>
              <a:sym typeface="+mn-ea"/>
            </a:endParaRPr>
          </a:p>
          <a:p>
            <a:pPr>
              <a:lnSpc>
                <a:spcPct val="150000"/>
              </a:lnSpc>
            </a:pPr>
            <a:r>
              <a:rPr lang="zh-CN" altLang="en-US" sz="1400" dirty="0">
                <a:solidFill>
                  <a:srgbClr val="336699"/>
                </a:solidFill>
                <a:latin typeface="微软雅黑" panose="020B0503020204020204" pitchFamily="34" charset="-122"/>
                <a:ea typeface="微软雅黑" panose="020B0503020204020204" pitchFamily="34" charset="-122"/>
                <a:sym typeface="+mn-ea"/>
              </a:rPr>
              <a:t>    </a:t>
            </a:r>
            <a:r>
              <a:rPr lang="zh-CN" altLang="en-US" sz="1400" dirty="0">
                <a:solidFill>
                  <a:srgbClr val="336699"/>
                </a:solidFill>
                <a:latin typeface="微软雅黑" panose="020B0503020204020204" pitchFamily="34" charset="-122"/>
                <a:ea typeface="微软雅黑" panose="020B0503020204020204" pitchFamily="34" charset="-122"/>
              </a:rPr>
              <a:t>住宿费≦</a:t>
            </a:r>
            <a:r>
              <a:rPr lang="en-US" altLang="zh-CN" sz="1400" dirty="0">
                <a:solidFill>
                  <a:srgbClr val="336699"/>
                </a:solidFill>
                <a:latin typeface="微软雅黑" panose="020B0503020204020204" pitchFamily="34" charset="-122"/>
                <a:ea typeface="微软雅黑" panose="020B0503020204020204" pitchFamily="34" charset="-122"/>
              </a:rPr>
              <a:t>340  </a:t>
            </a:r>
            <a:r>
              <a:rPr lang="zh-CN" altLang="en-US" sz="1400" dirty="0">
                <a:solidFill>
                  <a:srgbClr val="336699"/>
                </a:solidFill>
                <a:latin typeface="微软雅黑" panose="020B0503020204020204" pitchFamily="34" charset="-122"/>
                <a:ea typeface="微软雅黑" panose="020B0503020204020204" pitchFamily="34" charset="-122"/>
              </a:rPr>
              <a:t>餐费≦</a:t>
            </a:r>
            <a:r>
              <a:rPr lang="en-US" altLang="zh-CN" sz="1400" dirty="0">
                <a:solidFill>
                  <a:srgbClr val="336699"/>
                </a:solidFill>
                <a:latin typeface="微软雅黑" panose="020B0503020204020204" pitchFamily="34" charset="-122"/>
                <a:ea typeface="微软雅黑" panose="020B0503020204020204" pitchFamily="34" charset="-122"/>
              </a:rPr>
              <a:t>130   </a:t>
            </a:r>
            <a:r>
              <a:rPr lang="zh-CN" altLang="en-US" sz="1400" dirty="0">
                <a:solidFill>
                  <a:srgbClr val="336699"/>
                </a:solidFill>
                <a:latin typeface="微软雅黑" panose="020B0503020204020204" pitchFamily="34" charset="-122"/>
                <a:ea typeface="微软雅黑" panose="020B0503020204020204" pitchFamily="34" charset="-122"/>
              </a:rPr>
              <a:t>其他费用≦</a:t>
            </a:r>
            <a:r>
              <a:rPr lang="en-US" altLang="zh-CN" sz="1400" dirty="0">
                <a:solidFill>
                  <a:srgbClr val="336699"/>
                </a:solidFill>
                <a:latin typeface="微软雅黑" panose="020B0503020204020204" pitchFamily="34" charset="-122"/>
                <a:ea typeface="微软雅黑" panose="020B0503020204020204" pitchFamily="34" charset="-122"/>
              </a:rPr>
              <a:t>80</a:t>
            </a:r>
            <a:r>
              <a:rPr lang="zh-CN" altLang="en-US" sz="1400" dirty="0">
                <a:solidFill>
                  <a:srgbClr val="336699"/>
                </a:solidFill>
                <a:latin typeface="微软雅黑" panose="020B0503020204020204" pitchFamily="34" charset="-122"/>
                <a:ea typeface="微软雅黑" panose="020B0503020204020204" pitchFamily="34" charset="-122"/>
              </a:rPr>
              <a:t>（场租、交通、印刷、制作、医药等）</a:t>
            </a:r>
            <a:endParaRPr lang="en-US" altLang="zh-CN" sz="1400" dirty="0">
              <a:solidFill>
                <a:srgbClr val="336699"/>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rgbClr val="336699"/>
                </a:solidFill>
                <a:latin typeface="微软雅黑" panose="020B0503020204020204" pitchFamily="34" charset="-122"/>
                <a:ea typeface="微软雅黑" panose="020B0503020204020204" pitchFamily="34" charset="-122"/>
              </a:rPr>
              <a:t>    涉及两项及两项以上开支内容的，可在所涉及的相关经费标准合计金额内统筹使用。</a:t>
            </a:r>
            <a:endParaRPr lang="zh-CN" altLang="en-US" sz="1400" dirty="0">
              <a:solidFill>
                <a:srgbClr val="336699"/>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rgbClr val="336699"/>
                </a:solidFill>
                <a:latin typeface="微软雅黑" panose="020B0503020204020204" pitchFamily="34" charset="-122"/>
                <a:ea typeface="微软雅黑" panose="020B0503020204020204" pitchFamily="34" charset="-122"/>
              </a:rPr>
              <a:t>    无外地与会代表且会议规模能够在单位内部会议室安排的会议原则上在单位内召开，不安排住宿。参会人员以在沪单位为主的会议不得到外埠召开。</a:t>
            </a:r>
            <a:endParaRPr lang="zh-CN" altLang="en-US" sz="1400" dirty="0">
              <a:solidFill>
                <a:srgbClr val="336699"/>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rgbClr val="336699"/>
                </a:solidFill>
                <a:latin typeface="微软雅黑" panose="020B0503020204020204" pitchFamily="34" charset="-122"/>
                <a:ea typeface="微软雅黑" panose="020B0503020204020204" pitchFamily="34" charset="-122"/>
              </a:rPr>
              <a:t>    单位内部非社会化运营的会议场地不在专项中产生场租费用。</a:t>
            </a:r>
            <a:endParaRPr lang="zh-CN" altLang="en-US" sz="1400" dirty="0">
              <a:solidFill>
                <a:srgbClr val="336699"/>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rgbClr val="FF6C0D"/>
                </a:solidFill>
                <a:latin typeface="微软雅黑" panose="020B0503020204020204" pitchFamily="34" charset="-122"/>
                <a:ea typeface="微软雅黑" panose="020B0503020204020204" pitchFamily="34" charset="-122"/>
                <a:sym typeface="+mn-ea"/>
              </a:rPr>
              <a:t>    申报书中不可出现</a:t>
            </a:r>
            <a:r>
              <a:rPr lang="en-US" altLang="zh-CN" sz="1400" dirty="0">
                <a:solidFill>
                  <a:srgbClr val="FF6C0D"/>
                </a:solidFill>
                <a:latin typeface="微软雅黑" panose="020B0503020204020204" pitchFamily="34" charset="-122"/>
                <a:ea typeface="微软雅黑" panose="020B0503020204020204" pitchFamily="34" charset="-122"/>
                <a:sym typeface="+mn-ea"/>
              </a:rPr>
              <a:t>“</a:t>
            </a:r>
            <a:r>
              <a:rPr lang="zh-CN" altLang="en-US" sz="1400" dirty="0">
                <a:solidFill>
                  <a:srgbClr val="FF6C0D"/>
                </a:solidFill>
                <a:latin typeface="微软雅黑" panose="020B0503020204020204" pitchFamily="34" charset="-122"/>
                <a:ea typeface="微软雅黑" panose="020B0503020204020204" pitchFamily="34" charset="-122"/>
                <a:sym typeface="+mn-ea"/>
              </a:rPr>
              <a:t>其他</a:t>
            </a:r>
            <a:r>
              <a:rPr lang="en-US" altLang="zh-CN" sz="1400" dirty="0">
                <a:solidFill>
                  <a:srgbClr val="FF6C0D"/>
                </a:solidFill>
                <a:latin typeface="微软雅黑" panose="020B0503020204020204" pitchFamily="34" charset="-122"/>
                <a:ea typeface="微软雅黑" panose="020B0503020204020204" pitchFamily="34" charset="-122"/>
                <a:sym typeface="+mn-ea"/>
              </a:rPr>
              <a:t>”</a:t>
            </a:r>
            <a:r>
              <a:rPr lang="zh-CN" altLang="en-US" sz="1400" dirty="0">
                <a:solidFill>
                  <a:srgbClr val="FF6C0D"/>
                </a:solidFill>
                <a:latin typeface="微软雅黑" panose="020B0503020204020204" pitchFamily="34" charset="-122"/>
                <a:ea typeface="微软雅黑" panose="020B0503020204020204" pitchFamily="34" charset="-122"/>
                <a:sym typeface="+mn-ea"/>
              </a:rPr>
              <a:t>，</a:t>
            </a:r>
            <a:r>
              <a:rPr lang="en-US" altLang="zh-CN" sz="1400" dirty="0">
                <a:solidFill>
                  <a:srgbClr val="FF6C0D"/>
                </a:solidFill>
                <a:latin typeface="微软雅黑" panose="020B0503020204020204" pitchFamily="34" charset="-122"/>
                <a:ea typeface="微软雅黑" panose="020B0503020204020204" pitchFamily="34" charset="-122"/>
                <a:sym typeface="+mn-ea"/>
              </a:rPr>
              <a:t>80</a:t>
            </a:r>
            <a:r>
              <a:rPr lang="zh-CN" altLang="en-US" sz="1400" dirty="0">
                <a:solidFill>
                  <a:srgbClr val="FF6C0D"/>
                </a:solidFill>
                <a:latin typeface="微软雅黑" panose="020B0503020204020204" pitchFamily="34" charset="-122"/>
                <a:ea typeface="微软雅黑" panose="020B0503020204020204" pitchFamily="34" charset="-122"/>
                <a:sym typeface="+mn-ea"/>
              </a:rPr>
              <a:t>元的标准是定额测算，需说明具体内容</a:t>
            </a:r>
            <a:endParaRPr lang="zh-CN" altLang="en-US" sz="1400" dirty="0">
              <a:solidFill>
                <a:srgbClr val="FF6C0D"/>
              </a:solidFill>
              <a:latin typeface="微软雅黑" panose="020B0503020204020204" pitchFamily="34" charset="-122"/>
              <a:ea typeface="微软雅黑" panose="020B0503020204020204" pitchFamily="34" charset="-122"/>
              <a:sym typeface="+mn-ea"/>
            </a:endParaRPr>
          </a:p>
          <a:p>
            <a:pPr>
              <a:lnSpc>
                <a:spcPct val="150000"/>
              </a:lnSpc>
            </a:pPr>
            <a:endParaRPr lang="zh-CN" altLang="en-US" sz="1800" dirty="0">
              <a:solidFill>
                <a:srgbClr val="FF6C0D"/>
              </a:solidFill>
              <a:latin typeface="微软雅黑" panose="020B0503020204020204" pitchFamily="34" charset="-122"/>
              <a:ea typeface="微软雅黑" panose="020B0503020204020204" pitchFamily="34" charset="-122"/>
            </a:endParaRPr>
          </a:p>
          <a:p>
            <a:pPr>
              <a:lnSpc>
                <a:spcPct val="150000"/>
              </a:lnSpc>
            </a:pPr>
            <a:endParaRPr lang="zh-CN" altLang="en-US" sz="1800" dirty="0">
              <a:solidFill>
                <a:srgbClr val="336699"/>
              </a:solidFill>
              <a:latin typeface="微软雅黑" panose="020B0503020204020204" pitchFamily="34" charset="-122"/>
              <a:ea typeface="微软雅黑" panose="020B0503020204020204" pitchFamily="34" charset="-122"/>
            </a:endParaRPr>
          </a:p>
          <a:p>
            <a:endParaRPr lang="zh-CN" altLang="en-US" sz="1800" dirty="0">
              <a:solidFill>
                <a:srgbClr val="336699"/>
              </a:solidFill>
              <a:latin typeface="微软雅黑" panose="020B0503020204020204" pitchFamily="34" charset="-122"/>
              <a:ea typeface="微软雅黑" panose="020B0503020204020204" pitchFamily="34" charset="-122"/>
            </a:endParaRPr>
          </a:p>
        </p:txBody>
      </p:sp>
      <p:pic>
        <p:nvPicPr>
          <p:cNvPr id="18" name="Picture 4"/>
          <p:cNvPicPr>
            <a:picLocks noChangeAspect="1" noChangeArrowheads="1"/>
          </p:cNvPicPr>
          <p:nvPr/>
        </p:nvPicPr>
        <p:blipFill>
          <a:blip r:embed="rId3" cstate="print"/>
          <a:srcRect b="53663"/>
          <a:stretch>
            <a:fillRect/>
          </a:stretch>
        </p:blipFill>
        <p:spPr bwMode="auto">
          <a:xfrm>
            <a:off x="168275" y="4491355"/>
            <a:ext cx="8608060" cy="2228850"/>
          </a:xfrm>
          <a:prstGeom prst="rect">
            <a:avLst/>
          </a:prstGeom>
          <a:noFill/>
          <a:ln w="9525">
            <a:noFill/>
            <a:miter lim="800000"/>
            <a:headEnd/>
            <a:tailEnd/>
          </a:ln>
        </p:spPr>
      </p:pic>
      <p:sp>
        <p:nvSpPr>
          <p:cNvPr id="7" name="文本框 1"/>
          <p:cNvSpPr txBox="1"/>
          <p:nvPr/>
        </p:nvSpPr>
        <p:spPr>
          <a:xfrm>
            <a:off x="914400" y="179070"/>
            <a:ext cx="7940675" cy="584775"/>
          </a:xfrm>
          <a:prstGeom prst="rect">
            <a:avLst/>
          </a:prstGeom>
          <a:noFill/>
          <a:ln w="9525">
            <a:noFill/>
          </a:ln>
        </p:spPr>
        <p:txBody>
          <a:bodyPr wrap="square" anchor="t">
            <a:spAutoFit/>
          </a:bodyPr>
          <a:lstStyle/>
          <a:p>
            <a:r>
              <a:rPr lang="zh-CN" altLang="en-US" sz="3200" b="1" dirty="0" smtClean="0">
                <a:solidFill>
                  <a:schemeClr val="bg1"/>
                </a:solidFill>
                <a:ea typeface="微软雅黑" panose="020B0503020204020204" pitchFamily="34" charset="-122"/>
                <a:sym typeface="+mn-ea"/>
              </a:rPr>
              <a:t>四、常见开支内容填写解读</a:t>
            </a:r>
            <a:endParaRPr lang="en-US" altLang="zh-CN" sz="3200" b="1" dirty="0">
              <a:solidFill>
                <a:schemeClr val="bg1"/>
              </a:solidFill>
              <a:latin typeface="+mj-lt"/>
              <a:ea typeface="微软雅黑" panose="020B0503020204020204" pitchFamily="34" charset="-122"/>
              <a:cs typeface="+mj-lt"/>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1992">
                                            <p:txEl>
                                              <p:pRg st="0" end="0"/>
                                            </p:txEl>
                                          </p:spTgt>
                                        </p:tgtEl>
                                        <p:attrNameLst>
                                          <p:attrName>style.visibility</p:attrName>
                                        </p:attrNameLst>
                                      </p:cBhvr>
                                      <p:to>
                                        <p:strVal val="visible"/>
                                      </p:to>
                                    </p:set>
                                    <p:animEffect transition="in" filter="fade">
                                      <p:cBhvr>
                                        <p:cTn id="7" dur="1000"/>
                                        <p:tgtEl>
                                          <p:spTgt spid="41992">
                                            <p:txEl>
                                              <p:pRg st="0" end="0"/>
                                            </p:txEl>
                                          </p:spTgt>
                                        </p:tgtEl>
                                      </p:cBhvr>
                                    </p:animEffect>
                                    <p:anim calcmode="lin" valueType="num">
                                      <p:cBhvr>
                                        <p:cTn id="8" dur="1000" fill="hold"/>
                                        <p:tgtEl>
                                          <p:spTgt spid="4199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199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1992">
                                            <p:txEl>
                                              <p:pRg st="1" end="1"/>
                                            </p:txEl>
                                          </p:spTgt>
                                        </p:tgtEl>
                                        <p:attrNameLst>
                                          <p:attrName>style.visibility</p:attrName>
                                        </p:attrNameLst>
                                      </p:cBhvr>
                                      <p:to>
                                        <p:strVal val="visible"/>
                                      </p:to>
                                    </p:set>
                                    <p:animEffect transition="in" filter="fade">
                                      <p:cBhvr>
                                        <p:cTn id="14" dur="1000"/>
                                        <p:tgtEl>
                                          <p:spTgt spid="41992">
                                            <p:txEl>
                                              <p:pRg st="1" end="1"/>
                                            </p:txEl>
                                          </p:spTgt>
                                        </p:tgtEl>
                                      </p:cBhvr>
                                    </p:animEffect>
                                    <p:anim calcmode="lin" valueType="num">
                                      <p:cBhvr>
                                        <p:cTn id="15" dur="1000" fill="hold"/>
                                        <p:tgtEl>
                                          <p:spTgt spid="4199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1992">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1992">
                                            <p:txEl>
                                              <p:pRg st="2" end="2"/>
                                            </p:txEl>
                                          </p:spTgt>
                                        </p:tgtEl>
                                        <p:attrNameLst>
                                          <p:attrName>style.visibility</p:attrName>
                                        </p:attrNameLst>
                                      </p:cBhvr>
                                      <p:to>
                                        <p:strVal val="visible"/>
                                      </p:to>
                                    </p:set>
                                    <p:animEffect transition="in" filter="fade">
                                      <p:cBhvr>
                                        <p:cTn id="19" dur="1000"/>
                                        <p:tgtEl>
                                          <p:spTgt spid="41992">
                                            <p:txEl>
                                              <p:pRg st="2" end="2"/>
                                            </p:txEl>
                                          </p:spTgt>
                                        </p:tgtEl>
                                      </p:cBhvr>
                                    </p:animEffect>
                                    <p:anim calcmode="lin" valueType="num">
                                      <p:cBhvr>
                                        <p:cTn id="20" dur="1000" fill="hold"/>
                                        <p:tgtEl>
                                          <p:spTgt spid="41992">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41992">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1992">
                                            <p:txEl>
                                              <p:pRg st="3" end="3"/>
                                            </p:txEl>
                                          </p:spTgt>
                                        </p:tgtEl>
                                        <p:attrNameLst>
                                          <p:attrName>style.visibility</p:attrName>
                                        </p:attrNameLst>
                                      </p:cBhvr>
                                      <p:to>
                                        <p:strVal val="visible"/>
                                      </p:to>
                                    </p:set>
                                    <p:animEffect transition="in" filter="fade">
                                      <p:cBhvr>
                                        <p:cTn id="24" dur="1000"/>
                                        <p:tgtEl>
                                          <p:spTgt spid="41992">
                                            <p:txEl>
                                              <p:pRg st="3" end="3"/>
                                            </p:txEl>
                                          </p:spTgt>
                                        </p:tgtEl>
                                      </p:cBhvr>
                                    </p:animEffect>
                                    <p:anim calcmode="lin" valueType="num">
                                      <p:cBhvr>
                                        <p:cTn id="25" dur="1000" fill="hold"/>
                                        <p:tgtEl>
                                          <p:spTgt spid="41992">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41992">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1992">
                                            <p:txEl>
                                              <p:pRg st="4" end="4"/>
                                            </p:txEl>
                                          </p:spTgt>
                                        </p:tgtEl>
                                        <p:attrNameLst>
                                          <p:attrName>style.visibility</p:attrName>
                                        </p:attrNameLst>
                                      </p:cBhvr>
                                      <p:to>
                                        <p:strVal val="visible"/>
                                      </p:to>
                                    </p:set>
                                    <p:animEffect transition="in" filter="fade">
                                      <p:cBhvr>
                                        <p:cTn id="29" dur="1000"/>
                                        <p:tgtEl>
                                          <p:spTgt spid="41992">
                                            <p:txEl>
                                              <p:pRg st="4" end="4"/>
                                            </p:txEl>
                                          </p:spTgt>
                                        </p:tgtEl>
                                      </p:cBhvr>
                                    </p:animEffect>
                                    <p:anim calcmode="lin" valueType="num">
                                      <p:cBhvr>
                                        <p:cTn id="30" dur="1000" fill="hold"/>
                                        <p:tgtEl>
                                          <p:spTgt spid="41992">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4199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41992">
                                            <p:txEl>
                                              <p:pRg st="5" end="5"/>
                                            </p:txEl>
                                          </p:spTgt>
                                        </p:tgtEl>
                                        <p:attrNameLst>
                                          <p:attrName>style.visibility</p:attrName>
                                        </p:attrNameLst>
                                      </p:cBhvr>
                                      <p:to>
                                        <p:strVal val="visible"/>
                                      </p:to>
                                    </p:set>
                                    <p:animEffect transition="in" filter="fade">
                                      <p:cBhvr>
                                        <p:cTn id="36" dur="1000"/>
                                        <p:tgtEl>
                                          <p:spTgt spid="41992">
                                            <p:txEl>
                                              <p:pRg st="5" end="5"/>
                                            </p:txEl>
                                          </p:spTgt>
                                        </p:tgtEl>
                                      </p:cBhvr>
                                    </p:animEffect>
                                    <p:anim calcmode="lin" valueType="num">
                                      <p:cBhvr>
                                        <p:cTn id="37" dur="1000" fill="hold"/>
                                        <p:tgtEl>
                                          <p:spTgt spid="41992">
                                            <p:txEl>
                                              <p:pRg st="5" end="5"/>
                                            </p:txEl>
                                          </p:spTgt>
                                        </p:tgtEl>
                                        <p:attrNameLst>
                                          <p:attrName>ppt_x</p:attrName>
                                        </p:attrNameLst>
                                      </p:cBhvr>
                                      <p:tavLst>
                                        <p:tav tm="0">
                                          <p:val>
                                            <p:strVal val="#ppt_x"/>
                                          </p:val>
                                        </p:tav>
                                        <p:tav tm="100000">
                                          <p:val>
                                            <p:strVal val="#ppt_x"/>
                                          </p:val>
                                        </p:tav>
                                      </p:tavLst>
                                    </p:anim>
                                    <p:anim calcmode="lin" valueType="num">
                                      <p:cBhvr>
                                        <p:cTn id="38" dur="1000" fill="hold"/>
                                        <p:tgtEl>
                                          <p:spTgt spid="41992">
                                            <p:txEl>
                                              <p:pRg st="5" end="5"/>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41992">
                                            <p:txEl>
                                              <p:pRg st="6" end="6"/>
                                            </p:txEl>
                                          </p:spTgt>
                                        </p:tgtEl>
                                        <p:attrNameLst>
                                          <p:attrName>style.visibility</p:attrName>
                                        </p:attrNameLst>
                                      </p:cBhvr>
                                      <p:to>
                                        <p:strVal val="visible"/>
                                      </p:to>
                                    </p:set>
                                    <p:animEffect transition="in" filter="fade">
                                      <p:cBhvr>
                                        <p:cTn id="41" dur="1000"/>
                                        <p:tgtEl>
                                          <p:spTgt spid="41992">
                                            <p:txEl>
                                              <p:pRg st="6" end="6"/>
                                            </p:txEl>
                                          </p:spTgt>
                                        </p:tgtEl>
                                      </p:cBhvr>
                                    </p:animEffect>
                                    <p:anim calcmode="lin" valueType="num">
                                      <p:cBhvr>
                                        <p:cTn id="42" dur="1000" fill="hold"/>
                                        <p:tgtEl>
                                          <p:spTgt spid="41992">
                                            <p:txEl>
                                              <p:pRg st="6" end="6"/>
                                            </p:txEl>
                                          </p:spTgt>
                                        </p:tgtEl>
                                        <p:attrNameLst>
                                          <p:attrName>ppt_x</p:attrName>
                                        </p:attrNameLst>
                                      </p:cBhvr>
                                      <p:tavLst>
                                        <p:tav tm="0">
                                          <p:val>
                                            <p:strVal val="#ppt_x"/>
                                          </p:val>
                                        </p:tav>
                                        <p:tav tm="100000">
                                          <p:val>
                                            <p:strVal val="#ppt_x"/>
                                          </p:val>
                                        </p:tav>
                                      </p:tavLst>
                                    </p:anim>
                                    <p:anim calcmode="lin" valueType="num">
                                      <p:cBhvr>
                                        <p:cTn id="43" dur="1000" fill="hold"/>
                                        <p:tgtEl>
                                          <p:spTgt spid="4199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41992">
                                            <p:txEl>
                                              <p:pRg st="7" end="7"/>
                                            </p:txEl>
                                          </p:spTgt>
                                        </p:tgtEl>
                                        <p:attrNameLst>
                                          <p:attrName>style.visibility</p:attrName>
                                        </p:attrNameLst>
                                      </p:cBhvr>
                                      <p:to>
                                        <p:strVal val="visible"/>
                                      </p:to>
                                    </p:set>
                                    <p:animEffect transition="in" filter="fade">
                                      <p:cBhvr>
                                        <p:cTn id="48" dur="1000"/>
                                        <p:tgtEl>
                                          <p:spTgt spid="41992">
                                            <p:txEl>
                                              <p:pRg st="7" end="7"/>
                                            </p:txEl>
                                          </p:spTgt>
                                        </p:tgtEl>
                                      </p:cBhvr>
                                    </p:animEffect>
                                    <p:anim calcmode="lin" valueType="num">
                                      <p:cBhvr>
                                        <p:cTn id="49" dur="1000" fill="hold"/>
                                        <p:tgtEl>
                                          <p:spTgt spid="41992">
                                            <p:txEl>
                                              <p:pRg st="7" end="7"/>
                                            </p:txEl>
                                          </p:spTgt>
                                        </p:tgtEl>
                                        <p:attrNameLst>
                                          <p:attrName>ppt_x</p:attrName>
                                        </p:attrNameLst>
                                      </p:cBhvr>
                                      <p:tavLst>
                                        <p:tav tm="0">
                                          <p:val>
                                            <p:strVal val="#ppt_x"/>
                                          </p:val>
                                        </p:tav>
                                        <p:tav tm="100000">
                                          <p:val>
                                            <p:strVal val="#ppt_x"/>
                                          </p:val>
                                        </p:tav>
                                      </p:tavLst>
                                    </p:anim>
                                    <p:anim calcmode="lin" valueType="num">
                                      <p:cBhvr>
                                        <p:cTn id="50" dur="1000" fill="hold"/>
                                        <p:tgtEl>
                                          <p:spTgt spid="41992">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1000"/>
                                        <p:tgtEl>
                                          <p:spTgt spid="18"/>
                                        </p:tgtEl>
                                      </p:cBhvr>
                                    </p:animEffect>
                                    <p:anim calcmode="lin" valueType="num">
                                      <p:cBhvr>
                                        <p:cTn id="56" dur="1000" fill="hold"/>
                                        <p:tgtEl>
                                          <p:spTgt spid="18"/>
                                        </p:tgtEl>
                                        <p:attrNameLst>
                                          <p:attrName>ppt_x</p:attrName>
                                        </p:attrNameLst>
                                      </p:cBhvr>
                                      <p:tavLst>
                                        <p:tav tm="0">
                                          <p:val>
                                            <p:strVal val="#ppt_x"/>
                                          </p:val>
                                        </p:tav>
                                        <p:tav tm="100000">
                                          <p:val>
                                            <p:strVal val="#ppt_x"/>
                                          </p:val>
                                        </p:tav>
                                      </p:tavLst>
                                    </p:anim>
                                    <p:anim calcmode="lin" valueType="num">
                                      <p:cBhvr>
                                        <p:cTn id="5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图片 6"/>
          <p:cNvPicPr>
            <a:picLocks noChangeAspect="1"/>
          </p:cNvPicPr>
          <p:nvPr/>
        </p:nvPicPr>
        <p:blipFill>
          <a:blip r:embed="rId1" cstate="print"/>
          <a:stretch>
            <a:fillRect/>
          </a:stretch>
        </p:blipFill>
        <p:spPr>
          <a:xfrm>
            <a:off x="4763" y="0"/>
            <a:ext cx="9132887" cy="6858000"/>
          </a:xfrm>
          <a:prstGeom prst="rect">
            <a:avLst/>
          </a:prstGeom>
          <a:noFill/>
          <a:ln w="9525">
            <a:noFill/>
          </a:ln>
        </p:spPr>
      </p:pic>
      <p:sp>
        <p:nvSpPr>
          <p:cNvPr id="43011" name="矩形 1"/>
          <p:cNvSpPr/>
          <p:nvPr/>
        </p:nvSpPr>
        <p:spPr>
          <a:xfrm>
            <a:off x="13272" y="868680"/>
            <a:ext cx="9124378" cy="5742877"/>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43012"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43013" name="TextBox 20"/>
          <p:cNvSpPr txBox="1"/>
          <p:nvPr/>
        </p:nvSpPr>
        <p:spPr>
          <a:xfrm>
            <a:off x="381000" y="2619375"/>
            <a:ext cx="4349750" cy="460375"/>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3014" name="TextBox 20"/>
          <p:cNvSpPr txBox="1"/>
          <p:nvPr/>
        </p:nvSpPr>
        <p:spPr>
          <a:xfrm>
            <a:off x="14288" y="4379913"/>
            <a:ext cx="4441825" cy="493712"/>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3016" name="TextBox 9"/>
          <p:cNvSpPr txBox="1"/>
          <p:nvPr/>
        </p:nvSpPr>
        <p:spPr>
          <a:xfrm>
            <a:off x="244793" y="1117600"/>
            <a:ext cx="8051800" cy="5354320"/>
          </a:xfrm>
          <a:prstGeom prst="rect">
            <a:avLst/>
          </a:prstGeom>
          <a:noFill/>
          <a:ln w="9525">
            <a:noFill/>
          </a:ln>
        </p:spPr>
        <p:txBody>
          <a:bodyPr>
            <a:spAutoFit/>
          </a:bodyPr>
          <a:lstStyle/>
          <a:p>
            <a:pPr>
              <a:lnSpc>
                <a:spcPct val="150000"/>
              </a:lnSpc>
            </a:pPr>
            <a:r>
              <a:rPr lang="en-US" altLang="zh-CN" dirty="0">
                <a:solidFill>
                  <a:srgbClr val="FF6C0D"/>
                </a:solidFill>
                <a:latin typeface="微软雅黑" panose="020B0503020204020204" pitchFamily="34" charset="-122"/>
                <a:ea typeface="微软雅黑" panose="020B0503020204020204" pitchFamily="34" charset="-122"/>
              </a:rPr>
              <a:t>4.</a:t>
            </a:r>
            <a:r>
              <a:rPr lang="zh-CN" altLang="en-US" dirty="0">
                <a:solidFill>
                  <a:srgbClr val="FF6C0D"/>
                </a:solidFill>
                <a:latin typeface="微软雅黑" panose="020B0503020204020204" pitchFamily="34" charset="-122"/>
                <a:ea typeface="微软雅黑" panose="020B0503020204020204" pitchFamily="34" charset="-122"/>
                <a:sym typeface="+mn-ea"/>
              </a:rPr>
              <a:t>专家咨询费：</a:t>
            </a:r>
            <a:r>
              <a:rPr lang="zh-CN" altLang="en-US" dirty="0">
                <a:solidFill>
                  <a:srgbClr val="336699"/>
                </a:solidFill>
                <a:latin typeface="微软雅黑" panose="020B0503020204020204" pitchFamily="34" charset="-122"/>
                <a:ea typeface="微软雅黑" panose="020B0503020204020204" pitchFamily="34" charset="-122"/>
                <a:sym typeface="+mn-ea"/>
              </a:rPr>
              <a:t>主要用于项目运行过程中支付给临时聘请的咨询专家的支出。</a:t>
            </a:r>
            <a:r>
              <a:rPr lang="zh-CN" altLang="en-US" dirty="0">
                <a:solidFill>
                  <a:srgbClr val="C00000"/>
                </a:solidFill>
                <a:latin typeface="微软雅黑" panose="020B0503020204020204" pitchFamily="34" charset="-122"/>
                <a:ea typeface="微软雅黑" panose="020B0503020204020204" pitchFamily="34" charset="-122"/>
                <a:sym typeface="+mn-ea"/>
              </a:rPr>
              <a:t>需注明人数（人次）、标准、时长、咨询内容等</a:t>
            </a:r>
            <a:r>
              <a:rPr lang="zh-CN" altLang="en-US" dirty="0">
                <a:solidFill>
                  <a:srgbClr val="336699"/>
                </a:solidFill>
                <a:latin typeface="微软雅黑" panose="020B0503020204020204" pitchFamily="34" charset="-122"/>
                <a:ea typeface="微软雅黑" panose="020B0503020204020204" pitchFamily="34" charset="-122"/>
                <a:sym typeface="+mn-ea"/>
              </a:rPr>
              <a:t>。</a:t>
            </a:r>
            <a:endParaRPr lang="zh-CN" altLang="en-US" dirty="0">
              <a:solidFill>
                <a:srgbClr val="336699"/>
              </a:solidFill>
              <a:latin typeface="微软雅黑" panose="020B0503020204020204" pitchFamily="34" charset="-122"/>
              <a:ea typeface="微软雅黑" panose="020B0503020204020204" pitchFamily="34" charset="-122"/>
              <a:sym typeface="+mn-ea"/>
            </a:endParaRPr>
          </a:p>
          <a:p>
            <a:pPr>
              <a:lnSpc>
                <a:spcPct val="150000"/>
              </a:lnSpc>
            </a:pPr>
            <a:endParaRPr lang="zh-CN" altLang="en-US" dirty="0">
              <a:solidFill>
                <a:srgbClr val="336699"/>
              </a:solidFill>
              <a:latin typeface="微软雅黑" panose="020B0503020204020204" pitchFamily="34" charset="-122"/>
              <a:ea typeface="微软雅黑" panose="020B0503020204020204" pitchFamily="34" charset="-122"/>
              <a:sym typeface="+mn-ea"/>
            </a:endParaRPr>
          </a:p>
          <a:p>
            <a:pPr>
              <a:lnSpc>
                <a:spcPct val="150000"/>
              </a:lnSpc>
            </a:pPr>
            <a:endParaRPr lang="zh-CN" altLang="en-US" dirty="0">
              <a:solidFill>
                <a:srgbClr val="336699"/>
              </a:solidFill>
              <a:latin typeface="微软雅黑" panose="020B0503020204020204" pitchFamily="34" charset="-122"/>
              <a:ea typeface="微软雅黑" panose="020B0503020204020204" pitchFamily="34" charset="-122"/>
              <a:sym typeface="+mn-ea"/>
            </a:endParaRPr>
          </a:p>
          <a:p>
            <a:pPr>
              <a:lnSpc>
                <a:spcPct val="150000"/>
              </a:lnSpc>
            </a:pPr>
            <a:endParaRPr lang="en-US" altLang="zh-CN" sz="1800" dirty="0">
              <a:solidFill>
                <a:srgbClr val="FF6C0D"/>
              </a:solidFill>
              <a:latin typeface="微软雅黑" panose="020B0503020204020204" pitchFamily="34" charset="-122"/>
              <a:ea typeface="微软雅黑" panose="020B0503020204020204" pitchFamily="34" charset="-122"/>
              <a:sym typeface="+mn-ea"/>
            </a:endParaRPr>
          </a:p>
          <a:p>
            <a:pPr>
              <a:lnSpc>
                <a:spcPct val="150000"/>
              </a:lnSpc>
            </a:pPr>
            <a:r>
              <a:rPr lang="en-US" altLang="zh-CN" sz="1800" dirty="0">
                <a:solidFill>
                  <a:srgbClr val="FF6C0D"/>
                </a:solidFill>
                <a:latin typeface="微软雅黑" panose="020B0503020204020204" pitchFamily="34" charset="-122"/>
                <a:ea typeface="微软雅黑" panose="020B0503020204020204" pitchFamily="34" charset="-122"/>
                <a:sym typeface="+mn-ea"/>
              </a:rPr>
              <a:t>5.劳务费：</a:t>
            </a:r>
            <a:r>
              <a:rPr lang="zh-CN" altLang="en-US" dirty="0">
                <a:solidFill>
                  <a:srgbClr val="336699"/>
                </a:solidFill>
                <a:latin typeface="微软雅黑" panose="020B0503020204020204" pitchFamily="34" charset="-122"/>
                <a:ea typeface="微软雅黑" panose="020B0503020204020204" pitchFamily="34" charset="-122"/>
                <a:sym typeface="+mn-ea"/>
              </a:rPr>
              <a:t>主要用于直接参加项目人员（项目所在单位在职人员除外）的劳务性支出。需</a:t>
            </a:r>
            <a:r>
              <a:rPr lang="zh-CN" altLang="en-US" dirty="0">
                <a:solidFill>
                  <a:srgbClr val="C00000"/>
                </a:solidFill>
                <a:latin typeface="微软雅黑" panose="020B0503020204020204" pitchFamily="34" charset="-122"/>
                <a:ea typeface="微软雅黑" panose="020B0503020204020204" pitchFamily="34" charset="-122"/>
                <a:sym typeface="+mn-ea"/>
              </a:rPr>
              <a:t>注明人数（人次）、标准、时长、劳务内容等，视劳务类型测算，无固定标准</a:t>
            </a:r>
            <a:r>
              <a:rPr lang="zh-CN" altLang="en-US" dirty="0" smtClean="0">
                <a:solidFill>
                  <a:srgbClr val="336699"/>
                </a:solidFill>
                <a:latin typeface="微软雅黑" panose="020B0503020204020204" pitchFamily="34" charset="-122"/>
                <a:ea typeface="微软雅黑" panose="020B0503020204020204" pitchFamily="34" charset="-122"/>
                <a:sym typeface="+mn-ea"/>
              </a:rPr>
              <a:t>。差旅补贴不计入劳务费。</a:t>
            </a:r>
            <a:endParaRPr lang="en-US" altLang="zh-CN" dirty="0">
              <a:solidFill>
                <a:srgbClr val="336699"/>
              </a:solidFill>
              <a:latin typeface="微软雅黑" panose="020B0503020204020204" pitchFamily="34" charset="-122"/>
              <a:ea typeface="微软雅黑" panose="020B0503020204020204" pitchFamily="34" charset="-122"/>
              <a:sym typeface="+mn-ea"/>
            </a:endParaRPr>
          </a:p>
          <a:p>
            <a:pPr>
              <a:lnSpc>
                <a:spcPct val="150000"/>
              </a:lnSpc>
            </a:pPr>
            <a:r>
              <a:rPr lang="en-US" altLang="zh-CN" sz="1800" dirty="0">
                <a:solidFill>
                  <a:srgbClr val="FF6C0D"/>
                </a:solidFill>
                <a:latin typeface="微软雅黑" panose="020B0503020204020204" pitchFamily="34" charset="-122"/>
                <a:ea typeface="微软雅黑" panose="020B0503020204020204" pitchFamily="34" charset="-122"/>
                <a:sym typeface="+mn-ea"/>
              </a:rPr>
              <a:t>6.</a:t>
            </a:r>
            <a:r>
              <a:rPr lang="en-US" altLang="zh-CN" sz="1800" dirty="0">
                <a:solidFill>
                  <a:srgbClr val="FF6C0D"/>
                </a:solidFill>
                <a:latin typeface="微软雅黑" panose="020B0503020204020204" pitchFamily="34" charset="-122"/>
                <a:ea typeface="微软雅黑" panose="020B0503020204020204" pitchFamily="34" charset="-122"/>
              </a:rPr>
              <a:t>场地租赁费：</a:t>
            </a:r>
            <a:r>
              <a:rPr lang="zh-CN" altLang="en-US" dirty="0">
                <a:solidFill>
                  <a:srgbClr val="336699"/>
                </a:solidFill>
                <a:latin typeface="微软雅黑" panose="020B0503020204020204" pitchFamily="34" charset="-122"/>
                <a:ea typeface="微软雅黑" panose="020B0503020204020204" pitchFamily="34" charset="-122"/>
              </a:rPr>
              <a:t>主要用于项目实施过程中租赁场地而发生的支出。</a:t>
            </a:r>
            <a:r>
              <a:rPr lang="zh-CN" altLang="en-US" dirty="0">
                <a:solidFill>
                  <a:srgbClr val="C00000"/>
                </a:solidFill>
                <a:latin typeface="微软雅黑" panose="020B0503020204020204" pitchFamily="34" charset="-122"/>
                <a:ea typeface="微软雅黑" panose="020B0503020204020204" pitchFamily="34" charset="-122"/>
              </a:rPr>
              <a:t>需注明租用场次、使用时长、场地类型、配套服务、收费标准</a:t>
            </a:r>
            <a:r>
              <a:rPr lang="zh-CN" altLang="en-US" dirty="0">
                <a:solidFill>
                  <a:srgbClr val="336699"/>
                </a:solidFill>
                <a:latin typeface="微软雅黑" panose="020B0503020204020204" pitchFamily="34" charset="-122"/>
                <a:ea typeface="微软雅黑" panose="020B0503020204020204" pitchFamily="34" charset="-122"/>
              </a:rPr>
              <a:t>。</a:t>
            </a:r>
            <a:endParaRPr lang="zh-CN" altLang="en-US" dirty="0">
              <a:solidFill>
                <a:srgbClr val="336699"/>
              </a:solidFill>
              <a:latin typeface="微软雅黑" panose="020B0503020204020204" pitchFamily="34" charset="-122"/>
              <a:ea typeface="微软雅黑" panose="020B0503020204020204" pitchFamily="34" charset="-122"/>
            </a:endParaRPr>
          </a:p>
          <a:p>
            <a:pPr>
              <a:lnSpc>
                <a:spcPct val="150000"/>
              </a:lnSpc>
            </a:pPr>
            <a:endParaRPr lang="zh-CN" altLang="en-US" dirty="0">
              <a:solidFill>
                <a:srgbClr val="336699"/>
              </a:solidFill>
              <a:latin typeface="微软雅黑" panose="020B0503020204020204" pitchFamily="34" charset="-122"/>
              <a:ea typeface="微软雅黑" panose="020B0503020204020204" pitchFamily="34" charset="-122"/>
            </a:endParaRPr>
          </a:p>
          <a:p>
            <a:pPr>
              <a:lnSpc>
                <a:spcPct val="150000"/>
              </a:lnSpc>
            </a:pPr>
            <a:endParaRPr lang="en-US" altLang="zh-CN" dirty="0">
              <a:solidFill>
                <a:srgbClr val="336699"/>
              </a:solidFill>
              <a:latin typeface="微软雅黑" panose="020B0503020204020204" pitchFamily="34" charset="-122"/>
              <a:ea typeface="微软雅黑" panose="020B0503020204020204" pitchFamily="34" charset="-122"/>
            </a:endParaRPr>
          </a:p>
          <a:p>
            <a:endParaRPr lang="zh-CN" altLang="en-US" dirty="0">
              <a:solidFill>
                <a:srgbClr val="336699"/>
              </a:solidFill>
              <a:latin typeface="微软雅黑" panose="020B0503020204020204" pitchFamily="34" charset="-122"/>
              <a:ea typeface="微软雅黑" panose="020B0503020204020204" pitchFamily="34" charset="-122"/>
            </a:endParaRPr>
          </a:p>
        </p:txBody>
      </p:sp>
      <p:pic>
        <p:nvPicPr>
          <p:cNvPr id="18" name="Picture 4"/>
          <p:cNvPicPr>
            <a:picLocks noChangeAspect="1" noChangeArrowheads="1"/>
          </p:cNvPicPr>
          <p:nvPr/>
        </p:nvPicPr>
        <p:blipFill>
          <a:blip r:embed="rId3" cstate="print"/>
          <a:srcRect b="80766"/>
          <a:stretch>
            <a:fillRect/>
          </a:stretch>
        </p:blipFill>
        <p:spPr bwMode="auto">
          <a:xfrm>
            <a:off x="245110" y="2112645"/>
            <a:ext cx="8608060" cy="925195"/>
          </a:xfrm>
          <a:prstGeom prst="rect">
            <a:avLst/>
          </a:prstGeom>
          <a:noFill/>
          <a:ln w="9525">
            <a:noFill/>
            <a:miter lim="800000"/>
            <a:headEnd/>
            <a:tailEnd/>
          </a:ln>
        </p:spPr>
      </p:pic>
      <p:pic>
        <p:nvPicPr>
          <p:cNvPr id="2" name="图片 1" descr="截图20190428002029"/>
          <p:cNvPicPr>
            <a:picLocks noChangeAspect="1"/>
          </p:cNvPicPr>
          <p:nvPr/>
        </p:nvPicPr>
        <p:blipFill>
          <a:blip r:embed="rId4" cstate="print"/>
          <a:stretch>
            <a:fillRect/>
          </a:stretch>
        </p:blipFill>
        <p:spPr>
          <a:xfrm>
            <a:off x="245110" y="5399405"/>
            <a:ext cx="8743950" cy="590550"/>
          </a:xfrm>
          <a:prstGeom prst="rect">
            <a:avLst/>
          </a:prstGeom>
        </p:spPr>
      </p:pic>
      <p:sp>
        <p:nvSpPr>
          <p:cNvPr id="7" name="文本框 1"/>
          <p:cNvSpPr txBox="1"/>
          <p:nvPr/>
        </p:nvSpPr>
        <p:spPr>
          <a:xfrm>
            <a:off x="914400" y="179070"/>
            <a:ext cx="7940675" cy="584775"/>
          </a:xfrm>
          <a:prstGeom prst="rect">
            <a:avLst/>
          </a:prstGeom>
          <a:noFill/>
          <a:ln w="9525">
            <a:noFill/>
          </a:ln>
        </p:spPr>
        <p:txBody>
          <a:bodyPr wrap="square" anchor="t">
            <a:spAutoFit/>
          </a:bodyPr>
          <a:lstStyle/>
          <a:p>
            <a:r>
              <a:rPr lang="zh-CN" altLang="en-US" sz="3200" b="1" dirty="0" smtClean="0">
                <a:solidFill>
                  <a:schemeClr val="bg1"/>
                </a:solidFill>
                <a:ea typeface="微软雅黑" panose="020B0503020204020204" pitchFamily="34" charset="-122"/>
                <a:sym typeface="+mn-ea"/>
              </a:rPr>
              <a:t>四、常见开支内容填写解读</a:t>
            </a:r>
            <a:endParaRPr lang="en-US" altLang="zh-CN" sz="3200" b="1" dirty="0">
              <a:solidFill>
                <a:schemeClr val="bg1"/>
              </a:solidFill>
              <a:latin typeface="+mj-lt"/>
              <a:ea typeface="微软雅黑" panose="020B0503020204020204" pitchFamily="34" charset="-122"/>
              <a:cs typeface="+mj-lt"/>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3016">
                                            <p:txEl>
                                              <p:pRg st="0" end="0"/>
                                            </p:txEl>
                                          </p:spTgt>
                                        </p:tgtEl>
                                        <p:attrNameLst>
                                          <p:attrName>style.visibility</p:attrName>
                                        </p:attrNameLst>
                                      </p:cBhvr>
                                      <p:to>
                                        <p:strVal val="visible"/>
                                      </p:to>
                                    </p:set>
                                    <p:animEffect transition="in" filter="fade">
                                      <p:cBhvr>
                                        <p:cTn id="7" dur="1000"/>
                                        <p:tgtEl>
                                          <p:spTgt spid="43016">
                                            <p:txEl>
                                              <p:pRg st="0" end="0"/>
                                            </p:txEl>
                                          </p:spTgt>
                                        </p:tgtEl>
                                      </p:cBhvr>
                                    </p:animEffect>
                                    <p:anim calcmode="lin" valueType="num">
                                      <p:cBhvr>
                                        <p:cTn id="8" dur="1000" fill="hold"/>
                                        <p:tgtEl>
                                          <p:spTgt spid="4301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301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3016">
                                            <p:txEl>
                                              <p:pRg st="4" end="4"/>
                                            </p:txEl>
                                          </p:spTgt>
                                        </p:tgtEl>
                                        <p:attrNameLst>
                                          <p:attrName>style.visibility</p:attrName>
                                        </p:attrNameLst>
                                      </p:cBhvr>
                                      <p:to>
                                        <p:strVal val="visible"/>
                                      </p:to>
                                    </p:set>
                                    <p:animEffect transition="in" filter="fade">
                                      <p:cBhvr>
                                        <p:cTn id="21" dur="1000"/>
                                        <p:tgtEl>
                                          <p:spTgt spid="43016">
                                            <p:txEl>
                                              <p:pRg st="4" end="4"/>
                                            </p:txEl>
                                          </p:spTgt>
                                        </p:tgtEl>
                                      </p:cBhvr>
                                    </p:animEffect>
                                    <p:anim calcmode="lin" valueType="num">
                                      <p:cBhvr>
                                        <p:cTn id="22" dur="1000" fill="hold"/>
                                        <p:tgtEl>
                                          <p:spTgt spid="43016">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301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3016">
                                            <p:txEl>
                                              <p:pRg st="5" end="5"/>
                                            </p:txEl>
                                          </p:spTgt>
                                        </p:tgtEl>
                                        <p:attrNameLst>
                                          <p:attrName>style.visibility</p:attrName>
                                        </p:attrNameLst>
                                      </p:cBhvr>
                                      <p:to>
                                        <p:strVal val="visible"/>
                                      </p:to>
                                    </p:set>
                                    <p:animEffect transition="in" filter="fade">
                                      <p:cBhvr>
                                        <p:cTn id="28" dur="1000"/>
                                        <p:tgtEl>
                                          <p:spTgt spid="43016">
                                            <p:txEl>
                                              <p:pRg st="5" end="5"/>
                                            </p:txEl>
                                          </p:spTgt>
                                        </p:tgtEl>
                                      </p:cBhvr>
                                    </p:animEffect>
                                    <p:anim calcmode="lin" valueType="num">
                                      <p:cBhvr>
                                        <p:cTn id="29" dur="1000" fill="hold"/>
                                        <p:tgtEl>
                                          <p:spTgt spid="43016">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4301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图片 6"/>
          <p:cNvPicPr>
            <a:picLocks noChangeAspect="1"/>
          </p:cNvPicPr>
          <p:nvPr/>
        </p:nvPicPr>
        <p:blipFill>
          <a:blip r:embed="rId1" cstate="print"/>
          <a:stretch>
            <a:fillRect/>
          </a:stretch>
        </p:blipFill>
        <p:spPr>
          <a:xfrm>
            <a:off x="11113" y="-317"/>
            <a:ext cx="9132887" cy="6858000"/>
          </a:xfrm>
          <a:prstGeom prst="rect">
            <a:avLst/>
          </a:prstGeom>
          <a:noFill/>
          <a:ln w="9525">
            <a:noFill/>
          </a:ln>
        </p:spPr>
      </p:pic>
      <p:sp>
        <p:nvSpPr>
          <p:cNvPr id="46083" name="矩形 1"/>
          <p:cNvSpPr/>
          <p:nvPr/>
        </p:nvSpPr>
        <p:spPr>
          <a:xfrm>
            <a:off x="0" y="954405"/>
            <a:ext cx="9144000" cy="5903595"/>
          </a:xfrm>
          <a:prstGeom prst="rect">
            <a:avLst/>
          </a:prstGeom>
          <a:solidFill>
            <a:schemeClr val="bg1"/>
          </a:solidFill>
          <a:ln w="9525">
            <a:noFill/>
          </a:ln>
        </p:spPr>
        <p:txBody>
          <a:bodyPr lIns="90170" tIns="46990" rIns="90170" bIns="46990" anchor="ctr"/>
          <a:lstStyle/>
          <a:p>
            <a:pPr>
              <a:lnSpc>
                <a:spcPct val="150000"/>
              </a:lnSpc>
            </a:pPr>
            <a:endParaRPr lang="en-US" altLang="zh-CN" sz="2000" dirty="0" smtClean="0">
              <a:solidFill>
                <a:srgbClr val="336699"/>
              </a:solidFill>
              <a:latin typeface="微软雅黑" panose="020B0503020204020204" pitchFamily="34" charset="-122"/>
              <a:ea typeface="微软雅黑" panose="020B0503020204020204" pitchFamily="34" charset="-122"/>
            </a:endParaRPr>
          </a:p>
          <a:p>
            <a:pPr>
              <a:lnSpc>
                <a:spcPct val="150000"/>
              </a:lnSpc>
            </a:pPr>
            <a:endParaRPr lang="en-US" altLang="zh-CN" sz="2000" dirty="0" smtClean="0">
              <a:solidFill>
                <a:srgbClr val="336699"/>
              </a:solidFill>
              <a:latin typeface="微软雅黑" panose="020B0503020204020204" pitchFamily="34" charset="-122"/>
              <a:ea typeface="微软雅黑" panose="020B0503020204020204" pitchFamily="34" charset="-122"/>
            </a:endParaRPr>
          </a:p>
          <a:p>
            <a:pPr>
              <a:lnSpc>
                <a:spcPct val="200000"/>
              </a:lnSpc>
            </a:pPr>
            <a:r>
              <a:rPr lang="en-US" altLang="zh-CN" sz="2000" dirty="0" smtClean="0">
                <a:solidFill>
                  <a:srgbClr val="336699"/>
                </a:solidFill>
                <a:latin typeface="微软雅黑" panose="020B0503020204020204" pitchFamily="34" charset="-122"/>
                <a:ea typeface="微软雅黑" panose="020B0503020204020204" pitchFamily="34" charset="-122"/>
              </a:rPr>
              <a:t>   </a:t>
            </a:r>
            <a:endParaRPr lang="en-US" altLang="zh-CN" sz="2000" dirty="0" smtClean="0">
              <a:solidFill>
                <a:srgbClr val="336699"/>
              </a:solidFill>
              <a:latin typeface="微软雅黑" panose="020B0503020204020204" pitchFamily="34" charset="-122"/>
              <a:ea typeface="微软雅黑" panose="020B0503020204020204" pitchFamily="34" charset="-122"/>
            </a:endParaRPr>
          </a:p>
          <a:p>
            <a:pPr>
              <a:lnSpc>
                <a:spcPct val="200000"/>
              </a:lnSpc>
            </a:pPr>
            <a:endParaRPr lang="en-US" altLang="zh-CN" sz="2000" dirty="0" smtClean="0">
              <a:solidFill>
                <a:srgbClr val="336699"/>
              </a:solidFill>
              <a:latin typeface="微软雅黑" panose="020B0503020204020204" pitchFamily="34" charset="-122"/>
              <a:ea typeface="微软雅黑" panose="020B0503020204020204" pitchFamily="34" charset="-122"/>
            </a:endParaRPr>
          </a:p>
          <a:p>
            <a:pPr>
              <a:lnSpc>
                <a:spcPct val="150000"/>
              </a:lnSpc>
            </a:pPr>
            <a:endParaRPr lang="zh-CN" altLang="en-US" sz="2000" dirty="0">
              <a:solidFill>
                <a:srgbClr val="336699"/>
              </a:solidFill>
              <a:latin typeface="微软雅黑" panose="020B0503020204020204" pitchFamily="34" charset="-122"/>
              <a:ea typeface="微软雅黑" panose="020B0503020204020204" pitchFamily="34" charset="-122"/>
            </a:endParaRPr>
          </a:p>
          <a:p>
            <a:pPr>
              <a:lnSpc>
                <a:spcPct val="150000"/>
              </a:lnSpc>
            </a:pPr>
            <a:endParaRPr lang="zh-CN" altLang="en-US" sz="2000" dirty="0">
              <a:solidFill>
                <a:srgbClr val="336699"/>
              </a:solidFill>
              <a:latin typeface="微软雅黑" panose="020B0503020204020204" pitchFamily="34" charset="-122"/>
              <a:ea typeface="微软雅黑" panose="020B0503020204020204" pitchFamily="34" charset="-122"/>
            </a:endParaRPr>
          </a:p>
          <a:p>
            <a:pPr>
              <a:lnSpc>
                <a:spcPct val="150000"/>
              </a:lnSpc>
            </a:pPr>
            <a:endParaRPr lang="zh-CN" altLang="en-US" sz="2000" dirty="0">
              <a:solidFill>
                <a:srgbClr val="336699"/>
              </a:solidFill>
              <a:latin typeface="微软雅黑" panose="020B0503020204020204" pitchFamily="34" charset="-122"/>
              <a:ea typeface="微软雅黑" panose="020B0503020204020204" pitchFamily="34" charset="-122"/>
            </a:endParaRPr>
          </a:p>
          <a:p>
            <a:pPr>
              <a:lnSpc>
                <a:spcPct val="150000"/>
              </a:lnSpc>
            </a:pPr>
            <a:endParaRPr lang="zh-CN" altLang="en-US" sz="2000" dirty="0">
              <a:solidFill>
                <a:srgbClr val="336699"/>
              </a:solidFill>
              <a:latin typeface="微软雅黑" panose="020B0503020204020204" pitchFamily="34" charset="-122"/>
              <a:ea typeface="微软雅黑" panose="020B0503020204020204" pitchFamily="34" charset="-122"/>
            </a:endParaRPr>
          </a:p>
          <a:p>
            <a:pPr>
              <a:lnSpc>
                <a:spcPct val="150000"/>
              </a:lnSpc>
            </a:pPr>
            <a:endParaRPr lang="zh-CN" altLang="en-US" sz="2000" dirty="0">
              <a:solidFill>
                <a:srgbClr val="336699"/>
              </a:solidFill>
              <a:latin typeface="微软雅黑" panose="020B0503020204020204" pitchFamily="34" charset="-122"/>
              <a:ea typeface="微软雅黑" panose="020B0503020204020204" pitchFamily="34" charset="-122"/>
            </a:endParaRPr>
          </a:p>
          <a:p>
            <a:pPr algn="ctr">
              <a:lnSpc>
                <a:spcPct val="150000"/>
              </a:lnSpc>
            </a:pPr>
            <a:endParaRPr lang="zh-CN" altLang="en-US" sz="2000" dirty="0">
              <a:solidFill>
                <a:srgbClr val="336699"/>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46084"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46085" name="TextBox 20"/>
          <p:cNvSpPr txBox="1"/>
          <p:nvPr/>
        </p:nvSpPr>
        <p:spPr>
          <a:xfrm>
            <a:off x="381000" y="2619375"/>
            <a:ext cx="4349750" cy="460375"/>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6087" name="文本框 1"/>
          <p:cNvSpPr txBox="1"/>
          <p:nvPr/>
        </p:nvSpPr>
        <p:spPr>
          <a:xfrm>
            <a:off x="914400" y="169863"/>
            <a:ext cx="6707188" cy="584775"/>
          </a:xfrm>
          <a:prstGeom prst="rect">
            <a:avLst/>
          </a:prstGeom>
          <a:noFill/>
          <a:ln w="9525">
            <a:noFill/>
          </a:ln>
        </p:spPr>
        <p:txBody>
          <a:bodyPr>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2022</a:t>
            </a:r>
            <a:r>
              <a:rPr lang="zh-CN" altLang="en-US" sz="3200" b="1" dirty="0" smtClean="0">
                <a:solidFill>
                  <a:schemeClr val="bg1"/>
                </a:solidFill>
                <a:latin typeface="微软雅黑" panose="020B0503020204020204" pitchFamily="34" charset="-122"/>
                <a:ea typeface="微软雅黑" panose="020B0503020204020204" pitchFamily="34" charset="-122"/>
              </a:rPr>
              <a:t>年度评审工作变化</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46088" name="TextBox 9"/>
          <p:cNvSpPr txBox="1"/>
          <p:nvPr/>
        </p:nvSpPr>
        <p:spPr>
          <a:xfrm>
            <a:off x="545465" y="1084263"/>
            <a:ext cx="8051800" cy="369887"/>
          </a:xfrm>
          <a:prstGeom prst="rect">
            <a:avLst/>
          </a:prstGeom>
          <a:noFill/>
          <a:ln w="9525">
            <a:noFill/>
          </a:ln>
        </p:spPr>
        <p:txBody>
          <a:bodyPr>
            <a:spAutoFit/>
          </a:bodyPr>
          <a:lstStyle/>
          <a:p>
            <a:endParaRPr lang="zh-CN" altLang="en-US" dirty="0">
              <a:latin typeface="Arial" panose="020B0604020202020204" pitchFamily="34" charset="0"/>
            </a:endParaRPr>
          </a:p>
        </p:txBody>
      </p:sp>
      <p:sp>
        <p:nvSpPr>
          <p:cNvPr id="8" name="文本框 3"/>
          <p:cNvSpPr txBox="1"/>
          <p:nvPr/>
        </p:nvSpPr>
        <p:spPr>
          <a:xfrm>
            <a:off x="107570" y="1454150"/>
            <a:ext cx="8709025" cy="5262979"/>
          </a:xfrm>
          <a:prstGeom prst="rect">
            <a:avLst/>
          </a:prstGeom>
          <a:noFill/>
        </p:spPr>
        <p:txBody>
          <a:bodyPr>
            <a:spAutoFit/>
          </a:bodyPr>
          <a:lstStyle/>
          <a:p>
            <a:pPr>
              <a:lnSpc>
                <a:spcPct val="150000"/>
              </a:lnSpc>
              <a:defRPr/>
            </a:pPr>
            <a:r>
              <a:rPr lang="zh-CN" altLang="en-US" sz="2400" noProof="1">
                <a:solidFill>
                  <a:srgbClr val="336699"/>
                </a:solidFill>
                <a:latin typeface="微软雅黑" panose="020B0503020204020204" pitchFamily="34" charset="-122"/>
                <a:ea typeface="微软雅黑" panose="020B0503020204020204" pitchFamily="34" charset="-122"/>
              </a:rPr>
              <a:t>加强绩效管理</a:t>
            </a:r>
            <a:r>
              <a:rPr lang="zh-CN" altLang="en-US" sz="2400" noProof="1" smtClean="0">
                <a:solidFill>
                  <a:srgbClr val="336699"/>
                </a:solidFill>
                <a:latin typeface="微软雅黑" panose="020B0503020204020204" pitchFamily="34" charset="-122"/>
                <a:ea typeface="微软雅黑" panose="020B0503020204020204" pitchFamily="34" charset="-122"/>
              </a:rPr>
              <a:t>：</a:t>
            </a:r>
            <a:endParaRPr lang="en-US" altLang="zh-CN" sz="2400" noProof="1" smtClean="0">
              <a:solidFill>
                <a:srgbClr val="336699"/>
              </a:solidFill>
              <a:latin typeface="微软雅黑" panose="020B0503020204020204" pitchFamily="34" charset="-122"/>
              <a:ea typeface="微软雅黑" panose="020B0503020204020204" pitchFamily="34" charset="-122"/>
            </a:endParaRPr>
          </a:p>
          <a:p>
            <a:pPr>
              <a:lnSpc>
                <a:spcPct val="150000"/>
              </a:lnSpc>
              <a:defRPr/>
            </a:pPr>
            <a:r>
              <a:rPr lang="zh-CN" altLang="en-US" sz="1600" noProof="1" smtClean="0">
                <a:solidFill>
                  <a:srgbClr val="336699"/>
                </a:solidFill>
                <a:latin typeface="微软雅黑" panose="020B0503020204020204" pitchFamily="34" charset="-122"/>
                <a:ea typeface="微软雅黑" panose="020B0503020204020204" pitchFamily="34" charset="-122"/>
              </a:rPr>
              <a:t>       </a:t>
            </a:r>
            <a:r>
              <a:rPr lang="zh-CN" altLang="en-US" sz="2000" noProof="1" smtClean="0">
                <a:solidFill>
                  <a:srgbClr val="336699"/>
                </a:solidFill>
                <a:latin typeface="微软雅黑" panose="020B0503020204020204" pitchFamily="34" charset="-122"/>
                <a:ea typeface="微软雅黑" panose="020B0503020204020204" pitchFamily="34" charset="-122"/>
              </a:rPr>
              <a:t>项目</a:t>
            </a:r>
            <a:r>
              <a:rPr lang="zh-CN" altLang="en-US" sz="2000" noProof="1">
                <a:solidFill>
                  <a:srgbClr val="336699"/>
                </a:solidFill>
                <a:latin typeface="微软雅黑" panose="020B0503020204020204" pitchFamily="34" charset="-122"/>
                <a:ea typeface="微软雅黑" panose="020B0503020204020204" pitchFamily="34" charset="-122"/>
              </a:rPr>
              <a:t>预算安排与绩效评价结果相“挂钩”，对交叉重复、碎片化的项目予以调整，对低效和预算执行率低的项目应削减预算额度</a:t>
            </a:r>
            <a:r>
              <a:rPr lang="zh-CN" altLang="en-US" sz="2000" noProof="1" smtClean="0">
                <a:solidFill>
                  <a:srgbClr val="336699"/>
                </a:solidFill>
                <a:latin typeface="微软雅黑" panose="020B0503020204020204" pitchFamily="34" charset="-122"/>
                <a:ea typeface="微软雅黑" panose="020B0503020204020204" pitchFamily="34" charset="-122"/>
              </a:rPr>
              <a:t>。</a:t>
            </a:r>
            <a:endParaRPr lang="en-US" altLang="zh-CN" sz="2000" noProof="1" smtClean="0">
              <a:solidFill>
                <a:srgbClr val="336699"/>
              </a:solidFill>
              <a:latin typeface="微软雅黑" panose="020B0503020204020204" pitchFamily="34" charset="-122"/>
              <a:ea typeface="微软雅黑" panose="020B0503020204020204" pitchFamily="34" charset="-122"/>
            </a:endParaRPr>
          </a:p>
          <a:p>
            <a:pPr>
              <a:lnSpc>
                <a:spcPct val="150000"/>
              </a:lnSpc>
              <a:defRPr/>
            </a:pPr>
            <a:endParaRPr lang="en-US" altLang="zh-CN" sz="1600" noProof="1" smtClean="0">
              <a:solidFill>
                <a:srgbClr val="336699"/>
              </a:solidFill>
              <a:latin typeface="微软雅黑" panose="020B0503020204020204" pitchFamily="34" charset="-122"/>
              <a:ea typeface="微软雅黑" panose="020B0503020204020204" pitchFamily="34" charset="-122"/>
            </a:endParaRPr>
          </a:p>
          <a:p>
            <a:pPr>
              <a:lnSpc>
                <a:spcPct val="150000"/>
              </a:lnSpc>
              <a:defRPr/>
            </a:pPr>
            <a:r>
              <a:rPr lang="zh-CN" altLang="en-US" sz="2400" noProof="1" smtClean="0">
                <a:solidFill>
                  <a:srgbClr val="336699"/>
                </a:solidFill>
                <a:latin typeface="微软雅黑" panose="020B0503020204020204" pitchFamily="34" charset="-122"/>
                <a:ea typeface="微软雅黑" panose="020B0503020204020204" pitchFamily="34" charset="-122"/>
              </a:rPr>
              <a:t>项目绩效目标申报表略有调整：</a:t>
            </a:r>
            <a:endParaRPr lang="en-US" altLang="zh-CN" sz="2400" noProof="1" smtClean="0">
              <a:solidFill>
                <a:srgbClr val="336699"/>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l"/>
              <a:defRPr/>
            </a:pPr>
            <a:r>
              <a:rPr lang="zh-CN" altLang="en-US" sz="2000" noProof="1">
                <a:solidFill>
                  <a:srgbClr val="336699"/>
                </a:solidFill>
                <a:latin typeface="微软雅黑" panose="020B0503020204020204" pitchFamily="34" charset="-122"/>
                <a:ea typeface="微软雅黑" panose="020B0503020204020204" pitchFamily="34" charset="-122"/>
              </a:rPr>
              <a:t>项目</a:t>
            </a:r>
            <a:r>
              <a:rPr lang="zh-CN" altLang="en-US" sz="2000" noProof="1" smtClean="0">
                <a:solidFill>
                  <a:srgbClr val="336699"/>
                </a:solidFill>
                <a:latin typeface="微软雅黑" panose="020B0503020204020204" pitchFamily="34" charset="-122"/>
                <a:ea typeface="微软雅黑" panose="020B0503020204020204" pitchFamily="34" charset="-122"/>
              </a:rPr>
              <a:t>资金单位调整为“万元”；</a:t>
            </a:r>
            <a:endParaRPr lang="en-US" altLang="zh-CN" sz="2000" noProof="1" smtClean="0">
              <a:solidFill>
                <a:srgbClr val="336699"/>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l"/>
              <a:defRPr/>
            </a:pPr>
            <a:r>
              <a:rPr lang="zh-CN" altLang="en-US" sz="2000" noProof="1" smtClean="0">
                <a:solidFill>
                  <a:srgbClr val="336699"/>
                </a:solidFill>
                <a:latin typeface="微软雅黑" panose="020B0503020204020204" pitchFamily="34" charset="-122"/>
                <a:ea typeface="微软雅黑" panose="020B0503020204020204" pitchFamily="34" charset="-122"/>
              </a:rPr>
              <a:t>减少文字性表述；</a:t>
            </a:r>
            <a:endParaRPr lang="en-US" altLang="zh-CN" sz="2000" noProof="1" smtClean="0">
              <a:solidFill>
                <a:srgbClr val="336699"/>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l"/>
              <a:defRPr/>
            </a:pPr>
            <a:r>
              <a:rPr lang="zh-CN" altLang="en-US" sz="2000" noProof="1" smtClean="0">
                <a:solidFill>
                  <a:srgbClr val="336699"/>
                </a:solidFill>
                <a:latin typeface="微软雅黑" panose="020B0503020204020204" pitchFamily="34" charset="-122"/>
                <a:ea typeface="微软雅黑" panose="020B0503020204020204" pitchFamily="34" charset="-122"/>
              </a:rPr>
              <a:t>分解目标从原有的“投入与管理”、“产出目标”、“效果目标”、“影响力目标”四类指标，调整为“产出指标”、“效益指标”、“满意度指标”三类指标。</a:t>
            </a:r>
            <a:endParaRPr lang="en-US" altLang="zh-CN" sz="2000" noProof="1" smtClean="0">
              <a:solidFill>
                <a:srgbClr val="336699"/>
              </a:solidFill>
              <a:latin typeface="微软雅黑" panose="020B0503020204020204" pitchFamily="34" charset="-122"/>
              <a:ea typeface="微软雅黑" panose="020B0503020204020204" pitchFamily="34" charset="-122"/>
            </a:endParaRPr>
          </a:p>
          <a:p>
            <a:pPr marL="457200" marR="0" indent="-457200" algn="l" defTabSz="914400">
              <a:lnSpc>
                <a:spcPct val="150000"/>
              </a:lnSpc>
              <a:buClrTx/>
              <a:buSzTx/>
              <a:buFont typeface="Wingdings" panose="05000000000000000000" pitchFamily="2" charset="2"/>
              <a:buChar char="l"/>
              <a:defRPr/>
            </a:pPr>
            <a:endParaRPr lang="zh-CN" altLang="en-US" sz="2000" noProof="1" smtClean="0">
              <a:solidFill>
                <a:srgbClr val="336699"/>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图片 6"/>
          <p:cNvPicPr>
            <a:picLocks noChangeAspect="1"/>
          </p:cNvPicPr>
          <p:nvPr/>
        </p:nvPicPr>
        <p:blipFill>
          <a:blip r:embed="rId1" cstate="print"/>
          <a:stretch>
            <a:fillRect/>
          </a:stretch>
        </p:blipFill>
        <p:spPr>
          <a:xfrm>
            <a:off x="5398" y="-37783"/>
            <a:ext cx="9132887" cy="7037387"/>
          </a:xfrm>
          <a:prstGeom prst="rect">
            <a:avLst/>
          </a:prstGeom>
          <a:noFill/>
          <a:ln w="9525">
            <a:noFill/>
          </a:ln>
        </p:spPr>
      </p:pic>
      <p:pic>
        <p:nvPicPr>
          <p:cNvPr id="44036"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44037" name="TextBox 20"/>
          <p:cNvSpPr txBox="1"/>
          <p:nvPr/>
        </p:nvSpPr>
        <p:spPr>
          <a:xfrm>
            <a:off x="381000" y="2619375"/>
            <a:ext cx="4349750" cy="460375"/>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4038" name="TextBox 20"/>
          <p:cNvSpPr txBox="1"/>
          <p:nvPr/>
        </p:nvSpPr>
        <p:spPr>
          <a:xfrm>
            <a:off x="14288" y="4379913"/>
            <a:ext cx="4441825" cy="493712"/>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4040" name="TextBox 9"/>
          <p:cNvSpPr txBox="1"/>
          <p:nvPr/>
        </p:nvSpPr>
        <p:spPr>
          <a:xfrm>
            <a:off x="492125" y="1084263"/>
            <a:ext cx="8051800" cy="369887"/>
          </a:xfrm>
          <a:prstGeom prst="rect">
            <a:avLst/>
          </a:prstGeom>
          <a:noFill/>
          <a:ln w="9525">
            <a:noFill/>
          </a:ln>
        </p:spPr>
        <p:txBody>
          <a:bodyPr>
            <a:spAutoFit/>
          </a:bodyPr>
          <a:lstStyle/>
          <a:p>
            <a:endParaRPr lang="zh-CN" altLang="en-US" dirty="0">
              <a:latin typeface="Arial" panose="020B0604020202020204" pitchFamily="34" charset="0"/>
            </a:endParaRPr>
          </a:p>
        </p:txBody>
      </p:sp>
      <p:sp>
        <p:nvSpPr>
          <p:cNvPr id="9" name="矩形 1"/>
          <p:cNvSpPr/>
          <p:nvPr/>
        </p:nvSpPr>
        <p:spPr>
          <a:xfrm>
            <a:off x="14288" y="769937"/>
            <a:ext cx="9144000" cy="6455615"/>
          </a:xfrm>
          <a:prstGeom prst="rect">
            <a:avLst/>
          </a:prstGeom>
          <a:solidFill>
            <a:schemeClr val="bg1"/>
          </a:solidFill>
          <a:ln w="9525">
            <a:noFill/>
          </a:ln>
        </p:spPr>
        <p:txBody>
          <a:bodyPr lIns="90170" tIns="46990" rIns="90170" bIns="46990" anchor="ctr"/>
          <a:lstStyle/>
          <a:p>
            <a:endParaRPr lang="zh-CN" altLang="en-US" dirty="0">
              <a:solidFill>
                <a:srgbClr val="336699"/>
              </a:solidFill>
              <a:latin typeface="微软雅黑" panose="020B0503020204020204" pitchFamily="34" charset="-122"/>
              <a:ea typeface="微软雅黑" panose="020B0503020204020204" pitchFamily="34" charset="-122"/>
              <a:sym typeface="+mn-ea"/>
            </a:endParaRPr>
          </a:p>
        </p:txBody>
      </p:sp>
      <p:sp>
        <p:nvSpPr>
          <p:cNvPr id="7" name="文本框 1"/>
          <p:cNvSpPr txBox="1"/>
          <p:nvPr/>
        </p:nvSpPr>
        <p:spPr>
          <a:xfrm>
            <a:off x="914400" y="179070"/>
            <a:ext cx="7940675" cy="584775"/>
          </a:xfrm>
          <a:prstGeom prst="rect">
            <a:avLst/>
          </a:prstGeom>
          <a:noFill/>
          <a:ln w="9525">
            <a:noFill/>
          </a:ln>
        </p:spPr>
        <p:txBody>
          <a:bodyPr wrap="square" anchor="t">
            <a:spAutoFit/>
          </a:bodyPr>
          <a:lstStyle/>
          <a:p>
            <a:r>
              <a:rPr lang="zh-CN" altLang="en-US" sz="3200" b="1" dirty="0" smtClean="0">
                <a:solidFill>
                  <a:schemeClr val="bg1"/>
                </a:solidFill>
                <a:ea typeface="微软雅黑" panose="020B0503020204020204" pitchFamily="34" charset="-122"/>
                <a:sym typeface="+mn-ea"/>
              </a:rPr>
              <a:t>四、常见开支内容填写解读</a:t>
            </a:r>
            <a:endParaRPr lang="en-US" altLang="zh-CN" sz="3200" b="1" dirty="0">
              <a:solidFill>
                <a:schemeClr val="bg1"/>
              </a:solidFill>
              <a:latin typeface="+mj-lt"/>
              <a:ea typeface="微软雅黑" panose="020B0503020204020204" pitchFamily="34" charset="-122"/>
              <a:cs typeface="+mj-lt"/>
              <a:sym typeface="+mn-ea"/>
            </a:endParaRPr>
          </a:p>
        </p:txBody>
      </p:sp>
      <p:sp>
        <p:nvSpPr>
          <p:cNvPr id="3" name="TextBox 2"/>
          <p:cNvSpPr txBox="1"/>
          <p:nvPr/>
        </p:nvSpPr>
        <p:spPr>
          <a:xfrm>
            <a:off x="233082" y="1084263"/>
            <a:ext cx="8910918" cy="2585323"/>
          </a:xfrm>
          <a:prstGeom prst="rect">
            <a:avLst/>
          </a:prstGeom>
          <a:noFill/>
        </p:spPr>
        <p:txBody>
          <a:bodyPr wrap="square" rtlCol="0">
            <a:spAutoFit/>
          </a:bodyPr>
          <a:lstStyle/>
          <a:p>
            <a:r>
              <a:rPr lang="en-US" altLang="zh-CN" dirty="0">
                <a:solidFill>
                  <a:srgbClr val="FF6C0D"/>
                </a:solidFill>
                <a:latin typeface="微软雅黑" panose="020B0503020204020204" pitchFamily="34" charset="-122"/>
                <a:ea typeface="微软雅黑" panose="020B0503020204020204" pitchFamily="34" charset="-122"/>
                <a:sym typeface="+mn-ea"/>
              </a:rPr>
              <a:t>7.交通费：</a:t>
            </a:r>
            <a:r>
              <a:rPr lang="zh-CN" altLang="en-US" dirty="0">
                <a:solidFill>
                  <a:srgbClr val="336699"/>
                </a:solidFill>
                <a:latin typeface="微软雅黑" panose="020B0503020204020204" pitchFamily="34" charset="-122"/>
                <a:ea typeface="微软雅黑" panose="020B0503020204020204" pitchFamily="34" charset="-122"/>
                <a:sym typeface="+mn-ea"/>
              </a:rPr>
              <a:t>主要用于在本市的市内交通和租赁车辆等费用</a:t>
            </a:r>
            <a:r>
              <a:rPr lang="zh-CN" altLang="en-US" dirty="0" smtClean="0">
                <a:solidFill>
                  <a:srgbClr val="336699"/>
                </a:solidFill>
                <a:latin typeface="微软雅黑" panose="020B0503020204020204" pitchFamily="34" charset="-122"/>
                <a:ea typeface="微软雅黑" panose="020B0503020204020204" pitchFamily="34" charset="-122"/>
                <a:sym typeface="+mn-ea"/>
              </a:rPr>
              <a:t>。</a:t>
            </a:r>
            <a:endParaRPr lang="en-US" altLang="zh-CN" dirty="0" smtClean="0">
              <a:solidFill>
                <a:srgbClr val="336699"/>
              </a:solidFill>
              <a:latin typeface="微软雅黑" panose="020B0503020204020204" pitchFamily="34" charset="-122"/>
              <a:ea typeface="微软雅黑" panose="020B0503020204020204" pitchFamily="34" charset="-122"/>
              <a:sym typeface="+mn-ea"/>
            </a:endParaRPr>
          </a:p>
          <a:p>
            <a:r>
              <a:rPr lang="zh-CN" altLang="en-US" dirty="0" smtClean="0">
                <a:solidFill>
                  <a:srgbClr val="336699"/>
                </a:solidFill>
                <a:latin typeface="微软雅黑" panose="020B0503020204020204" pitchFamily="34" charset="-122"/>
                <a:ea typeface="微软雅黑" panose="020B0503020204020204" pitchFamily="34" charset="-122"/>
                <a:sym typeface="+mn-ea"/>
              </a:rPr>
              <a:t>市内</a:t>
            </a:r>
            <a:r>
              <a:rPr lang="zh-CN" altLang="en-US" dirty="0">
                <a:solidFill>
                  <a:srgbClr val="336699"/>
                </a:solidFill>
                <a:latin typeface="微软雅黑" panose="020B0503020204020204" pitchFamily="34" charset="-122"/>
                <a:ea typeface="微软雅黑" panose="020B0503020204020204" pitchFamily="34" charset="-122"/>
                <a:sym typeface="+mn-ea"/>
              </a:rPr>
              <a:t>交通实报实销，参照差旅费标准≦</a:t>
            </a:r>
            <a:r>
              <a:rPr lang="en-US" altLang="zh-CN" dirty="0">
                <a:solidFill>
                  <a:srgbClr val="336699"/>
                </a:solidFill>
                <a:latin typeface="微软雅黑" panose="020B0503020204020204" pitchFamily="34" charset="-122"/>
                <a:ea typeface="微软雅黑" panose="020B0503020204020204" pitchFamily="34" charset="-122"/>
                <a:sym typeface="+mn-ea"/>
              </a:rPr>
              <a:t>80</a:t>
            </a:r>
            <a:r>
              <a:rPr lang="zh-CN" altLang="en-US" dirty="0">
                <a:solidFill>
                  <a:srgbClr val="336699"/>
                </a:solidFill>
                <a:latin typeface="微软雅黑" panose="020B0503020204020204" pitchFamily="34" charset="-122"/>
                <a:ea typeface="微软雅黑" panose="020B0503020204020204" pitchFamily="34" charset="-122"/>
                <a:sym typeface="+mn-ea"/>
              </a:rPr>
              <a:t>元</a:t>
            </a:r>
            <a:r>
              <a:rPr lang="en-US" altLang="zh-CN" dirty="0">
                <a:solidFill>
                  <a:srgbClr val="336699"/>
                </a:solidFill>
                <a:latin typeface="微软雅黑" panose="020B0503020204020204" pitchFamily="34" charset="-122"/>
                <a:ea typeface="微软雅黑" panose="020B0503020204020204" pitchFamily="34" charset="-122"/>
                <a:sym typeface="+mn-ea"/>
              </a:rPr>
              <a:t>/</a:t>
            </a:r>
            <a:r>
              <a:rPr lang="zh-CN" altLang="en-US" dirty="0">
                <a:solidFill>
                  <a:srgbClr val="336699"/>
                </a:solidFill>
                <a:latin typeface="微软雅黑" panose="020B0503020204020204" pitchFamily="34" charset="-122"/>
                <a:ea typeface="微软雅黑" panose="020B0503020204020204" pitchFamily="34" charset="-122"/>
                <a:sym typeface="+mn-ea"/>
              </a:rPr>
              <a:t>人</a:t>
            </a:r>
            <a:r>
              <a:rPr lang="en-US" altLang="zh-CN" dirty="0">
                <a:solidFill>
                  <a:srgbClr val="336699"/>
                </a:solidFill>
                <a:latin typeface="微软雅黑" panose="020B0503020204020204" pitchFamily="34" charset="-122"/>
                <a:ea typeface="微软雅黑" panose="020B0503020204020204" pitchFamily="34" charset="-122"/>
                <a:sym typeface="+mn-ea"/>
              </a:rPr>
              <a:t>/</a:t>
            </a:r>
            <a:r>
              <a:rPr lang="zh-CN" altLang="en-US" dirty="0">
                <a:solidFill>
                  <a:srgbClr val="336699"/>
                </a:solidFill>
                <a:latin typeface="微软雅黑" panose="020B0503020204020204" pitchFamily="34" charset="-122"/>
                <a:ea typeface="微软雅黑" panose="020B0503020204020204" pitchFamily="34" charset="-122"/>
                <a:sym typeface="+mn-ea"/>
              </a:rPr>
              <a:t>天，</a:t>
            </a:r>
            <a:r>
              <a:rPr lang="en-US" altLang="zh-CN" dirty="0" err="1">
                <a:solidFill>
                  <a:srgbClr val="FF6C0D"/>
                </a:solidFill>
                <a:latin typeface="微软雅黑" panose="020B0503020204020204" pitchFamily="34" charset="-122"/>
                <a:ea typeface="微软雅黑" panose="020B0503020204020204" pitchFamily="34" charset="-122"/>
                <a:sym typeface="+mn-ea"/>
              </a:rPr>
              <a:t>不得发放现金</a:t>
            </a:r>
            <a:r>
              <a:rPr lang="en-US" altLang="zh-CN" dirty="0" smtClean="0">
                <a:solidFill>
                  <a:srgbClr val="FF6C0D"/>
                </a:solidFill>
                <a:latin typeface="微软雅黑" panose="020B0503020204020204" pitchFamily="34" charset="-122"/>
                <a:ea typeface="微软雅黑" panose="020B0503020204020204" pitchFamily="34" charset="-122"/>
                <a:sym typeface="+mn-ea"/>
              </a:rPr>
              <a:t>。</a:t>
            </a:r>
            <a:endParaRPr lang="en-US" altLang="zh-CN" dirty="0" smtClean="0">
              <a:solidFill>
                <a:srgbClr val="FF6C0D"/>
              </a:solidFill>
              <a:latin typeface="微软雅黑" panose="020B0503020204020204" pitchFamily="34" charset="-122"/>
              <a:ea typeface="微软雅黑" panose="020B0503020204020204" pitchFamily="34" charset="-122"/>
              <a:sym typeface="+mn-ea"/>
            </a:endParaRPr>
          </a:p>
          <a:p>
            <a:r>
              <a:rPr lang="zh-CN" altLang="en-US" dirty="0" smtClean="0">
                <a:solidFill>
                  <a:srgbClr val="C00000"/>
                </a:solidFill>
                <a:latin typeface="微软雅黑" panose="020B0503020204020204" pitchFamily="34" charset="-122"/>
                <a:ea typeface="微软雅黑" panose="020B0503020204020204" pitchFamily="34" charset="-122"/>
                <a:sym typeface="+mn-ea"/>
              </a:rPr>
              <a:t>租赁</a:t>
            </a:r>
            <a:r>
              <a:rPr lang="zh-CN" altLang="en-US" dirty="0">
                <a:solidFill>
                  <a:srgbClr val="C00000"/>
                </a:solidFill>
                <a:latin typeface="微软雅黑" panose="020B0503020204020204" pitchFamily="34" charset="-122"/>
                <a:ea typeface="微软雅黑" panose="020B0503020204020204" pitchFamily="34" charset="-122"/>
                <a:sym typeface="+mn-ea"/>
              </a:rPr>
              <a:t>车辆需注明车辆类型、乘坐人数、租车天数、收费标准等</a:t>
            </a:r>
            <a:r>
              <a:rPr lang="zh-CN" altLang="en-US" dirty="0" smtClean="0">
                <a:solidFill>
                  <a:srgbClr val="336699"/>
                </a:solidFill>
                <a:latin typeface="微软雅黑" panose="020B0503020204020204" pitchFamily="34" charset="-122"/>
                <a:ea typeface="微软雅黑" panose="020B0503020204020204" pitchFamily="34" charset="-122"/>
                <a:sym typeface="+mn-ea"/>
              </a:rPr>
              <a:t>。</a:t>
            </a:r>
            <a:endParaRPr lang="en-US" altLang="zh-CN" dirty="0" smtClean="0">
              <a:solidFill>
                <a:srgbClr val="336699"/>
              </a:solidFill>
              <a:latin typeface="微软雅黑" panose="020B0503020204020204" pitchFamily="34" charset="-122"/>
              <a:ea typeface="微软雅黑" panose="020B0503020204020204" pitchFamily="34" charset="-122"/>
              <a:sym typeface="+mn-ea"/>
            </a:endParaRPr>
          </a:p>
          <a:p>
            <a:endParaRPr lang="zh-CN" altLang="en-US" dirty="0">
              <a:solidFill>
                <a:srgbClr val="336699"/>
              </a:solidFill>
              <a:latin typeface="微软雅黑" panose="020B0503020204020204" pitchFamily="34" charset="-122"/>
              <a:ea typeface="微软雅黑" panose="020B0503020204020204" pitchFamily="34" charset="-122"/>
              <a:sym typeface="+mn-ea"/>
            </a:endParaRPr>
          </a:p>
          <a:p>
            <a:r>
              <a:rPr lang="en-US" altLang="zh-CN" dirty="0">
                <a:solidFill>
                  <a:srgbClr val="FF6C0D"/>
                </a:solidFill>
                <a:latin typeface="微软雅黑" panose="020B0503020204020204" pitchFamily="34" charset="-122"/>
                <a:ea typeface="微软雅黑" panose="020B0503020204020204" pitchFamily="34" charset="-122"/>
                <a:sym typeface="+mn-ea"/>
              </a:rPr>
              <a:t>8. </a:t>
            </a:r>
            <a:r>
              <a:rPr lang="en-US" altLang="zh-CN" dirty="0" err="1">
                <a:solidFill>
                  <a:srgbClr val="FF6C0D"/>
                </a:solidFill>
                <a:latin typeface="微软雅黑" panose="020B0503020204020204" pitchFamily="34" charset="-122"/>
                <a:ea typeface="微软雅黑" panose="020B0503020204020204" pitchFamily="34" charset="-122"/>
                <a:sym typeface="+mn-ea"/>
              </a:rPr>
              <a:t>餐费</a:t>
            </a:r>
            <a:r>
              <a:rPr lang="en-US" altLang="zh-CN" dirty="0">
                <a:solidFill>
                  <a:srgbClr val="FF6C0D"/>
                </a:solidFill>
                <a:latin typeface="微软雅黑" panose="020B0503020204020204" pitchFamily="34" charset="-122"/>
                <a:ea typeface="微软雅黑" panose="020B0503020204020204" pitchFamily="34" charset="-122"/>
                <a:sym typeface="+mn-ea"/>
              </a:rPr>
              <a:t>：</a:t>
            </a:r>
            <a:r>
              <a:rPr lang="zh-CN" altLang="en-US" dirty="0">
                <a:solidFill>
                  <a:srgbClr val="336699"/>
                </a:solidFill>
                <a:latin typeface="微软雅黑" panose="020B0503020204020204" pitchFamily="34" charset="-122"/>
                <a:ea typeface="微软雅黑" panose="020B0503020204020204" pitchFamily="34" charset="-122"/>
                <a:sym typeface="+mn-ea"/>
              </a:rPr>
              <a:t>参照培训费标准，实报实销，</a:t>
            </a:r>
            <a:r>
              <a:rPr lang="en-US" altLang="zh-CN" dirty="0" err="1">
                <a:solidFill>
                  <a:srgbClr val="FF6C0D"/>
                </a:solidFill>
                <a:latin typeface="微软雅黑" panose="020B0503020204020204" pitchFamily="34" charset="-122"/>
                <a:ea typeface="微软雅黑" panose="020B0503020204020204" pitchFamily="34" charset="-122"/>
                <a:sym typeface="+mn-ea"/>
              </a:rPr>
              <a:t>不得发放现金</a:t>
            </a:r>
            <a:r>
              <a:rPr lang="en-US" altLang="zh-CN" dirty="0">
                <a:solidFill>
                  <a:srgbClr val="FF6C0D"/>
                </a:solidFill>
                <a:latin typeface="微软雅黑" panose="020B0503020204020204" pitchFamily="34" charset="-122"/>
                <a:ea typeface="微软雅黑" panose="020B0503020204020204" pitchFamily="34" charset="-122"/>
                <a:sym typeface="+mn-ea"/>
              </a:rPr>
              <a:t>。</a:t>
            </a:r>
            <a:r>
              <a:rPr lang="zh-CN" altLang="en-US" dirty="0">
                <a:solidFill>
                  <a:srgbClr val="336699"/>
                </a:solidFill>
                <a:latin typeface="微软雅黑" panose="020B0503020204020204" pitchFamily="34" charset="-122"/>
                <a:ea typeface="微软雅黑" panose="020B0503020204020204" pitchFamily="34" charset="-122"/>
                <a:sym typeface="+mn-ea"/>
              </a:rPr>
              <a:t>单餐建议控制标准≦</a:t>
            </a:r>
            <a:r>
              <a:rPr lang="en-US" altLang="zh-CN" dirty="0">
                <a:solidFill>
                  <a:srgbClr val="336699"/>
                </a:solidFill>
                <a:latin typeface="微软雅黑" panose="020B0503020204020204" pitchFamily="34" charset="-122"/>
                <a:ea typeface="微软雅黑" panose="020B0503020204020204" pitchFamily="34" charset="-122"/>
                <a:sym typeface="+mn-ea"/>
              </a:rPr>
              <a:t>50</a:t>
            </a:r>
            <a:r>
              <a:rPr lang="zh-CN" altLang="en-US" dirty="0">
                <a:solidFill>
                  <a:srgbClr val="336699"/>
                </a:solidFill>
                <a:latin typeface="微软雅黑" panose="020B0503020204020204" pitchFamily="34" charset="-122"/>
                <a:ea typeface="微软雅黑" panose="020B0503020204020204" pitchFamily="34" charset="-122"/>
                <a:sym typeface="+mn-ea"/>
              </a:rPr>
              <a:t>元</a:t>
            </a:r>
            <a:r>
              <a:rPr lang="en-US" altLang="zh-CN" dirty="0">
                <a:solidFill>
                  <a:srgbClr val="336699"/>
                </a:solidFill>
                <a:latin typeface="微软雅黑" panose="020B0503020204020204" pitchFamily="34" charset="-122"/>
                <a:ea typeface="微软雅黑" panose="020B0503020204020204" pitchFamily="34" charset="-122"/>
                <a:sym typeface="+mn-ea"/>
              </a:rPr>
              <a:t>/</a:t>
            </a:r>
            <a:r>
              <a:rPr lang="zh-CN" altLang="en-US" dirty="0">
                <a:solidFill>
                  <a:srgbClr val="336699"/>
                </a:solidFill>
                <a:latin typeface="微软雅黑" panose="020B0503020204020204" pitchFamily="34" charset="-122"/>
                <a:ea typeface="微软雅黑" panose="020B0503020204020204" pitchFamily="34" charset="-122"/>
                <a:sym typeface="+mn-ea"/>
              </a:rPr>
              <a:t>人</a:t>
            </a:r>
            <a:r>
              <a:rPr lang="en-US" altLang="zh-CN" dirty="0">
                <a:solidFill>
                  <a:srgbClr val="336699"/>
                </a:solidFill>
                <a:latin typeface="微软雅黑" panose="020B0503020204020204" pitchFamily="34" charset="-122"/>
                <a:ea typeface="微软雅黑" panose="020B0503020204020204" pitchFamily="34" charset="-122"/>
                <a:sym typeface="+mn-ea"/>
              </a:rPr>
              <a:t>/</a:t>
            </a:r>
            <a:r>
              <a:rPr lang="zh-CN" altLang="en-US" dirty="0">
                <a:solidFill>
                  <a:srgbClr val="336699"/>
                </a:solidFill>
                <a:latin typeface="微软雅黑" panose="020B0503020204020204" pitchFamily="34" charset="-122"/>
                <a:ea typeface="微软雅黑" panose="020B0503020204020204" pitchFamily="34" charset="-122"/>
                <a:sym typeface="+mn-ea"/>
              </a:rPr>
              <a:t>餐</a:t>
            </a:r>
            <a:r>
              <a:rPr lang="zh-CN" altLang="en-US" dirty="0" smtClean="0">
                <a:solidFill>
                  <a:srgbClr val="336699"/>
                </a:solidFill>
                <a:latin typeface="微软雅黑" panose="020B0503020204020204" pitchFamily="34" charset="-122"/>
                <a:ea typeface="微软雅黑" panose="020B0503020204020204" pitchFamily="34" charset="-122"/>
                <a:sym typeface="+mn-ea"/>
              </a:rPr>
              <a:t>。</a:t>
            </a:r>
            <a:endParaRPr lang="en-US" altLang="zh-CN" dirty="0" smtClean="0">
              <a:solidFill>
                <a:srgbClr val="336699"/>
              </a:solidFill>
              <a:latin typeface="微软雅黑" panose="020B0503020204020204" pitchFamily="34" charset="-122"/>
              <a:ea typeface="微软雅黑" panose="020B0503020204020204" pitchFamily="34" charset="-122"/>
              <a:sym typeface="+mn-ea"/>
            </a:endParaRPr>
          </a:p>
          <a:p>
            <a:endParaRPr lang="en-US" altLang="zh-CN" dirty="0">
              <a:solidFill>
                <a:srgbClr val="FF6C0D"/>
              </a:solidFill>
              <a:latin typeface="微软雅黑" panose="020B0503020204020204" pitchFamily="34" charset="-122"/>
              <a:ea typeface="微软雅黑" panose="020B0503020204020204" pitchFamily="34" charset="-122"/>
              <a:sym typeface="+mn-ea"/>
            </a:endParaRPr>
          </a:p>
          <a:p>
            <a:r>
              <a:rPr lang="en-US" altLang="zh-CN" dirty="0">
                <a:solidFill>
                  <a:srgbClr val="FF6C0D"/>
                </a:solidFill>
                <a:latin typeface="微软雅黑" panose="020B0503020204020204" pitchFamily="34" charset="-122"/>
                <a:ea typeface="微软雅黑" panose="020B0503020204020204" pitchFamily="34" charset="-122"/>
                <a:sym typeface="+mn-ea"/>
              </a:rPr>
              <a:t>9.</a:t>
            </a:r>
            <a:r>
              <a:rPr lang="zh-CN" altLang="en-US" dirty="0">
                <a:solidFill>
                  <a:srgbClr val="FF6C0D"/>
                </a:solidFill>
                <a:latin typeface="微软雅黑" panose="020B0503020204020204" pitchFamily="34" charset="-122"/>
                <a:ea typeface="微软雅黑" panose="020B0503020204020204" pitchFamily="34" charset="-122"/>
                <a:sym typeface="+mn-ea"/>
              </a:rPr>
              <a:t>设备费：</a:t>
            </a:r>
            <a:r>
              <a:rPr lang="zh-CN" altLang="en-US" dirty="0">
                <a:solidFill>
                  <a:srgbClr val="336699"/>
                </a:solidFill>
                <a:latin typeface="微软雅黑" panose="020B0503020204020204" pitchFamily="34" charset="-122"/>
                <a:ea typeface="微软雅黑" panose="020B0503020204020204" pitchFamily="34" charset="-122"/>
                <a:sym typeface="+mn-ea"/>
              </a:rPr>
              <a:t>主要用于项目运行所需设备的购置、租赁、使用等相关支出</a:t>
            </a:r>
            <a:r>
              <a:rPr lang="zh-CN" altLang="en-US" dirty="0" smtClean="0">
                <a:solidFill>
                  <a:srgbClr val="336699"/>
                </a:solidFill>
                <a:latin typeface="微软雅黑" panose="020B0503020204020204" pitchFamily="34" charset="-122"/>
                <a:ea typeface="微软雅黑" panose="020B0503020204020204" pitchFamily="34" charset="-122"/>
                <a:sym typeface="+mn-ea"/>
              </a:rPr>
              <a:t>。</a:t>
            </a:r>
            <a:endParaRPr lang="en-US" altLang="zh-CN" dirty="0" smtClean="0">
              <a:solidFill>
                <a:srgbClr val="336699"/>
              </a:solidFill>
              <a:latin typeface="微软雅黑" panose="020B0503020204020204" pitchFamily="34" charset="-122"/>
              <a:ea typeface="微软雅黑" panose="020B0503020204020204" pitchFamily="34" charset="-122"/>
              <a:sym typeface="+mn-ea"/>
            </a:endParaRPr>
          </a:p>
          <a:p>
            <a:r>
              <a:rPr lang="zh-CN" altLang="en-US" dirty="0" smtClean="0">
                <a:solidFill>
                  <a:srgbClr val="336699"/>
                </a:solidFill>
                <a:latin typeface="微软雅黑" panose="020B0503020204020204" pitchFamily="34" charset="-122"/>
                <a:ea typeface="微软雅黑" panose="020B0503020204020204" pitchFamily="34" charset="-122"/>
                <a:sym typeface="+mn-ea"/>
              </a:rPr>
              <a:t>需</a:t>
            </a:r>
            <a:r>
              <a:rPr lang="zh-CN" altLang="en-US" dirty="0">
                <a:solidFill>
                  <a:srgbClr val="336699"/>
                </a:solidFill>
                <a:latin typeface="微软雅黑" panose="020B0503020204020204" pitchFamily="34" charset="-122"/>
                <a:ea typeface="微软雅黑" panose="020B0503020204020204" pitchFamily="34" charset="-122"/>
                <a:sym typeface="+mn-ea"/>
              </a:rPr>
              <a:t>分类分项列出，标明技术参数和采购方式。</a:t>
            </a:r>
            <a:r>
              <a:rPr lang="zh-CN" altLang="en-US" dirty="0">
                <a:solidFill>
                  <a:srgbClr val="C00000"/>
                </a:solidFill>
                <a:latin typeface="微软雅黑" panose="020B0503020204020204" pitchFamily="34" charset="-122"/>
                <a:ea typeface="微软雅黑" panose="020B0503020204020204" pitchFamily="34" charset="-122"/>
                <a:sym typeface="+mn-ea"/>
              </a:rPr>
              <a:t>专项资金原则上不允许购置通用设备</a:t>
            </a:r>
            <a:r>
              <a:rPr lang="zh-CN" altLang="en-US" dirty="0">
                <a:solidFill>
                  <a:srgbClr val="336699"/>
                </a:solidFill>
                <a:latin typeface="微软雅黑" panose="020B0503020204020204" pitchFamily="34" charset="-122"/>
                <a:ea typeface="微软雅黑" panose="020B0503020204020204" pitchFamily="34" charset="-122"/>
                <a:sym typeface="+mn-ea"/>
              </a:rPr>
              <a:t>。</a:t>
            </a:r>
            <a:endParaRPr lang="zh-CN" altLang="en-US" dirty="0">
              <a:solidFill>
                <a:srgbClr val="336699"/>
              </a:solidFill>
              <a:latin typeface="微软雅黑" panose="020B0503020204020204" pitchFamily="34" charset="-122"/>
              <a:ea typeface="微软雅黑" panose="020B0503020204020204" pitchFamily="34" charset="-122"/>
              <a:sym typeface="+mn-ea"/>
            </a:endParaRPr>
          </a:p>
          <a:p>
            <a:endParaRPr lang="en-US" altLang="zh-CN" dirty="0" smtClean="0"/>
          </a:p>
        </p:txBody>
      </p:sp>
      <p:sp>
        <p:nvSpPr>
          <p:cNvPr id="10" name="文本框 2"/>
          <p:cNvSpPr txBox="1"/>
          <p:nvPr/>
        </p:nvSpPr>
        <p:spPr>
          <a:xfrm>
            <a:off x="231140" y="3643970"/>
            <a:ext cx="8449945" cy="2861310"/>
          </a:xfrm>
          <a:prstGeom prst="rect">
            <a:avLst/>
          </a:prstGeom>
          <a:noFill/>
        </p:spPr>
        <p:txBody>
          <a:bodyPr wrap="square" rtlCol="0">
            <a:spAutoFit/>
          </a:bodyPr>
          <a:lstStyle/>
          <a:p>
            <a:pPr>
              <a:lnSpc>
                <a:spcPct val="150000"/>
              </a:lnSpc>
            </a:pPr>
            <a:r>
              <a:rPr lang="en-US" altLang="zh-CN" dirty="0" smtClean="0">
                <a:solidFill>
                  <a:srgbClr val="FF6C0D"/>
                </a:solidFill>
                <a:latin typeface="微软雅黑" panose="020B0503020204020204" pitchFamily="34" charset="-122"/>
                <a:ea typeface="微软雅黑" panose="020B0503020204020204" pitchFamily="34" charset="-122"/>
                <a:sym typeface="+mn-ea"/>
              </a:rPr>
              <a:t>10. </a:t>
            </a:r>
            <a:r>
              <a:rPr lang="en-US" altLang="zh-CN" dirty="0" err="1" smtClean="0">
                <a:solidFill>
                  <a:srgbClr val="FF6C0D"/>
                </a:solidFill>
                <a:latin typeface="微软雅黑" panose="020B0503020204020204" pitchFamily="34" charset="-122"/>
                <a:ea typeface="微软雅黑" panose="020B0503020204020204" pitchFamily="34" charset="-122"/>
                <a:sym typeface="+mn-ea"/>
              </a:rPr>
              <a:t>材料费</a:t>
            </a:r>
            <a:r>
              <a:rPr lang="en-US" altLang="zh-CN" dirty="0" smtClean="0">
                <a:solidFill>
                  <a:srgbClr val="FF6C0D"/>
                </a:solidFill>
                <a:latin typeface="微软雅黑" panose="020B0503020204020204" pitchFamily="34" charset="-122"/>
                <a:ea typeface="微软雅黑" panose="020B0503020204020204" pitchFamily="34" charset="-122"/>
                <a:sym typeface="+mn-ea"/>
              </a:rPr>
              <a:t>：</a:t>
            </a:r>
            <a:r>
              <a:rPr lang="zh-CN" altLang="en-US" dirty="0" smtClean="0">
                <a:solidFill>
                  <a:srgbClr val="336699"/>
                </a:solidFill>
                <a:latin typeface="微软雅黑" panose="020B0503020204020204" pitchFamily="34" charset="-122"/>
                <a:ea typeface="微软雅黑" panose="020B0503020204020204" pitchFamily="34" charset="-122"/>
                <a:sym typeface="+mn-ea"/>
              </a:rPr>
              <a:t>主要用于项目运行过程中消耗的各种原材料、辅助材料等易耗品的采购及运输等支出。需注明具体内容。</a:t>
            </a:r>
            <a:endParaRPr lang="zh-CN" altLang="en-US" dirty="0" smtClean="0">
              <a:solidFill>
                <a:srgbClr val="336699"/>
              </a:solidFill>
              <a:latin typeface="微软雅黑" panose="020B0503020204020204" pitchFamily="34" charset="-122"/>
              <a:ea typeface="微软雅黑" panose="020B0503020204020204" pitchFamily="34" charset="-122"/>
            </a:endParaRPr>
          </a:p>
          <a:p>
            <a:pPr>
              <a:lnSpc>
                <a:spcPct val="150000"/>
              </a:lnSpc>
            </a:pPr>
            <a:r>
              <a:rPr lang="en-US" altLang="zh-CN" dirty="0" smtClean="0">
                <a:solidFill>
                  <a:srgbClr val="FF6C0D"/>
                </a:solidFill>
                <a:latin typeface="微软雅黑" panose="020B0503020204020204" pitchFamily="34" charset="-122"/>
                <a:ea typeface="微软雅黑" panose="020B0503020204020204" pitchFamily="34" charset="-122"/>
                <a:sym typeface="+mn-ea"/>
              </a:rPr>
              <a:t>11. </a:t>
            </a:r>
            <a:r>
              <a:rPr lang="en-US" altLang="zh-CN" dirty="0" err="1" smtClean="0">
                <a:solidFill>
                  <a:srgbClr val="FF6C0D"/>
                </a:solidFill>
                <a:latin typeface="微软雅黑" panose="020B0503020204020204" pitchFamily="34" charset="-122"/>
                <a:ea typeface="微软雅黑" panose="020B0503020204020204" pitchFamily="34" charset="-122"/>
                <a:sym typeface="+mn-ea"/>
              </a:rPr>
              <a:t>出版、文献</a:t>
            </a:r>
            <a:r>
              <a:rPr lang="en-US" altLang="zh-CN" dirty="0" smtClean="0">
                <a:solidFill>
                  <a:srgbClr val="FF6C0D"/>
                </a:solidFill>
                <a:latin typeface="微软雅黑" panose="020B0503020204020204" pitchFamily="34" charset="-122"/>
                <a:ea typeface="微软雅黑" panose="020B0503020204020204" pitchFamily="34" charset="-122"/>
                <a:sym typeface="+mn-ea"/>
              </a:rPr>
              <a:t>：</a:t>
            </a:r>
            <a:r>
              <a:rPr lang="zh-CN" altLang="en-US" dirty="0" smtClean="0">
                <a:solidFill>
                  <a:srgbClr val="336699"/>
                </a:solidFill>
                <a:latin typeface="微软雅黑" panose="020B0503020204020204" pitchFamily="34" charset="-122"/>
                <a:ea typeface="微软雅黑" panose="020B0503020204020204" pitchFamily="34" charset="-122"/>
                <a:sym typeface="+mn-ea"/>
              </a:rPr>
              <a:t>主要用于项目运行过程中需要支付的出版费、资料费、邮费、文献检索费等支出。需注明具体内容。</a:t>
            </a:r>
            <a:endParaRPr lang="zh-CN" altLang="en-US" dirty="0" smtClean="0">
              <a:solidFill>
                <a:srgbClr val="336699"/>
              </a:solidFill>
              <a:latin typeface="微软雅黑" panose="020B0503020204020204" pitchFamily="34" charset="-122"/>
              <a:ea typeface="微软雅黑" panose="020B0503020204020204" pitchFamily="34" charset="-122"/>
              <a:sym typeface="+mn-ea"/>
            </a:endParaRPr>
          </a:p>
          <a:p>
            <a:pPr>
              <a:lnSpc>
                <a:spcPct val="150000"/>
              </a:lnSpc>
            </a:pPr>
            <a:r>
              <a:rPr lang="en-US" altLang="zh-CN" dirty="0" smtClean="0">
                <a:solidFill>
                  <a:srgbClr val="FF6C0D"/>
                </a:solidFill>
                <a:latin typeface="微软雅黑" panose="020B0503020204020204" pitchFamily="34" charset="-122"/>
                <a:ea typeface="微软雅黑" panose="020B0503020204020204" pitchFamily="34" charset="-122"/>
                <a:sym typeface="+mn-ea"/>
              </a:rPr>
              <a:t>12. </a:t>
            </a:r>
            <a:r>
              <a:rPr lang="en-US" altLang="zh-CN" dirty="0" err="1" smtClean="0">
                <a:solidFill>
                  <a:srgbClr val="FF6C0D"/>
                </a:solidFill>
                <a:latin typeface="微软雅黑" panose="020B0503020204020204" pitchFamily="34" charset="-122"/>
                <a:ea typeface="微软雅黑" panose="020B0503020204020204" pitchFamily="34" charset="-122"/>
                <a:sym typeface="+mn-ea"/>
              </a:rPr>
              <a:t>平台、系统、软件</a:t>
            </a:r>
            <a:r>
              <a:rPr lang="zh-CN" altLang="en-US" dirty="0" smtClean="0">
                <a:solidFill>
                  <a:srgbClr val="FF6C0D"/>
                </a:solidFill>
                <a:latin typeface="微软雅黑" panose="020B0503020204020204" pitchFamily="34" charset="-122"/>
                <a:ea typeface="微软雅黑" panose="020B0503020204020204" pitchFamily="34" charset="-122"/>
                <a:sym typeface="+mn-ea"/>
              </a:rPr>
              <a:t>、信息化服务</a:t>
            </a:r>
            <a:r>
              <a:rPr lang="en-US" altLang="zh-CN" dirty="0" smtClean="0">
                <a:solidFill>
                  <a:srgbClr val="FF6C0D"/>
                </a:solidFill>
                <a:latin typeface="微软雅黑" panose="020B0503020204020204" pitchFamily="34" charset="-122"/>
                <a:ea typeface="微软雅黑" panose="020B0503020204020204" pitchFamily="34" charset="-122"/>
                <a:sym typeface="+mn-ea"/>
              </a:rPr>
              <a:t>：</a:t>
            </a:r>
            <a:r>
              <a:rPr lang="en-US" altLang="zh-CN" dirty="0" err="1" smtClean="0">
                <a:solidFill>
                  <a:srgbClr val="336699"/>
                </a:solidFill>
                <a:latin typeface="微软雅黑" panose="020B0503020204020204" pitchFamily="34" charset="-122"/>
                <a:ea typeface="微软雅黑" panose="020B0503020204020204" pitchFamily="34" charset="-122"/>
                <a:sym typeface="+mn-ea"/>
              </a:rPr>
              <a:t>涉及经信委评审范围的需归口申报（注意申报日期</a:t>
            </a:r>
            <a:r>
              <a:rPr lang="en-US" altLang="zh-CN" dirty="0" smtClean="0">
                <a:solidFill>
                  <a:srgbClr val="336699"/>
                </a:solidFill>
                <a:latin typeface="微软雅黑" panose="020B0503020204020204" pitchFamily="34" charset="-122"/>
                <a:ea typeface="微软雅黑" panose="020B0503020204020204" pitchFamily="34" charset="-122"/>
                <a:sym typeface="+mn-ea"/>
              </a:rPr>
              <a:t>）。</a:t>
            </a:r>
            <a:r>
              <a:rPr lang="en-US" altLang="zh-CN" dirty="0" err="1" smtClean="0">
                <a:solidFill>
                  <a:srgbClr val="336699"/>
                </a:solidFill>
                <a:latin typeface="微软雅黑" panose="020B0503020204020204" pitchFamily="34" charset="-122"/>
                <a:ea typeface="微软雅黑" panose="020B0503020204020204" pitchFamily="34" charset="-122"/>
                <a:sym typeface="+mn-ea"/>
              </a:rPr>
              <a:t>不需归口申报的需注明工作内容、技术（服务）要求等</a:t>
            </a:r>
            <a:r>
              <a:rPr lang="zh-CN" altLang="en-US" dirty="0" smtClean="0">
                <a:solidFill>
                  <a:srgbClr val="336699"/>
                </a:solidFill>
                <a:latin typeface="微软雅黑" panose="020B0503020204020204" pitchFamily="34" charset="-122"/>
                <a:ea typeface="微软雅黑" panose="020B0503020204020204" pitchFamily="34" charset="-122"/>
                <a:sym typeface="+mn-ea"/>
              </a:rPr>
              <a:t>。</a:t>
            </a:r>
            <a:endParaRPr lang="zh-CN" altLang="en-US" dirty="0" smtClean="0">
              <a:solidFill>
                <a:srgbClr val="336699"/>
              </a:solidFill>
              <a:latin typeface="微软雅黑" panose="020B0503020204020204" pitchFamily="34" charset="-122"/>
              <a:ea typeface="微软雅黑" panose="020B0503020204020204" pitchFamily="34" charset="-122"/>
              <a:sym typeface="+mn-ea"/>
            </a:endParaRPr>
          </a:p>
          <a:p>
            <a:endParaRPr lang="zh-CN" alt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1000"/>
                                        <p:tgtEl>
                                          <p:spTgt spid="3">
                                            <p:txEl>
                                              <p:pRg st="4" end="4"/>
                                            </p:txEl>
                                          </p:spTgt>
                                        </p:tgtEl>
                                      </p:cBhvr>
                                    </p:animEffect>
                                    <p:anim calcmode="lin" valueType="num">
                                      <p:cBhvr>
                                        <p:cTn id="2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1000"/>
                                        <p:tgtEl>
                                          <p:spTgt spid="3">
                                            <p:txEl>
                                              <p:pRg st="7" end="7"/>
                                            </p:txEl>
                                          </p:spTgt>
                                        </p:tgtEl>
                                      </p:cBhvr>
                                    </p:animEffect>
                                    <p:anim calcmode="lin" valueType="num">
                                      <p:cBhvr>
                                        <p:cTn id="3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10">
                                            <p:txEl>
                                              <p:pRg st="0" end="0"/>
                                            </p:txEl>
                                          </p:spTgt>
                                        </p:tgtEl>
                                        <p:attrNameLst>
                                          <p:attrName>style.visibility</p:attrName>
                                        </p:attrNameLst>
                                      </p:cBhvr>
                                      <p:to>
                                        <p:strVal val="visible"/>
                                      </p:to>
                                    </p:set>
                                    <p:animEffect transition="in" filter="fade">
                                      <p:cBhvr>
                                        <p:cTn id="43" dur="1000"/>
                                        <p:tgtEl>
                                          <p:spTgt spid="10">
                                            <p:txEl>
                                              <p:pRg st="0" end="0"/>
                                            </p:txEl>
                                          </p:spTgt>
                                        </p:tgtEl>
                                      </p:cBhvr>
                                    </p:animEffect>
                                    <p:anim calcmode="lin" valueType="num">
                                      <p:cBhvr>
                                        <p:cTn id="44"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10">
                                            <p:txEl>
                                              <p:pRg st="1" end="1"/>
                                            </p:txEl>
                                          </p:spTgt>
                                        </p:tgtEl>
                                        <p:attrNameLst>
                                          <p:attrName>style.visibility</p:attrName>
                                        </p:attrNameLst>
                                      </p:cBhvr>
                                      <p:to>
                                        <p:strVal val="visible"/>
                                      </p:to>
                                    </p:set>
                                    <p:animEffect transition="in" filter="fade">
                                      <p:cBhvr>
                                        <p:cTn id="50" dur="1000"/>
                                        <p:tgtEl>
                                          <p:spTgt spid="10">
                                            <p:txEl>
                                              <p:pRg st="1" end="1"/>
                                            </p:txEl>
                                          </p:spTgt>
                                        </p:tgtEl>
                                      </p:cBhvr>
                                    </p:animEffect>
                                    <p:anim calcmode="lin" valueType="num">
                                      <p:cBhvr>
                                        <p:cTn id="51"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52" dur="100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10">
                                            <p:txEl>
                                              <p:pRg st="2" end="2"/>
                                            </p:txEl>
                                          </p:spTgt>
                                        </p:tgtEl>
                                        <p:attrNameLst>
                                          <p:attrName>style.visibility</p:attrName>
                                        </p:attrNameLst>
                                      </p:cBhvr>
                                      <p:to>
                                        <p:strVal val="visible"/>
                                      </p:to>
                                    </p:set>
                                    <p:animEffect transition="in" filter="fade">
                                      <p:cBhvr>
                                        <p:cTn id="57" dur="1000"/>
                                        <p:tgtEl>
                                          <p:spTgt spid="10">
                                            <p:txEl>
                                              <p:pRg st="2" end="2"/>
                                            </p:txEl>
                                          </p:spTgt>
                                        </p:tgtEl>
                                      </p:cBhvr>
                                    </p:animEffect>
                                    <p:anim calcmode="lin" valueType="num">
                                      <p:cBhvr>
                                        <p:cTn id="58" dur="100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59" dur="1000" fill="hold"/>
                                        <p:tgtEl>
                                          <p:spTgt spid="10">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图片 6"/>
          <p:cNvPicPr>
            <a:picLocks noChangeAspect="1"/>
          </p:cNvPicPr>
          <p:nvPr/>
        </p:nvPicPr>
        <p:blipFill>
          <a:blip r:embed="rId1" cstate="print"/>
          <a:stretch>
            <a:fillRect/>
          </a:stretch>
        </p:blipFill>
        <p:spPr>
          <a:xfrm>
            <a:off x="5398" y="-37783"/>
            <a:ext cx="9132887" cy="7037387"/>
          </a:xfrm>
          <a:prstGeom prst="rect">
            <a:avLst/>
          </a:prstGeom>
          <a:noFill/>
          <a:ln w="9525">
            <a:noFill/>
          </a:ln>
        </p:spPr>
      </p:pic>
      <p:pic>
        <p:nvPicPr>
          <p:cNvPr id="44036"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44037" name="TextBox 20"/>
          <p:cNvSpPr txBox="1"/>
          <p:nvPr/>
        </p:nvSpPr>
        <p:spPr>
          <a:xfrm>
            <a:off x="381000" y="2619375"/>
            <a:ext cx="4349750" cy="460375"/>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4038" name="TextBox 20"/>
          <p:cNvSpPr txBox="1"/>
          <p:nvPr/>
        </p:nvSpPr>
        <p:spPr>
          <a:xfrm>
            <a:off x="14288" y="4379913"/>
            <a:ext cx="4441825" cy="493712"/>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4040" name="TextBox 9"/>
          <p:cNvSpPr txBox="1"/>
          <p:nvPr/>
        </p:nvSpPr>
        <p:spPr>
          <a:xfrm>
            <a:off x="492125" y="1084263"/>
            <a:ext cx="8051800" cy="369887"/>
          </a:xfrm>
          <a:prstGeom prst="rect">
            <a:avLst/>
          </a:prstGeom>
          <a:noFill/>
          <a:ln w="9525">
            <a:noFill/>
          </a:ln>
        </p:spPr>
        <p:txBody>
          <a:bodyPr>
            <a:spAutoFit/>
          </a:bodyPr>
          <a:lstStyle/>
          <a:p>
            <a:endParaRPr lang="zh-CN" altLang="en-US" dirty="0">
              <a:latin typeface="Arial" panose="020B0604020202020204" pitchFamily="34" charset="0"/>
            </a:endParaRPr>
          </a:p>
        </p:txBody>
      </p:sp>
      <p:sp>
        <p:nvSpPr>
          <p:cNvPr id="9" name="矩形 1"/>
          <p:cNvSpPr/>
          <p:nvPr/>
        </p:nvSpPr>
        <p:spPr>
          <a:xfrm>
            <a:off x="14605" y="913765"/>
            <a:ext cx="9078221" cy="6017387"/>
          </a:xfrm>
          <a:prstGeom prst="rect">
            <a:avLst/>
          </a:prstGeom>
          <a:solidFill>
            <a:schemeClr val="bg1"/>
          </a:solidFill>
          <a:ln w="9525">
            <a:noFill/>
          </a:ln>
        </p:spPr>
        <p:txBody>
          <a:bodyPr lIns="90170" tIns="46990" rIns="90170" bIns="46990" anchor="ctr"/>
          <a:lstStyle/>
          <a:p>
            <a:pPr>
              <a:lnSpc>
                <a:spcPct val="150000"/>
              </a:lnSpc>
            </a:pPr>
            <a:endParaRPr lang="en-US" altLang="zh-CN" sz="1800" smtClean="0">
              <a:solidFill>
                <a:srgbClr val="336699"/>
              </a:solidFill>
              <a:latin typeface="微软雅黑" panose="020B0503020204020204" pitchFamily="34" charset="-122"/>
              <a:ea typeface="微软雅黑" panose="020B0503020204020204" pitchFamily="34" charset="-122"/>
              <a:sym typeface="+mn-ea"/>
            </a:endParaRPr>
          </a:p>
          <a:p>
            <a:pPr algn="l">
              <a:lnSpc>
                <a:spcPct val="150000"/>
              </a:lnSpc>
              <a:buClrTx/>
              <a:buSzTx/>
            </a:pPr>
            <a:r>
              <a:rPr lang="en-US" altLang="zh-CN" sz="1800" smtClean="0">
                <a:solidFill>
                  <a:srgbClr val="000000"/>
                </a:solidFill>
                <a:latin typeface="微软雅黑" panose="020B0503020204020204" pitchFamily="34" charset="-122"/>
                <a:ea typeface="微软雅黑" panose="020B0503020204020204" pitchFamily="34" charset="-122"/>
                <a:sym typeface="+mn-ea"/>
              </a:rPr>
              <a:t> </a:t>
            </a:r>
            <a:endParaRPr lang="zh-CN" altLang="en-US" sz="18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8" name="图片 7" descr="4"/>
          <p:cNvPicPr>
            <a:picLocks noChangeAspect="1"/>
          </p:cNvPicPr>
          <p:nvPr/>
        </p:nvPicPr>
        <p:blipFill>
          <a:blip r:embed="rId3" cstate="print"/>
          <a:srcRect t="11478" b="17232"/>
          <a:stretch>
            <a:fillRect/>
          </a:stretch>
        </p:blipFill>
        <p:spPr>
          <a:xfrm>
            <a:off x="39817" y="1946750"/>
            <a:ext cx="9027795" cy="3068320"/>
          </a:xfrm>
          <a:prstGeom prst="rect">
            <a:avLst/>
          </a:prstGeom>
        </p:spPr>
      </p:pic>
      <p:sp>
        <p:nvSpPr>
          <p:cNvPr id="7" name="文本框 1"/>
          <p:cNvSpPr txBox="1"/>
          <p:nvPr/>
        </p:nvSpPr>
        <p:spPr>
          <a:xfrm>
            <a:off x="914400" y="179070"/>
            <a:ext cx="7940675" cy="584775"/>
          </a:xfrm>
          <a:prstGeom prst="rect">
            <a:avLst/>
          </a:prstGeom>
          <a:noFill/>
          <a:ln w="9525">
            <a:noFill/>
          </a:ln>
        </p:spPr>
        <p:txBody>
          <a:bodyPr wrap="square" anchor="t">
            <a:spAutoFit/>
          </a:bodyPr>
          <a:lstStyle/>
          <a:p>
            <a:r>
              <a:rPr lang="zh-CN" altLang="en-US" sz="3200" b="1" dirty="0" smtClean="0">
                <a:solidFill>
                  <a:schemeClr val="bg1"/>
                </a:solidFill>
                <a:ea typeface="微软雅黑" panose="020B0503020204020204" pitchFamily="34" charset="-122"/>
                <a:sym typeface="+mn-ea"/>
              </a:rPr>
              <a:t>四、常见开支内容填写解读</a:t>
            </a:r>
            <a:endParaRPr lang="en-US" altLang="zh-CN" sz="3200" b="1" dirty="0">
              <a:solidFill>
                <a:schemeClr val="bg1"/>
              </a:solidFill>
              <a:latin typeface="+mj-lt"/>
              <a:ea typeface="微软雅黑" panose="020B0503020204020204" pitchFamily="34" charset="-122"/>
              <a:cs typeface="+mj-lt"/>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图片 6"/>
          <p:cNvPicPr>
            <a:picLocks noChangeAspect="1"/>
          </p:cNvPicPr>
          <p:nvPr/>
        </p:nvPicPr>
        <p:blipFill>
          <a:blip r:embed="rId1" cstate="print"/>
          <a:stretch>
            <a:fillRect/>
          </a:stretch>
        </p:blipFill>
        <p:spPr>
          <a:xfrm>
            <a:off x="5398" y="-37783"/>
            <a:ext cx="9132887" cy="7037387"/>
          </a:xfrm>
          <a:prstGeom prst="rect">
            <a:avLst/>
          </a:prstGeom>
          <a:noFill/>
          <a:ln w="9525">
            <a:noFill/>
          </a:ln>
        </p:spPr>
      </p:pic>
      <p:pic>
        <p:nvPicPr>
          <p:cNvPr id="44036"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44037" name="TextBox 20"/>
          <p:cNvSpPr txBox="1"/>
          <p:nvPr/>
        </p:nvSpPr>
        <p:spPr>
          <a:xfrm>
            <a:off x="381000" y="2619375"/>
            <a:ext cx="4349750" cy="460375"/>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4038" name="TextBox 20"/>
          <p:cNvSpPr txBox="1"/>
          <p:nvPr/>
        </p:nvSpPr>
        <p:spPr>
          <a:xfrm>
            <a:off x="14288" y="4379913"/>
            <a:ext cx="4441825" cy="493712"/>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4040" name="TextBox 9"/>
          <p:cNvSpPr txBox="1"/>
          <p:nvPr/>
        </p:nvSpPr>
        <p:spPr>
          <a:xfrm>
            <a:off x="492125" y="1084263"/>
            <a:ext cx="8051800" cy="369887"/>
          </a:xfrm>
          <a:prstGeom prst="rect">
            <a:avLst/>
          </a:prstGeom>
          <a:noFill/>
          <a:ln w="9525">
            <a:noFill/>
          </a:ln>
        </p:spPr>
        <p:txBody>
          <a:bodyPr>
            <a:spAutoFit/>
          </a:bodyPr>
          <a:lstStyle/>
          <a:p>
            <a:endParaRPr lang="zh-CN" altLang="en-US" dirty="0">
              <a:latin typeface="Arial" panose="020B0604020202020204" pitchFamily="34" charset="0"/>
            </a:endParaRPr>
          </a:p>
        </p:txBody>
      </p:sp>
      <p:sp>
        <p:nvSpPr>
          <p:cNvPr id="9" name="矩形 1"/>
          <p:cNvSpPr/>
          <p:nvPr/>
        </p:nvSpPr>
        <p:spPr>
          <a:xfrm>
            <a:off x="14605" y="965072"/>
            <a:ext cx="9123680" cy="5911215"/>
          </a:xfrm>
          <a:prstGeom prst="rect">
            <a:avLst/>
          </a:prstGeom>
          <a:solidFill>
            <a:schemeClr val="bg1"/>
          </a:solidFill>
          <a:ln w="9525">
            <a:noFill/>
          </a:ln>
        </p:spPr>
        <p:txBody>
          <a:bodyPr lIns="90170" tIns="46990" rIns="90170" bIns="46990" anchor="ctr"/>
          <a:lstStyle/>
          <a:p>
            <a:pPr>
              <a:lnSpc>
                <a:spcPct val="150000"/>
              </a:lnSpc>
            </a:pPr>
            <a:endParaRPr lang="en-US" altLang="zh-CN" sz="1800" dirty="0" smtClean="0">
              <a:solidFill>
                <a:srgbClr val="FF6C0D"/>
              </a:solidFill>
              <a:latin typeface="微软雅黑" panose="020B0503020204020204" pitchFamily="34" charset="-122"/>
              <a:ea typeface="微软雅黑" panose="020B0503020204020204" pitchFamily="34" charset="-122"/>
              <a:sym typeface="+mn-ea"/>
            </a:endParaRPr>
          </a:p>
          <a:p>
            <a:pPr>
              <a:lnSpc>
                <a:spcPct val="150000"/>
              </a:lnSpc>
            </a:pPr>
            <a:r>
              <a:rPr lang="en-US" altLang="zh-CN" sz="1800" dirty="0" smtClean="0">
                <a:solidFill>
                  <a:srgbClr val="FF6C0D"/>
                </a:solidFill>
                <a:latin typeface="微软雅黑" panose="020B0503020204020204" pitchFamily="34" charset="-122"/>
                <a:ea typeface="微软雅黑" panose="020B0503020204020204" pitchFamily="34" charset="-122"/>
                <a:sym typeface="+mn-ea"/>
              </a:rPr>
              <a:t>13.视频制作</a:t>
            </a:r>
            <a:r>
              <a:rPr lang="zh-CN" altLang="en-US" sz="1800" dirty="0" smtClean="0">
                <a:solidFill>
                  <a:srgbClr val="FF6C0D"/>
                </a:solidFill>
                <a:latin typeface="微软雅黑" panose="020B0503020204020204" pitchFamily="34" charset="-122"/>
                <a:ea typeface="微软雅黑" panose="020B0503020204020204" pitchFamily="34" charset="-122"/>
                <a:sym typeface="+mn-ea"/>
              </a:rPr>
              <a:t>：</a:t>
            </a:r>
            <a:r>
              <a:rPr lang="en-US" altLang="zh-CN" sz="1800" dirty="0" err="1" smtClean="0">
                <a:solidFill>
                  <a:srgbClr val="336699"/>
                </a:solidFill>
                <a:latin typeface="微软雅黑" panose="020B0503020204020204" pitchFamily="34" charset="-122"/>
                <a:ea typeface="微软雅黑" panose="020B0503020204020204" pitchFamily="34" charset="-122"/>
                <a:sym typeface="+mn-ea"/>
              </a:rPr>
              <a:t>需说明时长、精度、形式等</a:t>
            </a:r>
            <a:r>
              <a:rPr lang="zh-CN" altLang="en-US" sz="1800" dirty="0" smtClean="0">
                <a:solidFill>
                  <a:srgbClr val="336699"/>
                </a:solidFill>
                <a:latin typeface="微软雅黑" panose="020B0503020204020204" pitchFamily="34" charset="-122"/>
                <a:ea typeface="微软雅黑" panose="020B0503020204020204" pitchFamily="34" charset="-122"/>
                <a:sym typeface="+mn-ea"/>
              </a:rPr>
              <a:t>。（需控制数量）</a:t>
            </a:r>
            <a:endParaRPr lang="en-US" altLang="zh-CN" sz="1800" dirty="0" smtClean="0">
              <a:solidFill>
                <a:srgbClr val="336699"/>
              </a:solidFill>
              <a:latin typeface="微软雅黑" panose="020B0503020204020204" pitchFamily="34" charset="-122"/>
              <a:ea typeface="微软雅黑" panose="020B0503020204020204" pitchFamily="34" charset="-122"/>
              <a:sym typeface="+mn-ea"/>
            </a:endParaRPr>
          </a:p>
          <a:p>
            <a:pPr>
              <a:lnSpc>
                <a:spcPct val="150000"/>
              </a:lnSpc>
            </a:pPr>
            <a:r>
              <a:rPr lang="en-US" altLang="zh-CN" sz="1800" dirty="0" smtClean="0">
                <a:solidFill>
                  <a:srgbClr val="FF6C0D"/>
                </a:solidFill>
                <a:latin typeface="微软雅黑" panose="020B0503020204020204" pitchFamily="34" charset="-122"/>
                <a:ea typeface="微软雅黑" panose="020B0503020204020204" pitchFamily="34" charset="-122"/>
                <a:sym typeface="+mn-ea"/>
              </a:rPr>
              <a:t>14</a:t>
            </a:r>
            <a:r>
              <a:rPr lang="en-US" altLang="zh-CN" sz="1800" dirty="0">
                <a:solidFill>
                  <a:srgbClr val="FF6C0D"/>
                </a:solidFill>
                <a:latin typeface="微软雅黑" panose="020B0503020204020204" pitchFamily="34" charset="-122"/>
                <a:ea typeface="微软雅黑" panose="020B0503020204020204" pitchFamily="34" charset="-122"/>
                <a:sym typeface="+mn-ea"/>
              </a:rPr>
              <a:t>. </a:t>
            </a:r>
            <a:r>
              <a:rPr lang="zh-CN" altLang="en-US" sz="1800" dirty="0">
                <a:solidFill>
                  <a:srgbClr val="FF6C0D"/>
                </a:solidFill>
                <a:latin typeface="微软雅黑" panose="020B0503020204020204" pitchFamily="34" charset="-122"/>
                <a:ea typeface="微软雅黑" panose="020B0503020204020204" pitchFamily="34" charset="-122"/>
                <a:sym typeface="+mn-ea"/>
              </a:rPr>
              <a:t>印刷</a:t>
            </a:r>
            <a:r>
              <a:rPr lang="en-US" altLang="zh-CN" sz="1800" dirty="0">
                <a:solidFill>
                  <a:srgbClr val="FF6C0D"/>
                </a:solidFill>
                <a:latin typeface="微软雅黑" panose="020B0503020204020204" pitchFamily="34" charset="-122"/>
                <a:ea typeface="微软雅黑" panose="020B0503020204020204" pitchFamily="34" charset="-122"/>
                <a:sym typeface="+mn-ea"/>
              </a:rPr>
              <a:t>制作</a:t>
            </a:r>
            <a:r>
              <a:rPr lang="zh-CN" altLang="en-US" sz="1800" dirty="0">
                <a:solidFill>
                  <a:srgbClr val="FF6C0D"/>
                </a:solidFill>
                <a:latin typeface="微软雅黑" panose="020B0503020204020204" pitchFamily="34" charset="-122"/>
                <a:ea typeface="微软雅黑" panose="020B0503020204020204" pitchFamily="34" charset="-122"/>
                <a:sym typeface="+mn-ea"/>
              </a:rPr>
              <a:t>：</a:t>
            </a:r>
            <a:r>
              <a:rPr lang="en-US" altLang="zh-CN" sz="1800" dirty="0">
                <a:solidFill>
                  <a:srgbClr val="336699"/>
                </a:solidFill>
                <a:latin typeface="微软雅黑" panose="020B0503020204020204" pitchFamily="34" charset="-122"/>
                <a:ea typeface="微软雅黑" panose="020B0503020204020204" pitchFamily="34" charset="-122"/>
                <a:sym typeface="+mn-ea"/>
              </a:rPr>
              <a:t>需说明</a:t>
            </a:r>
            <a:r>
              <a:rPr lang="zh-CN" altLang="en-US" sz="1800" dirty="0">
                <a:solidFill>
                  <a:srgbClr val="336699"/>
                </a:solidFill>
                <a:latin typeface="微软雅黑" panose="020B0503020204020204" pitchFamily="34" charset="-122"/>
                <a:ea typeface="微软雅黑" panose="020B0503020204020204" pitchFamily="34" charset="-122"/>
                <a:sym typeface="+mn-ea"/>
              </a:rPr>
              <a:t>形式、规格、种类等。超过十万的话预算单位必须政采</a:t>
            </a:r>
            <a:endParaRPr lang="zh-CN" altLang="en-US" sz="1800" dirty="0">
              <a:solidFill>
                <a:srgbClr val="336699"/>
              </a:solidFill>
              <a:latin typeface="微软雅黑" panose="020B0503020204020204" pitchFamily="34" charset="-122"/>
              <a:ea typeface="微软雅黑" panose="020B0503020204020204" pitchFamily="34" charset="-122"/>
              <a:sym typeface="+mn-ea"/>
            </a:endParaRPr>
          </a:p>
          <a:p>
            <a:pPr algn="l">
              <a:lnSpc>
                <a:spcPct val="150000"/>
              </a:lnSpc>
              <a:buClrTx/>
              <a:buSzTx/>
            </a:pPr>
            <a:endParaRPr lang="zh-CN" altLang="en-US" sz="1800" dirty="0">
              <a:solidFill>
                <a:srgbClr val="336699"/>
              </a:solidFill>
              <a:latin typeface="微软雅黑" panose="020B0503020204020204" pitchFamily="34" charset="-122"/>
              <a:ea typeface="微软雅黑" panose="020B0503020204020204" pitchFamily="34" charset="-122"/>
              <a:sym typeface="+mn-ea"/>
            </a:endParaRPr>
          </a:p>
          <a:p>
            <a:pPr algn="l">
              <a:lnSpc>
                <a:spcPct val="150000"/>
              </a:lnSpc>
              <a:buClrTx/>
              <a:buSzTx/>
            </a:pPr>
            <a:endParaRPr lang="zh-CN" altLang="en-US" sz="1800" dirty="0">
              <a:solidFill>
                <a:srgbClr val="336699"/>
              </a:solidFill>
              <a:latin typeface="微软雅黑" panose="020B0503020204020204" pitchFamily="34" charset="-122"/>
              <a:ea typeface="微软雅黑" panose="020B0503020204020204" pitchFamily="34" charset="-122"/>
              <a:sym typeface="+mn-ea"/>
            </a:endParaRPr>
          </a:p>
          <a:p>
            <a:pPr algn="l">
              <a:lnSpc>
                <a:spcPct val="150000"/>
              </a:lnSpc>
              <a:buClrTx/>
              <a:buSzTx/>
            </a:pPr>
            <a:endParaRPr lang="zh-CN" altLang="en-US" sz="1800" dirty="0">
              <a:solidFill>
                <a:srgbClr val="336699"/>
              </a:solidFill>
              <a:latin typeface="微软雅黑" panose="020B0503020204020204" pitchFamily="34" charset="-122"/>
              <a:ea typeface="微软雅黑" panose="020B0503020204020204" pitchFamily="34" charset="-122"/>
              <a:sym typeface="+mn-ea"/>
            </a:endParaRPr>
          </a:p>
          <a:p>
            <a:pPr algn="l">
              <a:lnSpc>
                <a:spcPct val="150000"/>
              </a:lnSpc>
              <a:buClrTx/>
              <a:buSzTx/>
            </a:pPr>
            <a:endParaRPr lang="zh-CN" altLang="en-US" sz="1800" dirty="0">
              <a:solidFill>
                <a:srgbClr val="336699"/>
              </a:solidFill>
              <a:latin typeface="微软雅黑" panose="020B0503020204020204" pitchFamily="34" charset="-122"/>
              <a:ea typeface="微软雅黑" panose="020B0503020204020204" pitchFamily="34" charset="-122"/>
              <a:sym typeface="+mn-ea"/>
            </a:endParaRPr>
          </a:p>
          <a:p>
            <a:pPr algn="l">
              <a:lnSpc>
                <a:spcPct val="150000"/>
              </a:lnSpc>
              <a:buClrTx/>
              <a:buSzTx/>
            </a:pPr>
            <a:endParaRPr lang="en-US" altLang="zh-CN" sz="1800" dirty="0" smtClean="0">
              <a:solidFill>
                <a:srgbClr val="FF6C0D"/>
              </a:solidFill>
              <a:latin typeface="微软雅黑" panose="020B0503020204020204" pitchFamily="34" charset="-122"/>
              <a:ea typeface="微软雅黑" panose="020B0503020204020204" pitchFamily="34" charset="-122"/>
              <a:sym typeface="+mn-ea"/>
            </a:endParaRPr>
          </a:p>
          <a:p>
            <a:pPr algn="l">
              <a:lnSpc>
                <a:spcPct val="150000"/>
              </a:lnSpc>
              <a:buClrTx/>
              <a:buSzTx/>
            </a:pPr>
            <a:endParaRPr lang="en-US" altLang="zh-CN" sz="1800" dirty="0" smtClean="0">
              <a:solidFill>
                <a:srgbClr val="FF6C0D"/>
              </a:solidFill>
              <a:latin typeface="微软雅黑" panose="020B0503020204020204" pitchFamily="34" charset="-122"/>
              <a:ea typeface="微软雅黑" panose="020B0503020204020204" pitchFamily="34" charset="-122"/>
              <a:sym typeface="+mn-ea"/>
            </a:endParaRPr>
          </a:p>
          <a:p>
            <a:pPr algn="l">
              <a:lnSpc>
                <a:spcPct val="150000"/>
              </a:lnSpc>
              <a:buClrTx/>
              <a:buSzTx/>
            </a:pPr>
            <a:r>
              <a:rPr lang="en-US" altLang="zh-CN" sz="1800" dirty="0" smtClean="0">
                <a:solidFill>
                  <a:srgbClr val="FF6C0D"/>
                </a:solidFill>
                <a:latin typeface="微软雅黑" panose="020B0503020204020204" pitchFamily="34" charset="-122"/>
                <a:ea typeface="微软雅黑" panose="020B0503020204020204" pitchFamily="34" charset="-122"/>
                <a:sym typeface="+mn-ea"/>
              </a:rPr>
              <a:t>15. </a:t>
            </a:r>
            <a:r>
              <a:rPr lang="en-US" altLang="zh-CN" sz="1800" dirty="0">
                <a:solidFill>
                  <a:srgbClr val="FF6C0D"/>
                </a:solidFill>
                <a:latin typeface="微软雅黑" panose="020B0503020204020204" pitchFamily="34" charset="-122"/>
                <a:ea typeface="微软雅黑" panose="020B0503020204020204" pitchFamily="34" charset="-122"/>
                <a:sym typeface="+mn-ea"/>
              </a:rPr>
              <a:t>宣传费：</a:t>
            </a:r>
            <a:r>
              <a:rPr lang="en-US" altLang="zh-CN" sz="1800" dirty="0">
                <a:solidFill>
                  <a:srgbClr val="336699"/>
                </a:solidFill>
                <a:latin typeface="微软雅黑" panose="020B0503020204020204" pitchFamily="34" charset="-122"/>
                <a:ea typeface="微软雅黑" panose="020B0503020204020204" pitchFamily="34" charset="-122"/>
                <a:sym typeface="+mn-ea"/>
              </a:rPr>
              <a:t>需说明时长、版面规格、媒体类型等。</a:t>
            </a:r>
            <a:endParaRPr lang="en-US" altLang="zh-CN" sz="1800" dirty="0">
              <a:solidFill>
                <a:srgbClr val="336699"/>
              </a:solidFill>
              <a:latin typeface="微软雅黑" panose="020B0503020204020204" pitchFamily="34" charset="-122"/>
              <a:ea typeface="微软雅黑" panose="020B0503020204020204" pitchFamily="34" charset="-122"/>
              <a:sym typeface="+mn-ea"/>
            </a:endParaRPr>
          </a:p>
          <a:p>
            <a:pPr>
              <a:lnSpc>
                <a:spcPct val="150000"/>
              </a:lnSpc>
            </a:pPr>
            <a:r>
              <a:rPr lang="en-US" altLang="zh-CN" dirty="0" smtClean="0">
                <a:solidFill>
                  <a:srgbClr val="FF6C0D"/>
                </a:solidFill>
                <a:latin typeface="微软雅黑" panose="020B0503020204020204" pitchFamily="34" charset="-122"/>
                <a:ea typeface="微软雅黑" panose="020B0503020204020204" pitchFamily="34" charset="-122"/>
                <a:sym typeface="+mn-ea"/>
              </a:rPr>
              <a:t>16. </a:t>
            </a:r>
            <a:r>
              <a:rPr lang="zh-CN" altLang="en-US" dirty="0" smtClean="0">
                <a:solidFill>
                  <a:srgbClr val="FF6C0D"/>
                </a:solidFill>
                <a:latin typeface="微软雅黑" panose="020B0503020204020204" pitchFamily="34" charset="-122"/>
                <a:ea typeface="微软雅黑" panose="020B0503020204020204" pitchFamily="34" charset="-122"/>
                <a:sym typeface="+mn-ea"/>
              </a:rPr>
              <a:t>委托业务费</a:t>
            </a:r>
            <a:r>
              <a:rPr lang="en-US" altLang="zh-CN" dirty="0" smtClean="0">
                <a:solidFill>
                  <a:srgbClr val="FF6C0D"/>
                </a:solidFill>
                <a:latin typeface="微软雅黑" panose="020B0503020204020204" pitchFamily="34" charset="-122"/>
                <a:ea typeface="微软雅黑" panose="020B0503020204020204" pitchFamily="34" charset="-122"/>
                <a:sym typeface="+mn-ea"/>
              </a:rPr>
              <a:t>：</a:t>
            </a:r>
            <a:r>
              <a:rPr lang="zh-CN" altLang="en-US" dirty="0" smtClean="0">
                <a:solidFill>
                  <a:srgbClr val="FF6C0D"/>
                </a:solidFill>
                <a:latin typeface="微软雅黑" panose="020B0503020204020204" pitchFamily="34" charset="-122"/>
                <a:ea typeface="微软雅黑" panose="020B0503020204020204" pitchFamily="34" charset="-122"/>
                <a:sym typeface="+mn-ea"/>
              </a:rPr>
              <a:t>委托第三方的业务费用，需注明委托内容、工作要求、预期成果，并提供支撑依据。</a:t>
            </a:r>
            <a:endParaRPr lang="en-US" altLang="zh-CN" dirty="0" smtClean="0">
              <a:solidFill>
                <a:srgbClr val="FF6C0D"/>
              </a:solidFill>
              <a:latin typeface="微软雅黑" panose="020B0503020204020204" pitchFamily="34" charset="-122"/>
              <a:ea typeface="微软雅黑" panose="020B0503020204020204" pitchFamily="34" charset="-122"/>
              <a:sym typeface="+mn-ea"/>
            </a:endParaRPr>
          </a:p>
          <a:p>
            <a:pPr>
              <a:lnSpc>
                <a:spcPct val="150000"/>
              </a:lnSpc>
            </a:pPr>
            <a:r>
              <a:rPr lang="zh-CN" altLang="en-US" dirty="0" smtClean="0">
                <a:solidFill>
                  <a:srgbClr val="C00000"/>
                </a:solidFill>
                <a:latin typeface="微软雅黑" panose="020B0503020204020204" pitchFamily="34" charset="-122"/>
                <a:ea typeface="微软雅黑" panose="020B0503020204020204" pitchFamily="34" charset="-122"/>
                <a:sym typeface="+mn-ea"/>
              </a:rPr>
              <a:t>以上费用</a:t>
            </a:r>
            <a:r>
              <a:rPr lang="zh-CN" altLang="en-US" dirty="0">
                <a:solidFill>
                  <a:srgbClr val="C00000"/>
                </a:solidFill>
                <a:latin typeface="微软雅黑" panose="020B0503020204020204" pitchFamily="34" charset="-122"/>
                <a:ea typeface="微软雅黑" panose="020B0503020204020204" pitchFamily="34" charset="-122"/>
                <a:sym typeface="+mn-ea"/>
              </a:rPr>
              <a:t>需说明使用范围、对象并在文本中体现其</a:t>
            </a:r>
            <a:r>
              <a:rPr lang="en-US" altLang="zh-CN" dirty="0" err="1">
                <a:solidFill>
                  <a:srgbClr val="C00000"/>
                </a:solidFill>
                <a:latin typeface="微软雅黑" panose="020B0503020204020204" pitchFamily="34" charset="-122"/>
                <a:ea typeface="微软雅黑" panose="020B0503020204020204" pitchFamily="34" charset="-122"/>
                <a:sym typeface="+mn-ea"/>
              </a:rPr>
              <a:t>数量的必要性</a:t>
            </a:r>
            <a:r>
              <a:rPr lang="zh-CN" altLang="en-US" dirty="0">
                <a:solidFill>
                  <a:srgbClr val="C00000"/>
                </a:solidFill>
                <a:latin typeface="微软雅黑" panose="020B0503020204020204" pitchFamily="34" charset="-122"/>
                <a:ea typeface="微软雅黑" panose="020B0503020204020204" pitchFamily="34" charset="-122"/>
                <a:sym typeface="+mn-ea"/>
              </a:rPr>
              <a:t>；如购买服务类开支金额较大，需附充分的佐证材料，包括询价材料等</a:t>
            </a:r>
            <a:r>
              <a:rPr lang="zh-CN" altLang="en-US" dirty="0" smtClean="0">
                <a:solidFill>
                  <a:srgbClr val="C00000"/>
                </a:solidFill>
                <a:latin typeface="微软雅黑" panose="020B0503020204020204" pitchFamily="34" charset="-122"/>
                <a:ea typeface="微软雅黑" panose="020B0503020204020204" pitchFamily="34" charset="-122"/>
                <a:sym typeface="+mn-ea"/>
              </a:rPr>
              <a:t>。</a:t>
            </a:r>
            <a:endParaRPr lang="zh-CN" altLang="en-US" sz="1800" dirty="0">
              <a:latin typeface="微软雅黑" panose="020B0503020204020204" pitchFamily="34" charset="-122"/>
              <a:ea typeface="微软雅黑" panose="020B0503020204020204" pitchFamily="34" charset="-122"/>
            </a:endParaRPr>
          </a:p>
          <a:p>
            <a:pPr algn="ctr">
              <a:lnSpc>
                <a:spcPct val="150000"/>
              </a:lnSpc>
            </a:pPr>
            <a:endParaRPr lang="zh-CN" altLang="en-US" sz="18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7" name="图片 6" descr="截图20190427234030"/>
          <p:cNvPicPr>
            <a:picLocks noChangeAspect="1"/>
          </p:cNvPicPr>
          <p:nvPr/>
        </p:nvPicPr>
        <p:blipFill>
          <a:blip r:embed="rId3" cstate="print"/>
          <a:stretch>
            <a:fillRect/>
          </a:stretch>
        </p:blipFill>
        <p:spPr>
          <a:xfrm>
            <a:off x="254000" y="2033270"/>
            <a:ext cx="6864350" cy="2423160"/>
          </a:xfrm>
          <a:prstGeom prst="rect">
            <a:avLst/>
          </a:prstGeom>
        </p:spPr>
      </p:pic>
      <p:sp>
        <p:nvSpPr>
          <p:cNvPr id="2" name="文本框 1"/>
          <p:cNvSpPr txBox="1"/>
          <p:nvPr/>
        </p:nvSpPr>
        <p:spPr>
          <a:xfrm>
            <a:off x="914400" y="179070"/>
            <a:ext cx="7940675" cy="584775"/>
          </a:xfrm>
          <a:prstGeom prst="rect">
            <a:avLst/>
          </a:prstGeom>
          <a:noFill/>
          <a:ln w="9525">
            <a:noFill/>
          </a:ln>
        </p:spPr>
        <p:txBody>
          <a:bodyPr wrap="square" anchor="t">
            <a:spAutoFit/>
          </a:bodyPr>
          <a:lstStyle/>
          <a:p>
            <a:r>
              <a:rPr lang="zh-CN" altLang="en-US" sz="3200" b="1" dirty="0" smtClean="0">
                <a:solidFill>
                  <a:schemeClr val="bg1"/>
                </a:solidFill>
                <a:ea typeface="微软雅黑" panose="020B0503020204020204" pitchFamily="34" charset="-122"/>
                <a:sym typeface="+mn-ea"/>
              </a:rPr>
              <a:t>四、常见开支内容填写解读</a:t>
            </a:r>
            <a:endParaRPr lang="en-US" altLang="zh-CN" sz="3200" b="1" dirty="0">
              <a:solidFill>
                <a:schemeClr val="bg1"/>
              </a:solidFill>
              <a:latin typeface="+mj-lt"/>
              <a:ea typeface="微软雅黑" panose="020B0503020204020204" pitchFamily="34" charset="-122"/>
              <a:cs typeface="+mj-lt"/>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1000"/>
                                        <p:tgtEl>
                                          <p:spTgt spid="9">
                                            <p:txEl>
                                              <p:pRg st="1" end="1"/>
                                            </p:txEl>
                                          </p:spTgt>
                                        </p:tgtEl>
                                      </p:cBhvr>
                                    </p:animEffect>
                                    <p:anim calcmode="lin" valueType="num">
                                      <p:cBhvr>
                                        <p:cTn id="8"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2" end="2"/>
                                            </p:txEl>
                                          </p:spTgt>
                                        </p:tgtEl>
                                        <p:attrNameLst>
                                          <p:attrName>style.visibility</p:attrName>
                                        </p:attrNameLst>
                                      </p:cBhvr>
                                      <p:to>
                                        <p:strVal val="visible"/>
                                      </p:to>
                                    </p:set>
                                    <p:animEffect transition="in" filter="fade">
                                      <p:cBhvr>
                                        <p:cTn id="14" dur="1000"/>
                                        <p:tgtEl>
                                          <p:spTgt spid="9">
                                            <p:txEl>
                                              <p:pRg st="2" end="2"/>
                                            </p:txEl>
                                          </p:spTgt>
                                        </p:tgtEl>
                                      </p:cBhvr>
                                    </p:animEffect>
                                    <p:anim calcmode="lin" valueType="num">
                                      <p:cBhvr>
                                        <p:cTn id="15"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
                                            <p:txEl>
                                              <p:pRg st="9" end="9"/>
                                            </p:txEl>
                                          </p:spTgt>
                                        </p:tgtEl>
                                        <p:attrNameLst>
                                          <p:attrName>style.visibility</p:attrName>
                                        </p:attrNameLst>
                                      </p:cBhvr>
                                      <p:to>
                                        <p:strVal val="visible"/>
                                      </p:to>
                                    </p:set>
                                    <p:animEffect transition="in" filter="fade">
                                      <p:cBhvr>
                                        <p:cTn id="28" dur="1000"/>
                                        <p:tgtEl>
                                          <p:spTgt spid="9">
                                            <p:txEl>
                                              <p:pRg st="9" end="9"/>
                                            </p:txEl>
                                          </p:spTgt>
                                        </p:tgtEl>
                                      </p:cBhvr>
                                    </p:animEffect>
                                    <p:anim calcmode="lin" valueType="num">
                                      <p:cBhvr>
                                        <p:cTn id="29" dur="1000" fill="hold"/>
                                        <p:tgtEl>
                                          <p:spTgt spid="9">
                                            <p:txEl>
                                              <p:pRg st="9" end="9"/>
                                            </p:txEl>
                                          </p:spTgt>
                                        </p:tgtEl>
                                        <p:attrNameLst>
                                          <p:attrName>ppt_x</p:attrName>
                                        </p:attrNameLst>
                                      </p:cBhvr>
                                      <p:tavLst>
                                        <p:tav tm="0">
                                          <p:val>
                                            <p:strVal val="#ppt_x"/>
                                          </p:val>
                                        </p:tav>
                                        <p:tav tm="100000">
                                          <p:val>
                                            <p:strVal val="#ppt_x"/>
                                          </p:val>
                                        </p:tav>
                                      </p:tavLst>
                                    </p:anim>
                                    <p:anim calcmode="lin" valueType="num">
                                      <p:cBhvr>
                                        <p:cTn id="30" dur="1000" fill="hold"/>
                                        <p:tgtEl>
                                          <p:spTgt spid="9">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xEl>
                                              <p:pRg st="10" end="10"/>
                                            </p:txEl>
                                          </p:spTgt>
                                        </p:tgtEl>
                                        <p:attrNameLst>
                                          <p:attrName>style.visibility</p:attrName>
                                        </p:attrNameLst>
                                      </p:cBhvr>
                                      <p:to>
                                        <p:strVal val="visible"/>
                                      </p:to>
                                    </p:set>
                                    <p:animEffect transition="in" filter="fade">
                                      <p:cBhvr>
                                        <p:cTn id="35" dur="1000"/>
                                        <p:tgtEl>
                                          <p:spTgt spid="9">
                                            <p:txEl>
                                              <p:pRg st="10" end="10"/>
                                            </p:txEl>
                                          </p:spTgt>
                                        </p:tgtEl>
                                      </p:cBhvr>
                                    </p:animEffect>
                                    <p:anim calcmode="lin" valueType="num">
                                      <p:cBhvr>
                                        <p:cTn id="36" dur="1000" fill="hold"/>
                                        <p:tgtEl>
                                          <p:spTgt spid="9">
                                            <p:txEl>
                                              <p:pRg st="10" end="10"/>
                                            </p:txEl>
                                          </p:spTgt>
                                        </p:tgtEl>
                                        <p:attrNameLst>
                                          <p:attrName>ppt_x</p:attrName>
                                        </p:attrNameLst>
                                      </p:cBhvr>
                                      <p:tavLst>
                                        <p:tav tm="0">
                                          <p:val>
                                            <p:strVal val="#ppt_x"/>
                                          </p:val>
                                        </p:tav>
                                        <p:tav tm="100000">
                                          <p:val>
                                            <p:strVal val="#ppt_x"/>
                                          </p:val>
                                        </p:tav>
                                      </p:tavLst>
                                    </p:anim>
                                    <p:anim calcmode="lin" valueType="num">
                                      <p:cBhvr>
                                        <p:cTn id="37" dur="1000" fill="hold"/>
                                        <p:tgtEl>
                                          <p:spTgt spid="9">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9">
                                            <p:txEl>
                                              <p:pRg st="11" end="11"/>
                                            </p:txEl>
                                          </p:spTgt>
                                        </p:tgtEl>
                                        <p:attrNameLst>
                                          <p:attrName>style.visibility</p:attrName>
                                        </p:attrNameLst>
                                      </p:cBhvr>
                                      <p:to>
                                        <p:strVal val="visible"/>
                                      </p:to>
                                    </p:set>
                                    <p:animEffect transition="in" filter="fade">
                                      <p:cBhvr>
                                        <p:cTn id="42" dur="1000"/>
                                        <p:tgtEl>
                                          <p:spTgt spid="9">
                                            <p:txEl>
                                              <p:pRg st="11" end="11"/>
                                            </p:txEl>
                                          </p:spTgt>
                                        </p:tgtEl>
                                      </p:cBhvr>
                                    </p:animEffect>
                                    <p:anim calcmode="lin" valueType="num">
                                      <p:cBhvr>
                                        <p:cTn id="43" dur="1000" fill="hold"/>
                                        <p:tgtEl>
                                          <p:spTgt spid="9">
                                            <p:txEl>
                                              <p:pRg st="11" end="11"/>
                                            </p:txEl>
                                          </p:spTgt>
                                        </p:tgtEl>
                                        <p:attrNameLst>
                                          <p:attrName>ppt_x</p:attrName>
                                        </p:attrNameLst>
                                      </p:cBhvr>
                                      <p:tavLst>
                                        <p:tav tm="0">
                                          <p:val>
                                            <p:strVal val="#ppt_x"/>
                                          </p:val>
                                        </p:tav>
                                        <p:tav tm="100000">
                                          <p:val>
                                            <p:strVal val="#ppt_x"/>
                                          </p:val>
                                        </p:tav>
                                      </p:tavLst>
                                    </p:anim>
                                    <p:anim calcmode="lin" valueType="num">
                                      <p:cBhvr>
                                        <p:cTn id="44" dur="1000" fill="hold"/>
                                        <p:tgtEl>
                                          <p:spTgt spid="9">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图片 6"/>
          <p:cNvPicPr>
            <a:picLocks noChangeAspect="1"/>
          </p:cNvPicPr>
          <p:nvPr/>
        </p:nvPicPr>
        <p:blipFill>
          <a:blip r:embed="rId1" cstate="print"/>
          <a:stretch>
            <a:fillRect/>
          </a:stretch>
        </p:blipFill>
        <p:spPr>
          <a:xfrm>
            <a:off x="11113" y="-179387"/>
            <a:ext cx="9132887" cy="6858000"/>
          </a:xfrm>
          <a:prstGeom prst="rect">
            <a:avLst/>
          </a:prstGeom>
          <a:noFill/>
          <a:ln w="9525">
            <a:noFill/>
          </a:ln>
        </p:spPr>
      </p:pic>
      <p:sp>
        <p:nvSpPr>
          <p:cNvPr id="45059" name="矩形 1"/>
          <p:cNvSpPr/>
          <p:nvPr/>
        </p:nvSpPr>
        <p:spPr>
          <a:xfrm>
            <a:off x="11430" y="770255"/>
            <a:ext cx="9133205" cy="5908675"/>
          </a:xfrm>
          <a:prstGeom prst="rect">
            <a:avLst/>
          </a:prstGeom>
          <a:solidFill>
            <a:schemeClr val="bg1"/>
          </a:solidFill>
          <a:ln w="9525">
            <a:noFill/>
          </a:ln>
        </p:spPr>
        <p:txBody>
          <a:bodyPr lIns="90170" tIns="46990" rIns="90170" bIns="46990" anchor="ctr"/>
          <a:lstStyle/>
          <a:p>
            <a:r>
              <a:rPr lang="en-US" altLang="zh-CN" sz="1800" dirty="0" smtClean="0">
                <a:solidFill>
                  <a:srgbClr val="336699"/>
                </a:solidFill>
                <a:latin typeface="微软雅黑" panose="020B0503020204020204" pitchFamily="34" charset="-122"/>
                <a:ea typeface="微软雅黑" panose="020B0503020204020204" pitchFamily="34" charset="-122"/>
              </a:rPr>
              <a:t>1 </a:t>
            </a:r>
            <a:r>
              <a:rPr lang="zh-CN" altLang="en-US" sz="1800" dirty="0">
                <a:solidFill>
                  <a:srgbClr val="336699"/>
                </a:solidFill>
                <a:latin typeface="微软雅黑" panose="020B0503020204020204" pitchFamily="34" charset="-122"/>
                <a:ea typeface="微软雅黑" panose="020B0503020204020204" pitchFamily="34" charset="-122"/>
              </a:rPr>
              <a:t>项目经费一律不得列支</a:t>
            </a:r>
            <a:r>
              <a:rPr lang="zh-CN" altLang="en-US" sz="1800" dirty="0">
                <a:solidFill>
                  <a:srgbClr val="FF6C0D"/>
                </a:solidFill>
                <a:latin typeface="微软雅黑" panose="020B0503020204020204" pitchFamily="34" charset="-122"/>
                <a:ea typeface="微软雅黑" panose="020B0503020204020204" pitchFamily="34" charset="-122"/>
              </a:rPr>
              <a:t>公务用车</a:t>
            </a:r>
            <a:r>
              <a:rPr lang="zh-CN" altLang="en-US" sz="1800" dirty="0">
                <a:solidFill>
                  <a:srgbClr val="336699"/>
                </a:solidFill>
                <a:latin typeface="微软雅黑" panose="020B0503020204020204" pitchFamily="34" charset="-122"/>
                <a:ea typeface="微软雅黑" panose="020B0503020204020204" pitchFamily="34" charset="-122"/>
              </a:rPr>
              <a:t>购置和运行费、</a:t>
            </a:r>
            <a:r>
              <a:rPr lang="zh-CN" altLang="en-US" sz="1800" dirty="0">
                <a:solidFill>
                  <a:srgbClr val="FF6C0D"/>
                </a:solidFill>
                <a:latin typeface="微软雅黑" panose="020B0503020204020204" pitchFamily="34" charset="-122"/>
                <a:ea typeface="微软雅黑" panose="020B0503020204020204" pitchFamily="34" charset="-122"/>
              </a:rPr>
              <a:t>公务接待</a:t>
            </a:r>
            <a:r>
              <a:rPr lang="zh-CN" altLang="en-US" sz="1800" dirty="0">
                <a:solidFill>
                  <a:srgbClr val="336699"/>
                </a:solidFill>
                <a:latin typeface="微软雅黑" panose="020B0503020204020204" pitchFamily="34" charset="-122"/>
                <a:ea typeface="微软雅黑" panose="020B0503020204020204" pitchFamily="34" charset="-122"/>
              </a:rPr>
              <a:t>费，应严格控制</a:t>
            </a:r>
            <a:r>
              <a:rPr lang="zh-CN" altLang="en-US" sz="1800" dirty="0">
                <a:solidFill>
                  <a:srgbClr val="FF6C0D"/>
                </a:solidFill>
                <a:latin typeface="微软雅黑" panose="020B0503020204020204" pitchFamily="34" charset="-122"/>
                <a:ea typeface="微软雅黑" panose="020B0503020204020204" pitchFamily="34" charset="-122"/>
              </a:rPr>
              <a:t>因公出国（境）费</a:t>
            </a:r>
            <a:r>
              <a:rPr lang="zh-CN" altLang="en-US" sz="1800" dirty="0">
                <a:solidFill>
                  <a:srgbClr val="336699"/>
                </a:solidFill>
                <a:latin typeface="微软雅黑" panose="020B0503020204020204" pitchFamily="34" charset="-122"/>
                <a:ea typeface="微软雅黑" panose="020B0503020204020204" pitchFamily="34" charset="-122"/>
              </a:rPr>
              <a:t>和</a:t>
            </a:r>
            <a:r>
              <a:rPr lang="zh-CN" altLang="en-US" sz="1800" dirty="0">
                <a:solidFill>
                  <a:srgbClr val="FF6C0D"/>
                </a:solidFill>
                <a:latin typeface="微软雅黑" panose="020B0503020204020204" pitchFamily="34" charset="-122"/>
                <a:ea typeface="微软雅黑" panose="020B0503020204020204" pitchFamily="34" charset="-122"/>
              </a:rPr>
              <a:t>会议费</a:t>
            </a:r>
            <a:r>
              <a:rPr lang="zh-CN" altLang="en-US" sz="1800" dirty="0">
                <a:solidFill>
                  <a:srgbClr val="336699"/>
                </a:solidFill>
                <a:latin typeface="微软雅黑" panose="020B0503020204020204" pitchFamily="34" charset="-122"/>
                <a:ea typeface="微软雅黑" panose="020B0503020204020204" pitchFamily="34" charset="-122"/>
              </a:rPr>
              <a:t>支出。确需列支因公出国（境）费、会议费的，其额度将占用各项目具体实施单位“三公经费”和会议费分项预算控制数</a:t>
            </a:r>
            <a:r>
              <a:rPr lang="zh-CN" altLang="en-US" sz="1800" dirty="0" smtClean="0">
                <a:solidFill>
                  <a:srgbClr val="336699"/>
                </a:solidFill>
                <a:latin typeface="微软雅黑" panose="020B0503020204020204" pitchFamily="34" charset="-122"/>
                <a:ea typeface="微软雅黑" panose="020B0503020204020204" pitchFamily="34" charset="-122"/>
              </a:rPr>
              <a:t>。</a:t>
            </a:r>
            <a:endParaRPr lang="en-US" altLang="zh-CN" sz="1800" dirty="0" smtClean="0">
              <a:solidFill>
                <a:srgbClr val="336699"/>
              </a:solidFill>
              <a:latin typeface="微软雅黑" panose="020B0503020204020204" pitchFamily="34" charset="-122"/>
              <a:ea typeface="微软雅黑" panose="020B0503020204020204" pitchFamily="34" charset="-122"/>
            </a:endParaRPr>
          </a:p>
          <a:p>
            <a:endParaRPr lang="en-US" altLang="zh-CN" sz="1800" dirty="0" smtClean="0">
              <a:solidFill>
                <a:srgbClr val="336699"/>
              </a:solidFill>
              <a:latin typeface="微软雅黑" panose="020B0503020204020204" pitchFamily="34" charset="-122"/>
              <a:ea typeface="微软雅黑" panose="020B0503020204020204" pitchFamily="34" charset="-122"/>
            </a:endParaRPr>
          </a:p>
          <a:p>
            <a:r>
              <a:rPr lang="en-US" altLang="zh-CN" sz="1800" dirty="0" smtClean="0">
                <a:solidFill>
                  <a:srgbClr val="336699"/>
                </a:solidFill>
                <a:latin typeface="微软雅黑" panose="020B0503020204020204" pitchFamily="34" charset="-122"/>
                <a:ea typeface="微软雅黑" panose="020B0503020204020204" pitchFamily="34" charset="-122"/>
              </a:rPr>
              <a:t>2 </a:t>
            </a:r>
            <a:r>
              <a:rPr lang="zh-CN" altLang="en-US" sz="1800" dirty="0">
                <a:solidFill>
                  <a:srgbClr val="336699"/>
                </a:solidFill>
                <a:latin typeface="微软雅黑" panose="020B0503020204020204" pitchFamily="34" charset="-122"/>
                <a:ea typeface="微软雅黑" panose="020B0503020204020204" pitchFamily="34" charset="-122"/>
              </a:rPr>
              <a:t>项目经费列支专家</a:t>
            </a:r>
            <a:r>
              <a:rPr lang="zh-CN" altLang="en-US" sz="1800" dirty="0">
                <a:solidFill>
                  <a:srgbClr val="FF6C0D"/>
                </a:solidFill>
                <a:latin typeface="微软雅黑" panose="020B0503020204020204" pitchFamily="34" charset="-122"/>
                <a:ea typeface="微软雅黑" panose="020B0503020204020204" pitchFamily="34" charset="-122"/>
              </a:rPr>
              <a:t>咨询费、劳务费、讲课费</a:t>
            </a:r>
            <a:r>
              <a:rPr lang="zh-CN" altLang="en-US" sz="1800" dirty="0">
                <a:solidFill>
                  <a:srgbClr val="336699"/>
                </a:solidFill>
                <a:latin typeface="微软雅黑" panose="020B0503020204020204" pitchFamily="34" charset="-122"/>
                <a:ea typeface="微软雅黑" panose="020B0503020204020204" pitchFamily="34" charset="-122"/>
              </a:rPr>
              <a:t>等涉及人员的经费，应明细人数和费用单价标准</a:t>
            </a:r>
            <a:r>
              <a:rPr lang="zh-CN" altLang="en-US" sz="1800" dirty="0" smtClean="0">
                <a:solidFill>
                  <a:srgbClr val="336699"/>
                </a:solidFill>
                <a:latin typeface="微软雅黑" panose="020B0503020204020204" pitchFamily="34" charset="-122"/>
                <a:ea typeface="微软雅黑" panose="020B0503020204020204" pitchFamily="34" charset="-122"/>
              </a:rPr>
              <a:t>。</a:t>
            </a:r>
            <a:r>
              <a:rPr lang="en-US" altLang="zh-CN" sz="1800" dirty="0" smtClean="0">
                <a:solidFill>
                  <a:srgbClr val="336699"/>
                </a:solidFill>
                <a:latin typeface="微软雅黑" panose="020B0503020204020204" pitchFamily="34" charset="-122"/>
                <a:ea typeface="微软雅黑" panose="020B0503020204020204" pitchFamily="34" charset="-122"/>
                <a:sym typeface="+mn-ea"/>
              </a:rPr>
              <a:t> </a:t>
            </a:r>
            <a:endParaRPr lang="en-US" altLang="zh-CN" sz="1800" dirty="0" smtClean="0">
              <a:solidFill>
                <a:srgbClr val="336699"/>
              </a:solidFill>
              <a:latin typeface="微软雅黑" panose="020B0503020204020204" pitchFamily="34" charset="-122"/>
              <a:ea typeface="微软雅黑" panose="020B0503020204020204" pitchFamily="34" charset="-122"/>
              <a:sym typeface="+mn-ea"/>
            </a:endParaRPr>
          </a:p>
          <a:p>
            <a:endParaRPr lang="en-US" altLang="zh-CN" sz="1800" dirty="0" smtClean="0">
              <a:solidFill>
                <a:srgbClr val="336699"/>
              </a:solidFill>
              <a:latin typeface="微软雅黑" panose="020B0503020204020204" pitchFamily="34" charset="-122"/>
              <a:ea typeface="微软雅黑" panose="020B0503020204020204" pitchFamily="34" charset="-122"/>
              <a:sym typeface="+mn-ea"/>
            </a:endParaRPr>
          </a:p>
          <a:p>
            <a:r>
              <a:rPr lang="en-US" altLang="zh-CN" sz="1800" dirty="0" smtClean="0">
                <a:solidFill>
                  <a:srgbClr val="336699"/>
                </a:solidFill>
                <a:latin typeface="微软雅黑" panose="020B0503020204020204" pitchFamily="34" charset="-122"/>
                <a:ea typeface="微软雅黑" panose="020B0503020204020204" pitchFamily="34" charset="-122"/>
                <a:sym typeface="+mn-ea"/>
              </a:rPr>
              <a:t>3 </a:t>
            </a:r>
            <a:r>
              <a:rPr lang="zh-CN" altLang="en-US" sz="1800" dirty="0">
                <a:solidFill>
                  <a:srgbClr val="336699"/>
                </a:solidFill>
                <a:latin typeface="微软雅黑" panose="020B0503020204020204" pitchFamily="34" charset="-122"/>
                <a:ea typeface="微软雅黑" panose="020B0503020204020204" pitchFamily="34" charset="-122"/>
                <a:sym typeface="+mn-ea"/>
              </a:rPr>
              <a:t>项目经费项目中一律不得列支和提取</a:t>
            </a:r>
            <a:r>
              <a:rPr lang="zh-CN" altLang="en-US" sz="1800" dirty="0">
                <a:solidFill>
                  <a:srgbClr val="FF6C0D"/>
                </a:solidFill>
                <a:latin typeface="微软雅黑" panose="020B0503020204020204" pitchFamily="34" charset="-122"/>
                <a:ea typeface="微软雅黑" panose="020B0503020204020204" pitchFamily="34" charset="-122"/>
                <a:sym typeface="+mn-ea"/>
              </a:rPr>
              <a:t>管理费</a:t>
            </a:r>
            <a:r>
              <a:rPr lang="zh-CN" altLang="en-US" sz="1800" dirty="0" smtClean="0">
                <a:solidFill>
                  <a:srgbClr val="336699"/>
                </a:solidFill>
                <a:latin typeface="微软雅黑" panose="020B0503020204020204" pitchFamily="34" charset="-122"/>
                <a:ea typeface="微软雅黑" panose="020B0503020204020204" pitchFamily="34" charset="-122"/>
                <a:sym typeface="+mn-ea"/>
              </a:rPr>
              <a:t>。</a:t>
            </a:r>
            <a:endParaRPr lang="en-US" altLang="zh-CN" sz="1800" dirty="0" smtClean="0">
              <a:solidFill>
                <a:srgbClr val="336699"/>
              </a:solidFill>
              <a:latin typeface="微软雅黑" panose="020B0503020204020204" pitchFamily="34" charset="-122"/>
              <a:ea typeface="微软雅黑" panose="020B0503020204020204" pitchFamily="34" charset="-122"/>
              <a:sym typeface="+mn-ea"/>
            </a:endParaRPr>
          </a:p>
          <a:p>
            <a:endParaRPr lang="zh-CN" altLang="en-US" sz="1800" dirty="0">
              <a:solidFill>
                <a:srgbClr val="336699"/>
              </a:solidFill>
              <a:latin typeface="微软雅黑" panose="020B0503020204020204" pitchFamily="34" charset="-122"/>
              <a:ea typeface="微软雅黑" panose="020B0503020204020204" pitchFamily="34" charset="-122"/>
            </a:endParaRPr>
          </a:p>
          <a:p>
            <a:r>
              <a:rPr lang="en-US" altLang="zh-CN" sz="1800" dirty="0" smtClean="0">
                <a:solidFill>
                  <a:srgbClr val="336699"/>
                </a:solidFill>
                <a:latin typeface="微软雅黑" panose="020B0503020204020204" pitchFamily="34" charset="-122"/>
                <a:ea typeface="微软雅黑" panose="020B0503020204020204" pitchFamily="34" charset="-122"/>
                <a:sym typeface="+mn-ea"/>
              </a:rPr>
              <a:t>4 </a:t>
            </a:r>
            <a:r>
              <a:rPr lang="zh-CN" altLang="en-US" sz="1800" dirty="0">
                <a:solidFill>
                  <a:srgbClr val="336699"/>
                </a:solidFill>
                <a:latin typeface="微软雅黑" panose="020B0503020204020204" pitchFamily="34" charset="-122"/>
                <a:ea typeface="微软雅黑" panose="020B0503020204020204" pitchFamily="34" charset="-122"/>
                <a:sym typeface="+mn-ea"/>
              </a:rPr>
              <a:t>项目执行单位</a:t>
            </a:r>
            <a:r>
              <a:rPr lang="zh-CN" altLang="en-US" sz="1800" dirty="0">
                <a:solidFill>
                  <a:srgbClr val="FF6C0D"/>
                </a:solidFill>
                <a:latin typeface="微软雅黑" panose="020B0503020204020204" pitchFamily="34" charset="-122"/>
                <a:ea typeface="微软雅黑" panose="020B0503020204020204" pitchFamily="34" charset="-122"/>
                <a:sym typeface="+mn-ea"/>
              </a:rPr>
              <a:t>不允许转拨</a:t>
            </a:r>
            <a:r>
              <a:rPr lang="zh-CN" altLang="en-US" sz="1800" dirty="0">
                <a:solidFill>
                  <a:srgbClr val="336699"/>
                </a:solidFill>
                <a:latin typeface="微软雅黑" panose="020B0503020204020204" pitchFamily="34" charset="-122"/>
                <a:ea typeface="微软雅黑" panose="020B0503020204020204" pitchFamily="34" charset="-122"/>
                <a:sym typeface="+mn-ea"/>
              </a:rPr>
              <a:t>项目经费。直属事业单位申请的项目，必须是在单位工作职能范围内由该单位直接承接的项目</a:t>
            </a:r>
            <a:r>
              <a:rPr lang="zh-CN" altLang="en-US" sz="1800" dirty="0" smtClean="0">
                <a:solidFill>
                  <a:srgbClr val="336699"/>
                </a:solidFill>
                <a:latin typeface="微软雅黑" panose="020B0503020204020204" pitchFamily="34" charset="-122"/>
                <a:ea typeface="微软雅黑" panose="020B0503020204020204" pitchFamily="34" charset="-122"/>
                <a:sym typeface="+mn-ea"/>
              </a:rPr>
              <a:t>。</a:t>
            </a:r>
            <a:endParaRPr lang="en-US" altLang="zh-CN" sz="1800" dirty="0" smtClean="0">
              <a:solidFill>
                <a:srgbClr val="336699"/>
              </a:solidFill>
              <a:latin typeface="微软雅黑" panose="020B0503020204020204" pitchFamily="34" charset="-122"/>
              <a:ea typeface="微软雅黑" panose="020B0503020204020204" pitchFamily="34" charset="-122"/>
              <a:sym typeface="+mn-ea"/>
            </a:endParaRPr>
          </a:p>
          <a:p>
            <a:endParaRPr lang="zh-CN" altLang="en-US" sz="1800" dirty="0">
              <a:solidFill>
                <a:srgbClr val="336699"/>
              </a:solidFill>
              <a:latin typeface="微软雅黑" panose="020B0503020204020204" pitchFamily="34" charset="-122"/>
              <a:ea typeface="微软雅黑" panose="020B0503020204020204" pitchFamily="34" charset="-122"/>
            </a:endParaRPr>
          </a:p>
          <a:p>
            <a:r>
              <a:rPr lang="en-US" altLang="zh-CN" sz="1800" dirty="0" smtClean="0">
                <a:solidFill>
                  <a:srgbClr val="336699"/>
                </a:solidFill>
                <a:latin typeface="微软雅黑" panose="020B0503020204020204" pitchFamily="34" charset="-122"/>
                <a:ea typeface="微软雅黑" panose="020B0503020204020204" pitchFamily="34" charset="-122"/>
                <a:sym typeface="+mn-ea"/>
              </a:rPr>
              <a:t>5 </a:t>
            </a:r>
            <a:r>
              <a:rPr lang="zh-CN" altLang="en-US" sz="1800" dirty="0">
                <a:solidFill>
                  <a:srgbClr val="336699"/>
                </a:solidFill>
                <a:latin typeface="微软雅黑" panose="020B0503020204020204" pitchFamily="34" charset="-122"/>
                <a:ea typeface="微软雅黑" panose="020B0503020204020204" pitchFamily="34" charset="-122"/>
                <a:sym typeface="+mn-ea"/>
              </a:rPr>
              <a:t>项目经费不得列支</a:t>
            </a:r>
            <a:r>
              <a:rPr lang="zh-CN" altLang="en-US" sz="1800" dirty="0">
                <a:solidFill>
                  <a:srgbClr val="FF6C0D"/>
                </a:solidFill>
                <a:latin typeface="微软雅黑" panose="020B0503020204020204" pitchFamily="34" charset="-122"/>
                <a:ea typeface="微软雅黑" panose="020B0503020204020204" pitchFamily="34" charset="-122"/>
                <a:sym typeface="+mn-ea"/>
              </a:rPr>
              <a:t>通讯费、加班餐费、加班交通费、加班补贴</a:t>
            </a:r>
            <a:r>
              <a:rPr lang="zh-CN" altLang="en-US" sz="1800" dirty="0">
                <a:solidFill>
                  <a:srgbClr val="336699"/>
                </a:solidFill>
                <a:latin typeface="微软雅黑" panose="020B0503020204020204" pitchFamily="34" charset="-122"/>
                <a:ea typeface="微软雅黑" panose="020B0503020204020204" pitchFamily="34" charset="-122"/>
                <a:sym typeface="+mn-ea"/>
              </a:rPr>
              <a:t>等</a:t>
            </a:r>
            <a:r>
              <a:rPr lang="zh-CN" altLang="en-US" sz="1800" dirty="0" smtClean="0">
                <a:solidFill>
                  <a:srgbClr val="336699"/>
                </a:solidFill>
                <a:latin typeface="微软雅黑" panose="020B0503020204020204" pitchFamily="34" charset="-122"/>
                <a:ea typeface="微软雅黑" panose="020B0503020204020204" pitchFamily="34" charset="-122"/>
                <a:sym typeface="+mn-ea"/>
              </a:rPr>
              <a:t>。</a:t>
            </a:r>
            <a:endParaRPr lang="en-US" altLang="zh-CN" sz="1800" dirty="0" smtClean="0">
              <a:solidFill>
                <a:srgbClr val="336699"/>
              </a:solidFill>
              <a:latin typeface="微软雅黑" panose="020B0503020204020204" pitchFamily="34" charset="-122"/>
              <a:ea typeface="微软雅黑" panose="020B0503020204020204" pitchFamily="34" charset="-122"/>
              <a:sym typeface="+mn-ea"/>
            </a:endParaRPr>
          </a:p>
          <a:p>
            <a:endParaRPr lang="zh-CN" altLang="en-US" sz="1800" dirty="0">
              <a:solidFill>
                <a:srgbClr val="336699"/>
              </a:solidFill>
              <a:latin typeface="微软雅黑" panose="020B0503020204020204" pitchFamily="34" charset="-122"/>
              <a:ea typeface="微软雅黑" panose="020B0503020204020204" pitchFamily="34" charset="-122"/>
            </a:endParaRPr>
          </a:p>
          <a:p>
            <a:r>
              <a:rPr lang="en-US" altLang="zh-CN" sz="1800" dirty="0">
                <a:solidFill>
                  <a:srgbClr val="336699"/>
                </a:solidFill>
                <a:latin typeface="微软雅黑" panose="020B0503020204020204" pitchFamily="34" charset="-122"/>
                <a:ea typeface="微软雅黑" panose="020B0503020204020204" pitchFamily="34" charset="-122"/>
                <a:sym typeface="+mn-ea"/>
              </a:rPr>
              <a:t>6 </a:t>
            </a:r>
            <a:r>
              <a:rPr lang="zh-CN" altLang="en-US" sz="1800" dirty="0">
                <a:solidFill>
                  <a:srgbClr val="336699"/>
                </a:solidFill>
                <a:latin typeface="微软雅黑" panose="020B0503020204020204" pitchFamily="34" charset="-122"/>
                <a:ea typeface="微软雅黑" panose="020B0503020204020204" pitchFamily="34" charset="-122"/>
                <a:sym typeface="+mn-ea"/>
              </a:rPr>
              <a:t>未经批准，项目经费不得列支</a:t>
            </a:r>
            <a:r>
              <a:rPr lang="zh-CN" altLang="en-US" sz="1800" dirty="0">
                <a:solidFill>
                  <a:srgbClr val="FF6C0D"/>
                </a:solidFill>
                <a:latin typeface="微软雅黑" panose="020B0503020204020204" pitchFamily="34" charset="-122"/>
                <a:ea typeface="微软雅黑" panose="020B0503020204020204" pitchFamily="34" charset="-122"/>
                <a:sym typeface="+mn-ea"/>
              </a:rPr>
              <a:t>奖金、奖品、礼品、纪念品</a:t>
            </a:r>
            <a:r>
              <a:rPr lang="zh-CN" altLang="en-US" sz="1800" dirty="0">
                <a:solidFill>
                  <a:srgbClr val="336699"/>
                </a:solidFill>
                <a:latin typeface="微软雅黑" panose="020B0503020204020204" pitchFamily="34" charset="-122"/>
                <a:ea typeface="微软雅黑" panose="020B0503020204020204" pitchFamily="34" charset="-122"/>
                <a:sym typeface="+mn-ea"/>
              </a:rPr>
              <a:t>等</a:t>
            </a:r>
            <a:r>
              <a:rPr lang="zh-CN" altLang="en-US" sz="1800" dirty="0" smtClean="0">
                <a:solidFill>
                  <a:srgbClr val="336699"/>
                </a:solidFill>
                <a:latin typeface="微软雅黑" panose="020B0503020204020204" pitchFamily="34" charset="-122"/>
                <a:ea typeface="微软雅黑" panose="020B0503020204020204" pitchFamily="34" charset="-122"/>
                <a:sym typeface="+mn-ea"/>
              </a:rPr>
              <a:t>。</a:t>
            </a:r>
            <a:endParaRPr lang="en-US" altLang="zh-CN" sz="1800" dirty="0" smtClean="0">
              <a:solidFill>
                <a:srgbClr val="336699"/>
              </a:solidFill>
              <a:latin typeface="微软雅黑" panose="020B0503020204020204" pitchFamily="34" charset="-122"/>
              <a:ea typeface="微软雅黑" panose="020B0503020204020204" pitchFamily="34" charset="-122"/>
              <a:sym typeface="+mn-ea"/>
            </a:endParaRPr>
          </a:p>
          <a:p>
            <a:endParaRPr lang="zh-CN" altLang="en-US" sz="1800" dirty="0">
              <a:solidFill>
                <a:srgbClr val="336699"/>
              </a:solidFill>
              <a:latin typeface="微软雅黑" panose="020B0503020204020204" pitchFamily="34" charset="-122"/>
              <a:ea typeface="微软雅黑" panose="020B0503020204020204" pitchFamily="34" charset="-122"/>
            </a:endParaRPr>
          </a:p>
          <a:p>
            <a:r>
              <a:rPr lang="en-US" altLang="zh-CN" sz="1800" dirty="0">
                <a:solidFill>
                  <a:srgbClr val="336699"/>
                </a:solidFill>
                <a:latin typeface="微软雅黑" panose="020B0503020204020204" pitchFamily="34" charset="-122"/>
                <a:ea typeface="微软雅黑" panose="020B0503020204020204" pitchFamily="34" charset="-122"/>
                <a:sym typeface="+mn-ea"/>
              </a:rPr>
              <a:t>7 </a:t>
            </a:r>
            <a:r>
              <a:rPr lang="zh-CN" altLang="en-US" sz="1800" dirty="0">
                <a:solidFill>
                  <a:srgbClr val="336699"/>
                </a:solidFill>
                <a:latin typeface="微软雅黑" panose="020B0503020204020204" pitchFamily="34" charset="-122"/>
                <a:ea typeface="微软雅黑" panose="020B0503020204020204" pitchFamily="34" charset="-122"/>
                <a:sym typeface="+mn-ea"/>
              </a:rPr>
              <a:t>项目经费原则上不得列支</a:t>
            </a:r>
            <a:r>
              <a:rPr lang="zh-CN" altLang="en-US" sz="1800" dirty="0">
                <a:solidFill>
                  <a:srgbClr val="FF6C0D"/>
                </a:solidFill>
                <a:latin typeface="微软雅黑" panose="020B0503020204020204" pitchFamily="34" charset="-122"/>
                <a:ea typeface="微软雅黑" panose="020B0503020204020204" pitchFamily="34" charset="-122"/>
                <a:sym typeface="+mn-ea"/>
              </a:rPr>
              <a:t>日常办公经费及通用设备</a:t>
            </a:r>
            <a:r>
              <a:rPr lang="zh-CN" altLang="en-US" sz="1800" dirty="0" smtClean="0">
                <a:solidFill>
                  <a:srgbClr val="336699"/>
                </a:solidFill>
                <a:latin typeface="微软雅黑" panose="020B0503020204020204" pitchFamily="34" charset="-122"/>
                <a:ea typeface="微软雅黑" panose="020B0503020204020204" pitchFamily="34" charset="-122"/>
                <a:sym typeface="+mn-ea"/>
              </a:rPr>
              <a:t>。</a:t>
            </a:r>
            <a:endParaRPr lang="en-US" altLang="zh-CN" sz="1800" dirty="0" smtClean="0">
              <a:solidFill>
                <a:srgbClr val="336699"/>
              </a:solidFill>
              <a:latin typeface="微软雅黑" panose="020B0503020204020204" pitchFamily="34" charset="-122"/>
              <a:ea typeface="微软雅黑" panose="020B0503020204020204" pitchFamily="34" charset="-122"/>
              <a:sym typeface="+mn-ea"/>
            </a:endParaRPr>
          </a:p>
          <a:p>
            <a:endParaRPr lang="en-US" altLang="zh-CN" sz="1800" dirty="0" smtClean="0">
              <a:solidFill>
                <a:srgbClr val="336699"/>
              </a:solidFill>
              <a:latin typeface="微软雅黑" panose="020B0503020204020204" pitchFamily="34" charset="-122"/>
              <a:ea typeface="微软雅黑" panose="020B0503020204020204" pitchFamily="34" charset="-122"/>
            </a:endParaRPr>
          </a:p>
          <a:p>
            <a:r>
              <a:rPr lang="en-US" altLang="zh-CN" sz="1800" dirty="0" smtClean="0">
                <a:solidFill>
                  <a:srgbClr val="336699"/>
                </a:solidFill>
                <a:latin typeface="微软雅黑" panose="020B0503020204020204" pitchFamily="34" charset="-122"/>
                <a:ea typeface="微软雅黑" panose="020B0503020204020204" pitchFamily="34" charset="-122"/>
                <a:sym typeface="+mn-ea"/>
              </a:rPr>
              <a:t>8 </a:t>
            </a:r>
            <a:r>
              <a:rPr lang="zh-CN" altLang="en-US" sz="1800" dirty="0" smtClean="0">
                <a:solidFill>
                  <a:srgbClr val="336699"/>
                </a:solidFill>
                <a:latin typeface="微软雅黑" panose="020B0503020204020204" pitchFamily="34" charset="-122"/>
                <a:ea typeface="微软雅黑" panose="020B0503020204020204" pitchFamily="34" charset="-122"/>
                <a:sym typeface="+mn-ea"/>
              </a:rPr>
              <a:t>不得</a:t>
            </a:r>
            <a:r>
              <a:rPr lang="zh-CN" altLang="en-US" sz="1800" dirty="0">
                <a:solidFill>
                  <a:srgbClr val="336699"/>
                </a:solidFill>
                <a:latin typeface="微软雅黑" panose="020B0503020204020204" pitchFamily="34" charset="-122"/>
                <a:ea typeface="微软雅黑" panose="020B0503020204020204" pitchFamily="34" charset="-122"/>
                <a:sym typeface="+mn-ea"/>
              </a:rPr>
              <a:t>填列</a:t>
            </a:r>
            <a:r>
              <a:rPr lang="zh-CN" altLang="en-US" sz="1800" dirty="0">
                <a:solidFill>
                  <a:srgbClr val="FF6C0D"/>
                </a:solidFill>
                <a:latin typeface="微软雅黑" panose="020B0503020204020204" pitchFamily="34" charset="-122"/>
                <a:ea typeface="微软雅黑" panose="020B0503020204020204" pitchFamily="34" charset="-122"/>
                <a:sym typeface="+mn-ea"/>
              </a:rPr>
              <a:t>“其他”</a:t>
            </a:r>
            <a:r>
              <a:rPr lang="zh-CN" altLang="en-US" sz="1800" dirty="0">
                <a:solidFill>
                  <a:srgbClr val="336699"/>
                </a:solidFill>
                <a:latin typeface="微软雅黑" panose="020B0503020204020204" pitchFamily="34" charset="-122"/>
                <a:ea typeface="微软雅黑" panose="020B0503020204020204" pitchFamily="34" charset="-122"/>
                <a:sym typeface="+mn-ea"/>
              </a:rPr>
              <a:t>和</a:t>
            </a:r>
            <a:r>
              <a:rPr lang="zh-CN" altLang="en-US" sz="1800" dirty="0">
                <a:solidFill>
                  <a:srgbClr val="FF6C0D"/>
                </a:solidFill>
                <a:latin typeface="微软雅黑" panose="020B0503020204020204" pitchFamily="34" charset="-122"/>
                <a:ea typeface="微软雅黑" panose="020B0503020204020204" pitchFamily="34" charset="-122"/>
                <a:sym typeface="+mn-ea"/>
              </a:rPr>
              <a:t>“不可预计费用”</a:t>
            </a:r>
            <a:r>
              <a:rPr lang="zh-CN" altLang="en-US" sz="1800" dirty="0">
                <a:solidFill>
                  <a:srgbClr val="336699"/>
                </a:solidFill>
                <a:latin typeface="微软雅黑" panose="020B0503020204020204" pitchFamily="34" charset="-122"/>
                <a:ea typeface="微软雅黑" panose="020B0503020204020204" pitchFamily="34" charset="-122"/>
                <a:sym typeface="+mn-ea"/>
              </a:rPr>
              <a:t>等，需注明具体内容。</a:t>
            </a:r>
            <a:endParaRPr lang="zh-CN" altLang="en-US" sz="2000" dirty="0">
              <a:solidFill>
                <a:srgbClr val="336699"/>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45060"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45063" name="文本框 1"/>
          <p:cNvSpPr txBox="1"/>
          <p:nvPr/>
        </p:nvSpPr>
        <p:spPr>
          <a:xfrm>
            <a:off x="914400" y="169863"/>
            <a:ext cx="6707188" cy="553085"/>
          </a:xfrm>
          <a:prstGeom prst="rect">
            <a:avLst/>
          </a:prstGeom>
          <a:noFill/>
          <a:ln w="9525">
            <a:noFill/>
          </a:ln>
        </p:spPr>
        <p:txBody>
          <a:bodyPr>
            <a:spAutoFit/>
          </a:bodyPr>
          <a:lstStyle/>
          <a:p>
            <a:r>
              <a:rPr lang="zh-CN" altLang="en-US" sz="3000" b="1" dirty="0">
                <a:solidFill>
                  <a:schemeClr val="bg1"/>
                </a:solidFill>
                <a:latin typeface="Arial" panose="020B0604020202020204" pitchFamily="34" charset="0"/>
                <a:ea typeface="微软雅黑" panose="020B0503020204020204" pitchFamily="34" charset="-122"/>
              </a:rPr>
              <a:t>五、委本部专项经费开支的限制性规定</a:t>
            </a:r>
            <a:endParaRPr lang="zh-CN" altLang="en-US" sz="3000" b="1" dirty="0">
              <a:solidFill>
                <a:schemeClr val="bg1"/>
              </a:solidFill>
              <a:latin typeface="Arial" panose="020B0604020202020204" pitchFamily="34" charset="0"/>
              <a:ea typeface="微软雅黑" panose="020B0503020204020204" pitchFamily="34" charset="-122"/>
            </a:endParaRPr>
          </a:p>
        </p:txBody>
      </p:sp>
      <p:sp>
        <p:nvSpPr>
          <p:cNvPr id="45064" name="TextBox 9"/>
          <p:cNvSpPr txBox="1"/>
          <p:nvPr/>
        </p:nvSpPr>
        <p:spPr>
          <a:xfrm>
            <a:off x="492125" y="1084263"/>
            <a:ext cx="8051800" cy="369887"/>
          </a:xfrm>
          <a:prstGeom prst="rect">
            <a:avLst/>
          </a:prstGeom>
          <a:noFill/>
          <a:ln w="9525">
            <a:noFill/>
          </a:ln>
        </p:spPr>
        <p:txBody>
          <a:bodyPr>
            <a:spAutoFit/>
          </a:bodyPr>
          <a:lstStyle/>
          <a:p>
            <a:endParaRPr lang="zh-CN" altLang="en-US" dirty="0">
              <a:latin typeface="Arial" panose="020B060402020202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animEffect transition="in" filter="fade">
                                      <p:cBhvr>
                                        <p:cTn id="7" dur="1000"/>
                                        <p:tgtEl>
                                          <p:spTgt spid="45059">
                                            <p:txEl>
                                              <p:pRg st="0" end="0"/>
                                            </p:txEl>
                                          </p:spTgt>
                                        </p:tgtEl>
                                      </p:cBhvr>
                                    </p:animEffect>
                                    <p:anim calcmode="lin" valueType="num">
                                      <p:cBhvr>
                                        <p:cTn id="8" dur="1000" fill="hold"/>
                                        <p:tgtEl>
                                          <p:spTgt spid="4505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505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5059">
                                            <p:txEl>
                                              <p:pRg st="2" end="2"/>
                                            </p:txEl>
                                          </p:spTgt>
                                        </p:tgtEl>
                                        <p:attrNameLst>
                                          <p:attrName>style.visibility</p:attrName>
                                        </p:attrNameLst>
                                      </p:cBhvr>
                                      <p:to>
                                        <p:strVal val="visible"/>
                                      </p:to>
                                    </p:set>
                                    <p:animEffect transition="in" filter="fade">
                                      <p:cBhvr>
                                        <p:cTn id="14" dur="1000"/>
                                        <p:tgtEl>
                                          <p:spTgt spid="45059">
                                            <p:txEl>
                                              <p:pRg st="2" end="2"/>
                                            </p:txEl>
                                          </p:spTgt>
                                        </p:tgtEl>
                                      </p:cBhvr>
                                    </p:animEffect>
                                    <p:anim calcmode="lin" valueType="num">
                                      <p:cBhvr>
                                        <p:cTn id="15" dur="1000" fill="hold"/>
                                        <p:tgtEl>
                                          <p:spTgt spid="45059">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505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5059">
                                            <p:txEl>
                                              <p:pRg st="4" end="4"/>
                                            </p:txEl>
                                          </p:spTgt>
                                        </p:tgtEl>
                                        <p:attrNameLst>
                                          <p:attrName>style.visibility</p:attrName>
                                        </p:attrNameLst>
                                      </p:cBhvr>
                                      <p:to>
                                        <p:strVal val="visible"/>
                                      </p:to>
                                    </p:set>
                                    <p:animEffect transition="in" filter="fade">
                                      <p:cBhvr>
                                        <p:cTn id="21" dur="1000"/>
                                        <p:tgtEl>
                                          <p:spTgt spid="45059">
                                            <p:txEl>
                                              <p:pRg st="4" end="4"/>
                                            </p:txEl>
                                          </p:spTgt>
                                        </p:tgtEl>
                                      </p:cBhvr>
                                    </p:animEffect>
                                    <p:anim calcmode="lin" valueType="num">
                                      <p:cBhvr>
                                        <p:cTn id="22" dur="1000" fill="hold"/>
                                        <p:tgtEl>
                                          <p:spTgt spid="45059">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505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5059">
                                            <p:txEl>
                                              <p:pRg st="6" end="6"/>
                                            </p:txEl>
                                          </p:spTgt>
                                        </p:tgtEl>
                                        <p:attrNameLst>
                                          <p:attrName>style.visibility</p:attrName>
                                        </p:attrNameLst>
                                      </p:cBhvr>
                                      <p:to>
                                        <p:strVal val="visible"/>
                                      </p:to>
                                    </p:set>
                                    <p:animEffect transition="in" filter="fade">
                                      <p:cBhvr>
                                        <p:cTn id="28" dur="1000"/>
                                        <p:tgtEl>
                                          <p:spTgt spid="45059">
                                            <p:txEl>
                                              <p:pRg st="6" end="6"/>
                                            </p:txEl>
                                          </p:spTgt>
                                        </p:tgtEl>
                                      </p:cBhvr>
                                    </p:animEffect>
                                    <p:anim calcmode="lin" valueType="num">
                                      <p:cBhvr>
                                        <p:cTn id="29" dur="1000" fill="hold"/>
                                        <p:tgtEl>
                                          <p:spTgt spid="45059">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45059">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5059">
                                            <p:txEl>
                                              <p:pRg st="8" end="8"/>
                                            </p:txEl>
                                          </p:spTgt>
                                        </p:tgtEl>
                                        <p:attrNameLst>
                                          <p:attrName>style.visibility</p:attrName>
                                        </p:attrNameLst>
                                      </p:cBhvr>
                                      <p:to>
                                        <p:strVal val="visible"/>
                                      </p:to>
                                    </p:set>
                                    <p:animEffect transition="in" filter="fade">
                                      <p:cBhvr>
                                        <p:cTn id="35" dur="1000"/>
                                        <p:tgtEl>
                                          <p:spTgt spid="45059">
                                            <p:txEl>
                                              <p:pRg st="8" end="8"/>
                                            </p:txEl>
                                          </p:spTgt>
                                        </p:tgtEl>
                                      </p:cBhvr>
                                    </p:animEffect>
                                    <p:anim calcmode="lin" valueType="num">
                                      <p:cBhvr>
                                        <p:cTn id="36" dur="1000" fill="hold"/>
                                        <p:tgtEl>
                                          <p:spTgt spid="45059">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45059">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5059">
                                            <p:txEl>
                                              <p:pRg st="10" end="10"/>
                                            </p:txEl>
                                          </p:spTgt>
                                        </p:tgtEl>
                                        <p:attrNameLst>
                                          <p:attrName>style.visibility</p:attrName>
                                        </p:attrNameLst>
                                      </p:cBhvr>
                                      <p:to>
                                        <p:strVal val="visible"/>
                                      </p:to>
                                    </p:set>
                                    <p:animEffect transition="in" filter="fade">
                                      <p:cBhvr>
                                        <p:cTn id="42" dur="1000"/>
                                        <p:tgtEl>
                                          <p:spTgt spid="45059">
                                            <p:txEl>
                                              <p:pRg st="10" end="10"/>
                                            </p:txEl>
                                          </p:spTgt>
                                        </p:tgtEl>
                                      </p:cBhvr>
                                    </p:animEffect>
                                    <p:anim calcmode="lin" valueType="num">
                                      <p:cBhvr>
                                        <p:cTn id="43" dur="1000" fill="hold"/>
                                        <p:tgtEl>
                                          <p:spTgt spid="45059">
                                            <p:txEl>
                                              <p:pRg st="10" end="10"/>
                                            </p:txEl>
                                          </p:spTgt>
                                        </p:tgtEl>
                                        <p:attrNameLst>
                                          <p:attrName>ppt_x</p:attrName>
                                        </p:attrNameLst>
                                      </p:cBhvr>
                                      <p:tavLst>
                                        <p:tav tm="0">
                                          <p:val>
                                            <p:strVal val="#ppt_x"/>
                                          </p:val>
                                        </p:tav>
                                        <p:tav tm="100000">
                                          <p:val>
                                            <p:strVal val="#ppt_x"/>
                                          </p:val>
                                        </p:tav>
                                      </p:tavLst>
                                    </p:anim>
                                    <p:anim calcmode="lin" valueType="num">
                                      <p:cBhvr>
                                        <p:cTn id="44" dur="1000" fill="hold"/>
                                        <p:tgtEl>
                                          <p:spTgt spid="45059">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5059">
                                            <p:txEl>
                                              <p:pRg st="12" end="12"/>
                                            </p:txEl>
                                          </p:spTgt>
                                        </p:tgtEl>
                                        <p:attrNameLst>
                                          <p:attrName>style.visibility</p:attrName>
                                        </p:attrNameLst>
                                      </p:cBhvr>
                                      <p:to>
                                        <p:strVal val="visible"/>
                                      </p:to>
                                    </p:set>
                                    <p:animEffect transition="in" filter="fade">
                                      <p:cBhvr>
                                        <p:cTn id="49" dur="1000"/>
                                        <p:tgtEl>
                                          <p:spTgt spid="45059">
                                            <p:txEl>
                                              <p:pRg st="12" end="12"/>
                                            </p:txEl>
                                          </p:spTgt>
                                        </p:tgtEl>
                                      </p:cBhvr>
                                    </p:animEffect>
                                    <p:anim calcmode="lin" valueType="num">
                                      <p:cBhvr>
                                        <p:cTn id="50" dur="1000" fill="hold"/>
                                        <p:tgtEl>
                                          <p:spTgt spid="45059">
                                            <p:txEl>
                                              <p:pRg st="12" end="12"/>
                                            </p:txEl>
                                          </p:spTgt>
                                        </p:tgtEl>
                                        <p:attrNameLst>
                                          <p:attrName>ppt_x</p:attrName>
                                        </p:attrNameLst>
                                      </p:cBhvr>
                                      <p:tavLst>
                                        <p:tav tm="0">
                                          <p:val>
                                            <p:strVal val="#ppt_x"/>
                                          </p:val>
                                        </p:tav>
                                        <p:tav tm="100000">
                                          <p:val>
                                            <p:strVal val="#ppt_x"/>
                                          </p:val>
                                        </p:tav>
                                      </p:tavLst>
                                    </p:anim>
                                    <p:anim calcmode="lin" valueType="num">
                                      <p:cBhvr>
                                        <p:cTn id="51" dur="1000" fill="hold"/>
                                        <p:tgtEl>
                                          <p:spTgt spid="45059">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45059">
                                            <p:txEl>
                                              <p:pRg st="14" end="14"/>
                                            </p:txEl>
                                          </p:spTgt>
                                        </p:tgtEl>
                                        <p:attrNameLst>
                                          <p:attrName>style.visibility</p:attrName>
                                        </p:attrNameLst>
                                      </p:cBhvr>
                                      <p:to>
                                        <p:strVal val="visible"/>
                                      </p:to>
                                    </p:set>
                                    <p:animEffect transition="in" filter="fade">
                                      <p:cBhvr>
                                        <p:cTn id="56" dur="1000"/>
                                        <p:tgtEl>
                                          <p:spTgt spid="45059">
                                            <p:txEl>
                                              <p:pRg st="14" end="14"/>
                                            </p:txEl>
                                          </p:spTgt>
                                        </p:tgtEl>
                                      </p:cBhvr>
                                    </p:animEffect>
                                    <p:anim calcmode="lin" valueType="num">
                                      <p:cBhvr>
                                        <p:cTn id="57" dur="1000" fill="hold"/>
                                        <p:tgtEl>
                                          <p:spTgt spid="45059">
                                            <p:txEl>
                                              <p:pRg st="14" end="14"/>
                                            </p:txEl>
                                          </p:spTgt>
                                        </p:tgtEl>
                                        <p:attrNameLst>
                                          <p:attrName>ppt_x</p:attrName>
                                        </p:attrNameLst>
                                      </p:cBhvr>
                                      <p:tavLst>
                                        <p:tav tm="0">
                                          <p:val>
                                            <p:strVal val="#ppt_x"/>
                                          </p:val>
                                        </p:tav>
                                        <p:tav tm="100000">
                                          <p:val>
                                            <p:strVal val="#ppt_x"/>
                                          </p:val>
                                        </p:tav>
                                      </p:tavLst>
                                    </p:anim>
                                    <p:anim calcmode="lin" valueType="num">
                                      <p:cBhvr>
                                        <p:cTn id="58" dur="1000" fill="hold"/>
                                        <p:tgtEl>
                                          <p:spTgt spid="45059">
                                            <p:txEl>
                                              <p:pRg st="14" end="1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图片 6"/>
          <p:cNvPicPr>
            <a:picLocks noChangeAspect="1"/>
          </p:cNvPicPr>
          <p:nvPr/>
        </p:nvPicPr>
        <p:blipFill>
          <a:blip r:embed="rId1" cstate="print"/>
          <a:stretch>
            <a:fillRect/>
          </a:stretch>
        </p:blipFill>
        <p:spPr>
          <a:xfrm>
            <a:off x="11113" y="-317"/>
            <a:ext cx="9132887" cy="6858000"/>
          </a:xfrm>
          <a:prstGeom prst="rect">
            <a:avLst/>
          </a:prstGeom>
          <a:noFill/>
          <a:ln w="9525">
            <a:noFill/>
          </a:ln>
        </p:spPr>
      </p:pic>
      <p:sp>
        <p:nvSpPr>
          <p:cNvPr id="46083" name="矩形 1"/>
          <p:cNvSpPr/>
          <p:nvPr/>
        </p:nvSpPr>
        <p:spPr>
          <a:xfrm>
            <a:off x="0" y="954405"/>
            <a:ext cx="9144000" cy="5903595"/>
          </a:xfrm>
          <a:prstGeom prst="rect">
            <a:avLst/>
          </a:prstGeom>
          <a:solidFill>
            <a:schemeClr val="bg1"/>
          </a:solidFill>
          <a:ln w="9525">
            <a:noFill/>
          </a:ln>
        </p:spPr>
        <p:txBody>
          <a:bodyPr lIns="90170" tIns="46990" rIns="90170" bIns="46990" anchor="ctr"/>
          <a:lstStyle/>
          <a:p>
            <a:pPr>
              <a:lnSpc>
                <a:spcPct val="150000"/>
              </a:lnSpc>
            </a:pPr>
            <a:endParaRPr lang="en-US" altLang="zh-CN" sz="2000" dirty="0" smtClean="0">
              <a:solidFill>
                <a:srgbClr val="336699"/>
              </a:solidFill>
              <a:latin typeface="微软雅黑" panose="020B0503020204020204" pitchFamily="34" charset="-122"/>
              <a:ea typeface="微软雅黑" panose="020B0503020204020204" pitchFamily="34" charset="-122"/>
            </a:endParaRPr>
          </a:p>
          <a:p>
            <a:pPr>
              <a:lnSpc>
                <a:spcPct val="150000"/>
              </a:lnSpc>
            </a:pPr>
            <a:endParaRPr lang="en-US" altLang="zh-CN" sz="2000" dirty="0" smtClean="0">
              <a:solidFill>
                <a:srgbClr val="336699"/>
              </a:solidFill>
              <a:latin typeface="微软雅黑" panose="020B0503020204020204" pitchFamily="34" charset="-122"/>
              <a:ea typeface="微软雅黑" panose="020B0503020204020204" pitchFamily="34" charset="-122"/>
            </a:endParaRPr>
          </a:p>
          <a:p>
            <a:pPr>
              <a:lnSpc>
                <a:spcPct val="200000"/>
              </a:lnSpc>
            </a:pPr>
            <a:r>
              <a:rPr lang="en-US" altLang="zh-CN" sz="2000" dirty="0" smtClean="0">
                <a:solidFill>
                  <a:srgbClr val="336699"/>
                </a:solidFill>
                <a:latin typeface="微软雅黑" panose="020B0503020204020204" pitchFamily="34" charset="-122"/>
                <a:ea typeface="微软雅黑" panose="020B0503020204020204" pitchFamily="34" charset="-122"/>
              </a:rPr>
              <a:t>   </a:t>
            </a:r>
            <a:endParaRPr lang="en-US" altLang="zh-CN" sz="2000" dirty="0" smtClean="0">
              <a:solidFill>
                <a:srgbClr val="336699"/>
              </a:solidFill>
              <a:latin typeface="微软雅黑" panose="020B0503020204020204" pitchFamily="34" charset="-122"/>
              <a:ea typeface="微软雅黑" panose="020B0503020204020204" pitchFamily="34" charset="-122"/>
            </a:endParaRPr>
          </a:p>
          <a:p>
            <a:pPr>
              <a:lnSpc>
                <a:spcPct val="200000"/>
              </a:lnSpc>
            </a:pPr>
            <a:endParaRPr lang="en-US" altLang="zh-CN" sz="2000" dirty="0" smtClean="0">
              <a:solidFill>
                <a:srgbClr val="336699"/>
              </a:solidFill>
              <a:latin typeface="微软雅黑" panose="020B0503020204020204" pitchFamily="34" charset="-122"/>
              <a:ea typeface="微软雅黑" panose="020B0503020204020204" pitchFamily="34" charset="-122"/>
            </a:endParaRPr>
          </a:p>
          <a:p>
            <a:pPr>
              <a:lnSpc>
                <a:spcPct val="150000"/>
              </a:lnSpc>
            </a:pPr>
            <a:r>
              <a:rPr lang="en-US" altLang="zh-CN" sz="2000" dirty="0" smtClean="0">
                <a:solidFill>
                  <a:schemeClr val="tx2"/>
                </a:solidFill>
                <a:latin typeface="微软雅黑" panose="020B0503020204020204" pitchFamily="34" charset="-122"/>
                <a:ea typeface="微软雅黑" panose="020B0503020204020204" pitchFamily="34" charset="-122"/>
              </a:rPr>
              <a:t>1.</a:t>
            </a:r>
            <a:r>
              <a:rPr lang="zh-CN" altLang="en-US" sz="2000" dirty="0" smtClean="0">
                <a:solidFill>
                  <a:schemeClr val="tx2"/>
                </a:solidFill>
                <a:latin typeface="微软雅黑" panose="020B0503020204020204" pitchFamily="34" charset="-122"/>
                <a:ea typeface="微软雅黑" panose="020B0503020204020204" pitchFamily="34" charset="-122"/>
              </a:rPr>
              <a:t>登录</a:t>
            </a:r>
            <a:r>
              <a:rPr lang="en-US" altLang="zh-CN" sz="2000" dirty="0">
                <a:hlinkClick r:id="rId2"/>
              </a:rPr>
              <a:t>http://ps-shmecsfa.shec.edu.cn/</a:t>
            </a:r>
            <a:endParaRPr lang="en-US" altLang="zh-CN" sz="2000" dirty="0" smtClean="0">
              <a:solidFill>
                <a:schemeClr val="tx2"/>
              </a:solidFill>
              <a:latin typeface="微软雅黑" panose="020B0503020204020204" pitchFamily="34" charset="-122"/>
              <a:ea typeface="微软雅黑" panose="020B0503020204020204" pitchFamily="34" charset="-122"/>
            </a:endParaRPr>
          </a:p>
          <a:p>
            <a:pPr>
              <a:lnSpc>
                <a:spcPct val="150000"/>
              </a:lnSpc>
            </a:pPr>
            <a:r>
              <a:rPr lang="en-US" altLang="zh-CN" sz="2000" dirty="0" smtClean="0">
                <a:solidFill>
                  <a:schemeClr val="tx2"/>
                </a:solidFill>
                <a:latin typeface="微软雅黑" panose="020B0503020204020204" pitchFamily="34" charset="-122"/>
                <a:ea typeface="微软雅黑" panose="020B0503020204020204" pitchFamily="34" charset="-122"/>
              </a:rPr>
              <a:t>2.</a:t>
            </a:r>
            <a:r>
              <a:rPr lang="zh-CN" altLang="en-US" sz="2000" dirty="0" smtClean="0">
                <a:solidFill>
                  <a:schemeClr val="tx2"/>
                </a:solidFill>
                <a:latin typeface="微软雅黑" panose="020B0503020204020204" pitchFamily="34" charset="-122"/>
                <a:ea typeface="微软雅黑" panose="020B0503020204020204" pitchFamily="34" charset="-122"/>
              </a:rPr>
              <a:t>微信关注企业号“上海市教委财资中心”，打开信息接收权限</a:t>
            </a:r>
            <a:endParaRPr lang="en-US" altLang="zh-CN" sz="2000" dirty="0" smtClean="0">
              <a:solidFill>
                <a:schemeClr val="tx2"/>
              </a:solidFill>
              <a:latin typeface="微软雅黑" panose="020B0503020204020204" pitchFamily="34" charset="-122"/>
              <a:ea typeface="微软雅黑" panose="020B0503020204020204" pitchFamily="34" charset="-122"/>
            </a:endParaRPr>
          </a:p>
          <a:p>
            <a:pPr>
              <a:lnSpc>
                <a:spcPct val="150000"/>
              </a:lnSpc>
            </a:pPr>
            <a:r>
              <a:rPr lang="en-US" altLang="zh-CN" sz="2000" dirty="0" smtClean="0">
                <a:solidFill>
                  <a:schemeClr val="tx2"/>
                </a:solidFill>
                <a:latin typeface="微软雅黑" panose="020B0503020204020204" pitchFamily="34" charset="-122"/>
                <a:ea typeface="微软雅黑" panose="020B0503020204020204" pitchFamily="34" charset="-122"/>
              </a:rPr>
              <a:t>3.</a:t>
            </a:r>
            <a:r>
              <a:rPr lang="zh-CN" altLang="en-US" sz="2000" dirty="0" smtClean="0">
                <a:solidFill>
                  <a:schemeClr val="tx2"/>
                </a:solidFill>
                <a:latin typeface="微软雅黑" panose="020B0503020204020204" pitchFamily="34" charset="-122"/>
                <a:ea typeface="微软雅黑" panose="020B0503020204020204" pitchFamily="34" charset="-122"/>
              </a:rPr>
              <a:t>若首次使用系统，需进行用户注册，建议</a:t>
            </a:r>
            <a:r>
              <a:rPr lang="en-US" altLang="zh-CN" sz="2000" dirty="0" smtClean="0">
                <a:solidFill>
                  <a:schemeClr val="tx2"/>
                </a:solidFill>
                <a:latin typeface="微软雅黑" panose="020B0503020204020204" pitchFamily="34" charset="-122"/>
                <a:ea typeface="微软雅黑" panose="020B0503020204020204" pitchFamily="34" charset="-122"/>
              </a:rPr>
              <a:t>PC</a:t>
            </a:r>
            <a:r>
              <a:rPr lang="zh-CN" altLang="en-US" sz="2000" dirty="0" smtClean="0">
                <a:solidFill>
                  <a:schemeClr val="tx2"/>
                </a:solidFill>
                <a:latin typeface="微软雅黑" panose="020B0503020204020204" pitchFamily="34" charset="-122"/>
                <a:ea typeface="微软雅黑" panose="020B0503020204020204" pitchFamily="34" charset="-122"/>
              </a:rPr>
              <a:t>端注册，并使用</a:t>
            </a:r>
            <a:r>
              <a:rPr lang="en-US" altLang="zh-CN" sz="2000" dirty="0" smtClean="0">
                <a:solidFill>
                  <a:schemeClr val="tx2"/>
                </a:solidFill>
                <a:latin typeface="微软雅黑" panose="020B0503020204020204" pitchFamily="34" charset="-122"/>
                <a:ea typeface="微软雅黑" panose="020B0503020204020204" pitchFamily="34" charset="-122"/>
              </a:rPr>
              <a:t>GOOGLE</a:t>
            </a:r>
            <a:r>
              <a:rPr lang="zh-CN" altLang="en-US" sz="2000" dirty="0" smtClean="0">
                <a:solidFill>
                  <a:schemeClr val="tx2"/>
                </a:solidFill>
                <a:latin typeface="微软雅黑" panose="020B0503020204020204" pitchFamily="34" charset="-122"/>
                <a:ea typeface="微软雅黑" panose="020B0503020204020204" pitchFamily="34" charset="-122"/>
              </a:rPr>
              <a:t>浏览器</a:t>
            </a:r>
            <a:endParaRPr lang="en-US" altLang="zh-CN" sz="2000" dirty="0" smtClean="0">
              <a:solidFill>
                <a:schemeClr val="tx2"/>
              </a:solidFill>
              <a:latin typeface="微软雅黑" panose="020B0503020204020204" pitchFamily="34" charset="-122"/>
              <a:ea typeface="微软雅黑" panose="020B0503020204020204" pitchFamily="34" charset="-122"/>
            </a:endParaRPr>
          </a:p>
          <a:p>
            <a:pPr>
              <a:lnSpc>
                <a:spcPct val="150000"/>
              </a:lnSpc>
            </a:pPr>
            <a:r>
              <a:rPr lang="en-US" altLang="zh-CN" sz="2000" dirty="0" smtClean="0">
                <a:solidFill>
                  <a:schemeClr val="tx2"/>
                </a:solidFill>
                <a:latin typeface="微软雅黑" panose="020B0503020204020204" pitchFamily="34" charset="-122"/>
                <a:ea typeface="微软雅黑" panose="020B0503020204020204" pitchFamily="34" charset="-122"/>
              </a:rPr>
              <a:t>4.</a:t>
            </a:r>
            <a:r>
              <a:rPr lang="zh-CN" altLang="en-US" sz="2000" dirty="0" smtClean="0">
                <a:solidFill>
                  <a:schemeClr val="tx2"/>
                </a:solidFill>
                <a:latin typeface="微软雅黑" panose="020B0503020204020204" pitchFamily="34" charset="-122"/>
                <a:ea typeface="微软雅黑" panose="020B0503020204020204" pitchFamily="34" charset="-122"/>
              </a:rPr>
              <a:t>注册手机号必须是微信账号绑定的手机号，单位信息通常不需要新增，请在系统下拉菜单中搜索</a:t>
            </a:r>
            <a:endParaRPr lang="en-US" altLang="zh-CN" sz="2000" dirty="0" smtClean="0">
              <a:solidFill>
                <a:schemeClr val="tx2"/>
              </a:solidFill>
              <a:latin typeface="微软雅黑" panose="020B0503020204020204" pitchFamily="34" charset="-122"/>
              <a:ea typeface="微软雅黑" panose="020B0503020204020204" pitchFamily="34" charset="-122"/>
            </a:endParaRPr>
          </a:p>
          <a:p>
            <a:pPr>
              <a:lnSpc>
                <a:spcPct val="150000"/>
              </a:lnSpc>
            </a:pPr>
            <a:r>
              <a:rPr lang="en-US" altLang="zh-CN" sz="2000" dirty="0" smtClean="0">
                <a:solidFill>
                  <a:schemeClr val="tx2"/>
                </a:solidFill>
                <a:latin typeface="微软雅黑" panose="020B0503020204020204" pitchFamily="34" charset="-122"/>
                <a:ea typeface="微软雅黑" panose="020B0503020204020204" pitchFamily="34" charset="-122"/>
              </a:rPr>
              <a:t>5.</a:t>
            </a:r>
            <a:r>
              <a:rPr lang="zh-CN" altLang="en-US" sz="2000" dirty="0" smtClean="0">
                <a:solidFill>
                  <a:schemeClr val="tx2"/>
                </a:solidFill>
                <a:latin typeface="微软雅黑" panose="020B0503020204020204" pitchFamily="34" charset="-122"/>
                <a:ea typeface="微软雅黑" panose="020B0503020204020204" pitchFamily="34" charset="-122"/>
              </a:rPr>
              <a:t>登录验证码以微信形式发送</a:t>
            </a:r>
            <a:endParaRPr lang="en-US" altLang="zh-CN" sz="2000" dirty="0" smtClean="0">
              <a:solidFill>
                <a:schemeClr val="tx2"/>
              </a:solidFill>
              <a:latin typeface="微软雅黑" panose="020B0503020204020204" pitchFamily="34" charset="-122"/>
              <a:ea typeface="微软雅黑" panose="020B0503020204020204" pitchFamily="34" charset="-122"/>
            </a:endParaRPr>
          </a:p>
          <a:p>
            <a:pPr>
              <a:lnSpc>
                <a:spcPct val="150000"/>
              </a:lnSpc>
            </a:pPr>
            <a:r>
              <a:rPr lang="en-US" altLang="zh-CN" sz="2000" dirty="0" smtClean="0">
                <a:solidFill>
                  <a:schemeClr val="tx2"/>
                </a:solidFill>
                <a:latin typeface="微软雅黑" panose="020B0503020204020204" pitchFamily="34" charset="-122"/>
                <a:ea typeface="微软雅黑" panose="020B0503020204020204" pitchFamily="34" charset="-122"/>
              </a:rPr>
              <a:t>6.</a:t>
            </a:r>
            <a:r>
              <a:rPr lang="zh-CN" altLang="en-US" sz="2000" dirty="0" smtClean="0">
                <a:solidFill>
                  <a:schemeClr val="tx2"/>
                </a:solidFill>
                <a:latin typeface="微软雅黑" panose="020B0503020204020204" pitchFamily="34" charset="-122"/>
                <a:ea typeface="微软雅黑" panose="020B0503020204020204" pitchFamily="34" charset="-122"/>
              </a:rPr>
              <a:t>进入系统后选择“</a:t>
            </a:r>
            <a:r>
              <a:rPr lang="en-US" altLang="zh-CN" sz="2000" dirty="0" smtClean="0">
                <a:solidFill>
                  <a:schemeClr val="tx2"/>
                </a:solidFill>
                <a:latin typeface="微软雅黑" panose="020B0503020204020204" pitchFamily="34" charset="-122"/>
                <a:ea typeface="微软雅黑" panose="020B0503020204020204" pitchFamily="34" charset="-122"/>
              </a:rPr>
              <a:t>2022</a:t>
            </a:r>
            <a:r>
              <a:rPr lang="zh-CN" altLang="en-US" sz="2000" dirty="0" smtClean="0">
                <a:solidFill>
                  <a:schemeClr val="tx2"/>
                </a:solidFill>
                <a:latin typeface="微软雅黑" panose="020B0503020204020204" pitchFamily="34" charset="-122"/>
                <a:ea typeface="微软雅黑" panose="020B0503020204020204" pitchFamily="34" charset="-122"/>
              </a:rPr>
              <a:t>年</a:t>
            </a:r>
            <a:r>
              <a:rPr lang="zh-CN" altLang="en-US" sz="2000" dirty="0">
                <a:solidFill>
                  <a:schemeClr val="tx2"/>
                </a:solidFill>
                <a:latin typeface="微软雅黑" panose="020B0503020204020204" pitchFamily="34" charset="-122"/>
                <a:ea typeface="微软雅黑" panose="020B0503020204020204" pitchFamily="34" charset="-122"/>
              </a:rPr>
              <a:t>责任处室</a:t>
            </a:r>
            <a:r>
              <a:rPr lang="zh-CN" altLang="en-US" sz="2000" dirty="0" smtClean="0">
                <a:solidFill>
                  <a:schemeClr val="tx2"/>
                </a:solidFill>
                <a:latin typeface="微软雅黑" panose="020B0503020204020204" pitchFamily="34" charset="-122"/>
                <a:ea typeface="微软雅黑" panose="020B0503020204020204" pitchFamily="34" charset="-122"/>
              </a:rPr>
              <a:t>”申报</a:t>
            </a:r>
            <a:endParaRPr lang="en-US" altLang="zh-CN" sz="2000" dirty="0" smtClean="0">
              <a:solidFill>
                <a:schemeClr val="tx2"/>
              </a:solidFill>
              <a:latin typeface="微软雅黑" panose="020B0503020204020204" pitchFamily="34" charset="-122"/>
              <a:ea typeface="微软雅黑" panose="020B0503020204020204" pitchFamily="34" charset="-122"/>
            </a:endParaRPr>
          </a:p>
          <a:p>
            <a:pPr>
              <a:lnSpc>
                <a:spcPct val="150000"/>
              </a:lnSpc>
            </a:pPr>
            <a:r>
              <a:rPr lang="en-US" altLang="zh-CN" sz="2000" dirty="0" smtClean="0">
                <a:solidFill>
                  <a:schemeClr val="tx2"/>
                </a:solidFill>
                <a:latin typeface="微软雅黑" panose="020B0503020204020204" pitchFamily="34" charset="-122"/>
                <a:ea typeface="微软雅黑" panose="020B0503020204020204" pitchFamily="34" charset="-122"/>
              </a:rPr>
              <a:t>7.</a:t>
            </a:r>
            <a:r>
              <a:rPr lang="zh-CN" altLang="en-US" sz="2000" dirty="0" smtClean="0">
                <a:solidFill>
                  <a:schemeClr val="tx2"/>
                </a:solidFill>
                <a:latin typeface="微软雅黑" panose="020B0503020204020204" pitchFamily="34" charset="-122"/>
                <a:ea typeface="微软雅黑" panose="020B0503020204020204" pitchFamily="34" charset="-122"/>
              </a:rPr>
              <a:t>填制状态中注意保存，并下载带有水印的版本走单位内部流程</a:t>
            </a:r>
            <a:endParaRPr lang="en-US" altLang="zh-CN" sz="2000" dirty="0" smtClean="0">
              <a:solidFill>
                <a:schemeClr val="tx2"/>
              </a:solidFill>
              <a:latin typeface="微软雅黑" panose="020B0503020204020204" pitchFamily="34" charset="-122"/>
              <a:ea typeface="微软雅黑" panose="020B0503020204020204" pitchFamily="34" charset="-122"/>
            </a:endParaRPr>
          </a:p>
          <a:p>
            <a:pPr>
              <a:lnSpc>
                <a:spcPct val="150000"/>
              </a:lnSpc>
            </a:pPr>
            <a:r>
              <a:rPr lang="en-US" altLang="zh-CN" sz="2000" dirty="0" smtClean="0">
                <a:solidFill>
                  <a:schemeClr val="tx2"/>
                </a:solidFill>
                <a:latin typeface="微软雅黑" panose="020B0503020204020204" pitchFamily="34" charset="-122"/>
                <a:ea typeface="微软雅黑" panose="020B0503020204020204" pitchFamily="34" charset="-122"/>
              </a:rPr>
              <a:t>8.</a:t>
            </a:r>
            <a:r>
              <a:rPr lang="zh-CN" altLang="en-US" sz="2000" dirty="0" smtClean="0">
                <a:solidFill>
                  <a:srgbClr val="C00000"/>
                </a:solidFill>
                <a:latin typeface="微软雅黑" panose="020B0503020204020204" pitchFamily="34" charset="-122"/>
                <a:ea typeface="微软雅黑" panose="020B0503020204020204" pitchFamily="34" charset="-122"/>
              </a:rPr>
              <a:t>需在系统中上传有本单位财务部门公章和单位公章的附件后方可提交</a:t>
            </a:r>
            <a:endParaRPr lang="en-US" altLang="zh-CN" sz="2000" dirty="0" smtClean="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2000" dirty="0" smtClean="0">
                <a:solidFill>
                  <a:schemeClr val="tx2"/>
                </a:solidFill>
                <a:latin typeface="微软雅黑" panose="020B0503020204020204" pitchFamily="34" charset="-122"/>
                <a:ea typeface="微软雅黑" panose="020B0503020204020204" pitchFamily="34" charset="-122"/>
              </a:rPr>
              <a:t>9.</a:t>
            </a:r>
            <a:r>
              <a:rPr lang="zh-CN" altLang="en-US" sz="2000" dirty="0" smtClean="0">
                <a:solidFill>
                  <a:schemeClr val="tx2"/>
                </a:solidFill>
                <a:latin typeface="微软雅黑" panose="020B0503020204020204" pitchFamily="34" charset="-122"/>
                <a:ea typeface="微软雅黑" panose="020B0503020204020204" pitchFamily="34" charset="-122"/>
              </a:rPr>
              <a:t>技术问题可拨打</a:t>
            </a:r>
            <a:r>
              <a:rPr lang="en-US" altLang="zh-CN" sz="2000" dirty="0" smtClean="0">
                <a:solidFill>
                  <a:schemeClr val="tx2"/>
                </a:solidFill>
                <a:latin typeface="微软雅黑" panose="020B0503020204020204" pitchFamily="34" charset="-122"/>
                <a:ea typeface="微软雅黑" panose="020B0503020204020204" pitchFamily="34" charset="-122"/>
              </a:rPr>
              <a:t>021-56387510</a:t>
            </a:r>
            <a:r>
              <a:rPr lang="zh-CN" altLang="en-US" sz="2000" dirty="0" smtClean="0">
                <a:solidFill>
                  <a:schemeClr val="tx2"/>
                </a:solidFill>
                <a:latin typeface="微软雅黑" panose="020B0503020204020204" pitchFamily="34" charset="-122"/>
                <a:ea typeface="微软雅黑" panose="020B0503020204020204" pitchFamily="34" charset="-122"/>
              </a:rPr>
              <a:t>，工作日</a:t>
            </a:r>
            <a:r>
              <a:rPr lang="en-US" altLang="zh-CN" sz="2000" dirty="0" smtClean="0">
                <a:solidFill>
                  <a:schemeClr val="tx2"/>
                </a:solidFill>
                <a:latin typeface="微软雅黑" panose="020B0503020204020204" pitchFamily="34" charset="-122"/>
                <a:ea typeface="微软雅黑" panose="020B0503020204020204" pitchFamily="34" charset="-122"/>
              </a:rPr>
              <a:t>8</a:t>
            </a:r>
            <a:r>
              <a:rPr lang="zh-CN" altLang="en-US" sz="2000" dirty="0" smtClean="0">
                <a:solidFill>
                  <a:schemeClr val="tx2"/>
                </a:solidFill>
                <a:latin typeface="微软雅黑" panose="020B0503020204020204" pitchFamily="34" charset="-122"/>
                <a:ea typeface="微软雅黑" panose="020B0503020204020204" pitchFamily="34" charset="-122"/>
              </a:rPr>
              <a:t>：</a:t>
            </a:r>
            <a:r>
              <a:rPr lang="en-US" altLang="zh-CN" sz="2000" dirty="0" smtClean="0">
                <a:solidFill>
                  <a:schemeClr val="tx2"/>
                </a:solidFill>
                <a:latin typeface="微软雅黑" panose="020B0503020204020204" pitchFamily="34" charset="-122"/>
                <a:ea typeface="微软雅黑" panose="020B0503020204020204" pitchFamily="34" charset="-122"/>
              </a:rPr>
              <a:t>00——17</a:t>
            </a:r>
            <a:r>
              <a:rPr lang="zh-CN" altLang="en-US" sz="2000" dirty="0" smtClean="0">
                <a:solidFill>
                  <a:schemeClr val="tx2"/>
                </a:solidFill>
                <a:latin typeface="微软雅黑" panose="020B0503020204020204" pitchFamily="34" charset="-122"/>
                <a:ea typeface="微软雅黑" panose="020B0503020204020204" pitchFamily="34" charset="-122"/>
              </a:rPr>
              <a:t>：</a:t>
            </a:r>
            <a:r>
              <a:rPr lang="en-US" altLang="zh-CN" sz="2000" dirty="0" smtClean="0">
                <a:solidFill>
                  <a:schemeClr val="tx2"/>
                </a:solidFill>
                <a:latin typeface="微软雅黑" panose="020B0503020204020204" pitchFamily="34" charset="-122"/>
                <a:ea typeface="微软雅黑" panose="020B0503020204020204" pitchFamily="34" charset="-122"/>
              </a:rPr>
              <a:t>00</a:t>
            </a:r>
            <a:endParaRPr lang="zh-CN" altLang="en-US" sz="2000" dirty="0">
              <a:solidFill>
                <a:schemeClr val="tx2"/>
              </a:solidFill>
              <a:latin typeface="微软雅黑" panose="020B0503020204020204" pitchFamily="34" charset="-122"/>
              <a:ea typeface="微软雅黑" panose="020B0503020204020204" pitchFamily="34" charset="-122"/>
            </a:endParaRPr>
          </a:p>
          <a:p>
            <a:pPr>
              <a:lnSpc>
                <a:spcPct val="150000"/>
              </a:lnSpc>
            </a:pPr>
            <a:endParaRPr lang="zh-CN" altLang="en-US" sz="2000" dirty="0">
              <a:latin typeface="微软雅黑" panose="020B0503020204020204" pitchFamily="34" charset="-122"/>
              <a:ea typeface="微软雅黑" panose="020B0503020204020204" pitchFamily="34" charset="-122"/>
            </a:endParaRPr>
          </a:p>
          <a:p>
            <a:pPr>
              <a:lnSpc>
                <a:spcPct val="150000"/>
              </a:lnSpc>
            </a:pPr>
            <a:endParaRPr lang="zh-CN" altLang="en-US" sz="2000" dirty="0">
              <a:solidFill>
                <a:srgbClr val="336699"/>
              </a:solidFill>
              <a:latin typeface="微软雅黑" panose="020B0503020204020204" pitchFamily="34" charset="-122"/>
              <a:ea typeface="微软雅黑" panose="020B0503020204020204" pitchFamily="34" charset="-122"/>
            </a:endParaRPr>
          </a:p>
          <a:p>
            <a:pPr>
              <a:lnSpc>
                <a:spcPct val="150000"/>
              </a:lnSpc>
            </a:pPr>
            <a:endParaRPr lang="zh-CN" altLang="en-US" sz="2000" dirty="0">
              <a:solidFill>
                <a:srgbClr val="336699"/>
              </a:solidFill>
              <a:latin typeface="微软雅黑" panose="020B0503020204020204" pitchFamily="34" charset="-122"/>
              <a:ea typeface="微软雅黑" panose="020B0503020204020204" pitchFamily="34" charset="-122"/>
            </a:endParaRPr>
          </a:p>
          <a:p>
            <a:pPr>
              <a:lnSpc>
                <a:spcPct val="150000"/>
              </a:lnSpc>
            </a:pPr>
            <a:endParaRPr lang="zh-CN" altLang="en-US" sz="2000" dirty="0">
              <a:solidFill>
                <a:srgbClr val="336699"/>
              </a:solidFill>
              <a:latin typeface="微软雅黑" panose="020B0503020204020204" pitchFamily="34" charset="-122"/>
              <a:ea typeface="微软雅黑" panose="020B0503020204020204" pitchFamily="34" charset="-122"/>
            </a:endParaRPr>
          </a:p>
          <a:p>
            <a:pPr>
              <a:lnSpc>
                <a:spcPct val="150000"/>
              </a:lnSpc>
            </a:pPr>
            <a:endParaRPr lang="zh-CN" altLang="en-US" sz="2000" dirty="0">
              <a:solidFill>
                <a:srgbClr val="336699"/>
              </a:solidFill>
              <a:latin typeface="微软雅黑" panose="020B0503020204020204" pitchFamily="34" charset="-122"/>
              <a:ea typeface="微软雅黑" panose="020B0503020204020204" pitchFamily="34" charset="-122"/>
            </a:endParaRPr>
          </a:p>
          <a:p>
            <a:pPr algn="ctr">
              <a:lnSpc>
                <a:spcPct val="150000"/>
              </a:lnSpc>
            </a:pPr>
            <a:endParaRPr lang="zh-CN" altLang="en-US" sz="2000" dirty="0">
              <a:solidFill>
                <a:srgbClr val="336699"/>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46084" name="Picture 3" descr="教委图标"/>
          <p:cNvPicPr>
            <a:picLocks noChangeAspect="1"/>
          </p:cNvPicPr>
          <p:nvPr/>
        </p:nvPicPr>
        <p:blipFill>
          <a:blip r:embed="rId3" cstate="print"/>
          <a:stretch>
            <a:fillRect/>
          </a:stretch>
        </p:blipFill>
        <p:spPr>
          <a:xfrm>
            <a:off x="381000" y="265113"/>
            <a:ext cx="533400" cy="504825"/>
          </a:xfrm>
          <a:prstGeom prst="rect">
            <a:avLst/>
          </a:prstGeom>
          <a:noFill/>
          <a:ln w="9525">
            <a:noFill/>
          </a:ln>
        </p:spPr>
      </p:pic>
      <p:sp>
        <p:nvSpPr>
          <p:cNvPr id="46085" name="TextBox 20"/>
          <p:cNvSpPr txBox="1"/>
          <p:nvPr/>
        </p:nvSpPr>
        <p:spPr>
          <a:xfrm>
            <a:off x="381000" y="2619375"/>
            <a:ext cx="4349750" cy="460375"/>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6087" name="文本框 1"/>
          <p:cNvSpPr txBox="1"/>
          <p:nvPr/>
        </p:nvSpPr>
        <p:spPr>
          <a:xfrm>
            <a:off x="914400" y="169863"/>
            <a:ext cx="6707188" cy="553085"/>
          </a:xfrm>
          <a:prstGeom prst="rect">
            <a:avLst/>
          </a:prstGeom>
          <a:noFill/>
          <a:ln w="9525">
            <a:noFill/>
          </a:ln>
        </p:spPr>
        <p:txBody>
          <a:bodyPr>
            <a:spAutoFit/>
          </a:bodyPr>
          <a:lstStyle/>
          <a:p>
            <a:r>
              <a:rPr lang="zh-CN" altLang="en-US" sz="3000" b="1" dirty="0" smtClean="0">
                <a:solidFill>
                  <a:schemeClr val="bg1"/>
                </a:solidFill>
                <a:latin typeface="Arial" panose="020B0604020202020204" pitchFamily="34" charset="0"/>
                <a:ea typeface="微软雅黑" panose="020B0503020204020204" pitchFamily="34" charset="-122"/>
              </a:rPr>
              <a:t>六、</a:t>
            </a:r>
            <a:r>
              <a:rPr lang="zh-CN" altLang="en-US" sz="3000" b="1" dirty="0">
                <a:solidFill>
                  <a:schemeClr val="bg1"/>
                </a:solidFill>
                <a:latin typeface="Arial" panose="020B0604020202020204" pitchFamily="34" charset="0"/>
                <a:ea typeface="微软雅黑" panose="020B0503020204020204" pitchFamily="34" charset="-122"/>
              </a:rPr>
              <a:t>委本部专项</a:t>
            </a:r>
            <a:r>
              <a:rPr lang="zh-CN" altLang="en-US" sz="3000" b="1" dirty="0" smtClean="0">
                <a:solidFill>
                  <a:schemeClr val="bg1"/>
                </a:solidFill>
                <a:latin typeface="Arial" panose="020B0604020202020204" pitchFamily="34" charset="0"/>
                <a:ea typeface="微软雅黑" panose="020B0503020204020204" pitchFamily="34" charset="-122"/>
              </a:rPr>
              <a:t>经费</a:t>
            </a:r>
            <a:r>
              <a:rPr lang="zh-CN" altLang="en-US" sz="3000" b="1" dirty="0" smtClean="0">
                <a:solidFill>
                  <a:schemeClr val="bg1"/>
                </a:solidFill>
                <a:ea typeface="微软雅黑" panose="020B0503020204020204" pitchFamily="34" charset="-122"/>
              </a:rPr>
              <a:t>系统申报注意事项</a:t>
            </a:r>
            <a:endParaRPr lang="zh-CN" altLang="en-US" sz="3000" b="1" dirty="0">
              <a:solidFill>
                <a:schemeClr val="bg1"/>
              </a:solidFill>
              <a:latin typeface="Arial" panose="020B0604020202020204" pitchFamily="34" charset="0"/>
              <a:ea typeface="微软雅黑" panose="020B0503020204020204" pitchFamily="34" charset="-122"/>
            </a:endParaRPr>
          </a:p>
        </p:txBody>
      </p:sp>
      <p:sp>
        <p:nvSpPr>
          <p:cNvPr id="46088" name="TextBox 9"/>
          <p:cNvSpPr txBox="1"/>
          <p:nvPr/>
        </p:nvSpPr>
        <p:spPr>
          <a:xfrm>
            <a:off x="545465" y="1084263"/>
            <a:ext cx="8051800" cy="369887"/>
          </a:xfrm>
          <a:prstGeom prst="rect">
            <a:avLst/>
          </a:prstGeom>
          <a:noFill/>
          <a:ln w="9525">
            <a:noFill/>
          </a:ln>
        </p:spPr>
        <p:txBody>
          <a:bodyPr>
            <a:spAutoFit/>
          </a:bodyPr>
          <a:lstStyle/>
          <a:p>
            <a:endParaRPr lang="zh-CN" altLang="en-US" dirty="0">
              <a:latin typeface="Arial" panose="020B060402020202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6083">
                                            <p:txEl>
                                              <p:pRg st="4" end="4"/>
                                            </p:txEl>
                                          </p:spTgt>
                                        </p:tgtEl>
                                        <p:attrNameLst>
                                          <p:attrName>style.visibility</p:attrName>
                                        </p:attrNameLst>
                                      </p:cBhvr>
                                      <p:to>
                                        <p:strVal val="visible"/>
                                      </p:to>
                                    </p:set>
                                    <p:animEffect transition="in" filter="fade">
                                      <p:cBhvr>
                                        <p:cTn id="7" dur="1000"/>
                                        <p:tgtEl>
                                          <p:spTgt spid="46083">
                                            <p:txEl>
                                              <p:pRg st="4" end="4"/>
                                            </p:txEl>
                                          </p:spTgt>
                                        </p:tgtEl>
                                      </p:cBhvr>
                                    </p:animEffect>
                                    <p:anim calcmode="lin" valueType="num">
                                      <p:cBhvr>
                                        <p:cTn id="8" dur="1000" fill="hold"/>
                                        <p:tgtEl>
                                          <p:spTgt spid="46083">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46083">
                                            <p:txEl>
                                              <p:pRg st="4" end="4"/>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6083">
                                            <p:txEl>
                                              <p:pRg st="5" end="5"/>
                                            </p:txEl>
                                          </p:spTgt>
                                        </p:tgtEl>
                                        <p:attrNameLst>
                                          <p:attrName>style.visibility</p:attrName>
                                        </p:attrNameLst>
                                      </p:cBhvr>
                                      <p:to>
                                        <p:strVal val="visible"/>
                                      </p:to>
                                    </p:set>
                                    <p:animEffect transition="in" filter="fade">
                                      <p:cBhvr>
                                        <p:cTn id="12" dur="1000"/>
                                        <p:tgtEl>
                                          <p:spTgt spid="46083">
                                            <p:txEl>
                                              <p:pRg st="5" end="5"/>
                                            </p:txEl>
                                          </p:spTgt>
                                        </p:tgtEl>
                                      </p:cBhvr>
                                    </p:animEffect>
                                    <p:anim calcmode="lin" valueType="num">
                                      <p:cBhvr>
                                        <p:cTn id="13" dur="1000" fill="hold"/>
                                        <p:tgtEl>
                                          <p:spTgt spid="46083">
                                            <p:txEl>
                                              <p:pRg st="5" end="5"/>
                                            </p:txEl>
                                          </p:spTgt>
                                        </p:tgtEl>
                                        <p:attrNameLst>
                                          <p:attrName>ppt_x</p:attrName>
                                        </p:attrNameLst>
                                      </p:cBhvr>
                                      <p:tavLst>
                                        <p:tav tm="0">
                                          <p:val>
                                            <p:strVal val="#ppt_x"/>
                                          </p:val>
                                        </p:tav>
                                        <p:tav tm="100000">
                                          <p:val>
                                            <p:strVal val="#ppt_x"/>
                                          </p:val>
                                        </p:tav>
                                      </p:tavLst>
                                    </p:anim>
                                    <p:anim calcmode="lin" valueType="num">
                                      <p:cBhvr>
                                        <p:cTn id="14" dur="1000" fill="hold"/>
                                        <p:tgtEl>
                                          <p:spTgt spid="46083">
                                            <p:txEl>
                                              <p:pRg st="5" end="5"/>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6083">
                                            <p:txEl>
                                              <p:pRg st="6" end="6"/>
                                            </p:txEl>
                                          </p:spTgt>
                                        </p:tgtEl>
                                        <p:attrNameLst>
                                          <p:attrName>style.visibility</p:attrName>
                                        </p:attrNameLst>
                                      </p:cBhvr>
                                      <p:to>
                                        <p:strVal val="visible"/>
                                      </p:to>
                                    </p:set>
                                    <p:animEffect transition="in" filter="fade">
                                      <p:cBhvr>
                                        <p:cTn id="17" dur="1000"/>
                                        <p:tgtEl>
                                          <p:spTgt spid="46083">
                                            <p:txEl>
                                              <p:pRg st="6" end="6"/>
                                            </p:txEl>
                                          </p:spTgt>
                                        </p:tgtEl>
                                      </p:cBhvr>
                                    </p:animEffect>
                                    <p:anim calcmode="lin" valueType="num">
                                      <p:cBhvr>
                                        <p:cTn id="18" dur="1000" fill="hold"/>
                                        <p:tgtEl>
                                          <p:spTgt spid="46083">
                                            <p:txEl>
                                              <p:pRg st="6" end="6"/>
                                            </p:txEl>
                                          </p:spTgt>
                                        </p:tgtEl>
                                        <p:attrNameLst>
                                          <p:attrName>ppt_x</p:attrName>
                                        </p:attrNameLst>
                                      </p:cBhvr>
                                      <p:tavLst>
                                        <p:tav tm="0">
                                          <p:val>
                                            <p:strVal val="#ppt_x"/>
                                          </p:val>
                                        </p:tav>
                                        <p:tav tm="100000">
                                          <p:val>
                                            <p:strVal val="#ppt_x"/>
                                          </p:val>
                                        </p:tav>
                                      </p:tavLst>
                                    </p:anim>
                                    <p:anim calcmode="lin" valueType="num">
                                      <p:cBhvr>
                                        <p:cTn id="19" dur="1000" fill="hold"/>
                                        <p:tgtEl>
                                          <p:spTgt spid="4608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46083">
                                            <p:txEl>
                                              <p:pRg st="7" end="7"/>
                                            </p:txEl>
                                          </p:spTgt>
                                        </p:tgtEl>
                                        <p:attrNameLst>
                                          <p:attrName>style.visibility</p:attrName>
                                        </p:attrNameLst>
                                      </p:cBhvr>
                                      <p:to>
                                        <p:strVal val="visible"/>
                                      </p:to>
                                    </p:set>
                                    <p:animEffect transition="in" filter="fade">
                                      <p:cBhvr>
                                        <p:cTn id="24" dur="1000"/>
                                        <p:tgtEl>
                                          <p:spTgt spid="46083">
                                            <p:txEl>
                                              <p:pRg st="7" end="7"/>
                                            </p:txEl>
                                          </p:spTgt>
                                        </p:tgtEl>
                                      </p:cBhvr>
                                    </p:animEffect>
                                    <p:anim calcmode="lin" valueType="num">
                                      <p:cBhvr>
                                        <p:cTn id="25" dur="1000" fill="hold"/>
                                        <p:tgtEl>
                                          <p:spTgt spid="46083">
                                            <p:txEl>
                                              <p:pRg st="7" end="7"/>
                                            </p:txEl>
                                          </p:spTgt>
                                        </p:tgtEl>
                                        <p:attrNameLst>
                                          <p:attrName>ppt_x</p:attrName>
                                        </p:attrNameLst>
                                      </p:cBhvr>
                                      <p:tavLst>
                                        <p:tav tm="0">
                                          <p:val>
                                            <p:strVal val="#ppt_x"/>
                                          </p:val>
                                        </p:tav>
                                        <p:tav tm="100000">
                                          <p:val>
                                            <p:strVal val="#ppt_x"/>
                                          </p:val>
                                        </p:tav>
                                      </p:tavLst>
                                    </p:anim>
                                    <p:anim calcmode="lin" valueType="num">
                                      <p:cBhvr>
                                        <p:cTn id="26" dur="1000" fill="hold"/>
                                        <p:tgtEl>
                                          <p:spTgt spid="46083">
                                            <p:txEl>
                                              <p:pRg st="7" end="7"/>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6083">
                                            <p:txEl>
                                              <p:pRg st="8" end="8"/>
                                            </p:txEl>
                                          </p:spTgt>
                                        </p:tgtEl>
                                        <p:attrNameLst>
                                          <p:attrName>style.visibility</p:attrName>
                                        </p:attrNameLst>
                                      </p:cBhvr>
                                      <p:to>
                                        <p:strVal val="visible"/>
                                      </p:to>
                                    </p:set>
                                    <p:animEffect transition="in" filter="fade">
                                      <p:cBhvr>
                                        <p:cTn id="29" dur="1000"/>
                                        <p:tgtEl>
                                          <p:spTgt spid="46083">
                                            <p:txEl>
                                              <p:pRg st="8" end="8"/>
                                            </p:txEl>
                                          </p:spTgt>
                                        </p:tgtEl>
                                      </p:cBhvr>
                                    </p:animEffect>
                                    <p:anim calcmode="lin" valueType="num">
                                      <p:cBhvr>
                                        <p:cTn id="30" dur="1000" fill="hold"/>
                                        <p:tgtEl>
                                          <p:spTgt spid="46083">
                                            <p:txEl>
                                              <p:pRg st="8" end="8"/>
                                            </p:txEl>
                                          </p:spTgt>
                                        </p:tgtEl>
                                        <p:attrNameLst>
                                          <p:attrName>ppt_x</p:attrName>
                                        </p:attrNameLst>
                                      </p:cBhvr>
                                      <p:tavLst>
                                        <p:tav tm="0">
                                          <p:val>
                                            <p:strVal val="#ppt_x"/>
                                          </p:val>
                                        </p:tav>
                                        <p:tav tm="100000">
                                          <p:val>
                                            <p:strVal val="#ppt_x"/>
                                          </p:val>
                                        </p:tav>
                                      </p:tavLst>
                                    </p:anim>
                                    <p:anim calcmode="lin" valueType="num">
                                      <p:cBhvr>
                                        <p:cTn id="31" dur="1000" fill="hold"/>
                                        <p:tgtEl>
                                          <p:spTgt spid="46083">
                                            <p:txEl>
                                              <p:pRg st="8" end="8"/>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6083">
                                            <p:txEl>
                                              <p:pRg st="9" end="9"/>
                                            </p:txEl>
                                          </p:spTgt>
                                        </p:tgtEl>
                                        <p:attrNameLst>
                                          <p:attrName>style.visibility</p:attrName>
                                        </p:attrNameLst>
                                      </p:cBhvr>
                                      <p:to>
                                        <p:strVal val="visible"/>
                                      </p:to>
                                    </p:set>
                                    <p:animEffect transition="in" filter="fade">
                                      <p:cBhvr>
                                        <p:cTn id="34" dur="1000"/>
                                        <p:tgtEl>
                                          <p:spTgt spid="46083">
                                            <p:txEl>
                                              <p:pRg st="9" end="9"/>
                                            </p:txEl>
                                          </p:spTgt>
                                        </p:tgtEl>
                                      </p:cBhvr>
                                    </p:animEffect>
                                    <p:anim calcmode="lin" valueType="num">
                                      <p:cBhvr>
                                        <p:cTn id="35" dur="1000" fill="hold"/>
                                        <p:tgtEl>
                                          <p:spTgt spid="46083">
                                            <p:txEl>
                                              <p:pRg st="9" end="9"/>
                                            </p:txEl>
                                          </p:spTgt>
                                        </p:tgtEl>
                                        <p:attrNameLst>
                                          <p:attrName>ppt_x</p:attrName>
                                        </p:attrNameLst>
                                      </p:cBhvr>
                                      <p:tavLst>
                                        <p:tav tm="0">
                                          <p:val>
                                            <p:strVal val="#ppt_x"/>
                                          </p:val>
                                        </p:tav>
                                        <p:tav tm="100000">
                                          <p:val>
                                            <p:strVal val="#ppt_x"/>
                                          </p:val>
                                        </p:tav>
                                      </p:tavLst>
                                    </p:anim>
                                    <p:anim calcmode="lin" valueType="num">
                                      <p:cBhvr>
                                        <p:cTn id="36" dur="1000" fill="hold"/>
                                        <p:tgtEl>
                                          <p:spTgt spid="4608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46083">
                                            <p:txEl>
                                              <p:pRg st="10" end="10"/>
                                            </p:txEl>
                                          </p:spTgt>
                                        </p:tgtEl>
                                        <p:attrNameLst>
                                          <p:attrName>style.visibility</p:attrName>
                                        </p:attrNameLst>
                                      </p:cBhvr>
                                      <p:to>
                                        <p:strVal val="visible"/>
                                      </p:to>
                                    </p:set>
                                    <p:animEffect transition="in" filter="fade">
                                      <p:cBhvr>
                                        <p:cTn id="41" dur="1000"/>
                                        <p:tgtEl>
                                          <p:spTgt spid="46083">
                                            <p:txEl>
                                              <p:pRg st="10" end="10"/>
                                            </p:txEl>
                                          </p:spTgt>
                                        </p:tgtEl>
                                      </p:cBhvr>
                                    </p:animEffect>
                                    <p:anim calcmode="lin" valueType="num">
                                      <p:cBhvr>
                                        <p:cTn id="42" dur="1000" fill="hold"/>
                                        <p:tgtEl>
                                          <p:spTgt spid="46083">
                                            <p:txEl>
                                              <p:pRg st="10" end="10"/>
                                            </p:txEl>
                                          </p:spTgt>
                                        </p:tgtEl>
                                        <p:attrNameLst>
                                          <p:attrName>ppt_x</p:attrName>
                                        </p:attrNameLst>
                                      </p:cBhvr>
                                      <p:tavLst>
                                        <p:tav tm="0">
                                          <p:val>
                                            <p:strVal val="#ppt_x"/>
                                          </p:val>
                                        </p:tav>
                                        <p:tav tm="100000">
                                          <p:val>
                                            <p:strVal val="#ppt_x"/>
                                          </p:val>
                                        </p:tav>
                                      </p:tavLst>
                                    </p:anim>
                                    <p:anim calcmode="lin" valueType="num">
                                      <p:cBhvr>
                                        <p:cTn id="43" dur="1000" fill="hold"/>
                                        <p:tgtEl>
                                          <p:spTgt spid="46083">
                                            <p:txEl>
                                              <p:pRg st="10" end="10"/>
                                            </p:txEl>
                                          </p:spTgt>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46083">
                                            <p:txEl>
                                              <p:pRg st="11" end="11"/>
                                            </p:txEl>
                                          </p:spTgt>
                                        </p:tgtEl>
                                        <p:attrNameLst>
                                          <p:attrName>style.visibility</p:attrName>
                                        </p:attrNameLst>
                                      </p:cBhvr>
                                      <p:to>
                                        <p:strVal val="visible"/>
                                      </p:to>
                                    </p:set>
                                    <p:animEffect transition="in" filter="fade">
                                      <p:cBhvr>
                                        <p:cTn id="46" dur="1000"/>
                                        <p:tgtEl>
                                          <p:spTgt spid="46083">
                                            <p:txEl>
                                              <p:pRg st="11" end="11"/>
                                            </p:txEl>
                                          </p:spTgt>
                                        </p:tgtEl>
                                      </p:cBhvr>
                                    </p:animEffect>
                                    <p:anim calcmode="lin" valueType="num">
                                      <p:cBhvr>
                                        <p:cTn id="47" dur="1000" fill="hold"/>
                                        <p:tgtEl>
                                          <p:spTgt spid="46083">
                                            <p:txEl>
                                              <p:pRg st="11" end="11"/>
                                            </p:txEl>
                                          </p:spTgt>
                                        </p:tgtEl>
                                        <p:attrNameLst>
                                          <p:attrName>ppt_x</p:attrName>
                                        </p:attrNameLst>
                                      </p:cBhvr>
                                      <p:tavLst>
                                        <p:tav tm="0">
                                          <p:val>
                                            <p:strVal val="#ppt_x"/>
                                          </p:val>
                                        </p:tav>
                                        <p:tav tm="100000">
                                          <p:val>
                                            <p:strVal val="#ppt_x"/>
                                          </p:val>
                                        </p:tav>
                                      </p:tavLst>
                                    </p:anim>
                                    <p:anim calcmode="lin" valueType="num">
                                      <p:cBhvr>
                                        <p:cTn id="48" dur="1000" fill="hold"/>
                                        <p:tgtEl>
                                          <p:spTgt spid="46083">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46083">
                                            <p:txEl>
                                              <p:pRg st="12" end="12"/>
                                            </p:txEl>
                                          </p:spTgt>
                                        </p:tgtEl>
                                        <p:attrNameLst>
                                          <p:attrName>style.visibility</p:attrName>
                                        </p:attrNameLst>
                                      </p:cBhvr>
                                      <p:to>
                                        <p:strVal val="visible"/>
                                      </p:to>
                                    </p:set>
                                    <p:animEffect transition="in" filter="fade">
                                      <p:cBhvr>
                                        <p:cTn id="53" dur="1000"/>
                                        <p:tgtEl>
                                          <p:spTgt spid="46083">
                                            <p:txEl>
                                              <p:pRg st="12" end="12"/>
                                            </p:txEl>
                                          </p:spTgt>
                                        </p:tgtEl>
                                      </p:cBhvr>
                                    </p:animEffect>
                                    <p:anim calcmode="lin" valueType="num">
                                      <p:cBhvr>
                                        <p:cTn id="54" dur="1000" fill="hold"/>
                                        <p:tgtEl>
                                          <p:spTgt spid="46083">
                                            <p:txEl>
                                              <p:pRg st="12" end="12"/>
                                            </p:txEl>
                                          </p:spTgt>
                                        </p:tgtEl>
                                        <p:attrNameLst>
                                          <p:attrName>ppt_x</p:attrName>
                                        </p:attrNameLst>
                                      </p:cBhvr>
                                      <p:tavLst>
                                        <p:tav tm="0">
                                          <p:val>
                                            <p:strVal val="#ppt_x"/>
                                          </p:val>
                                        </p:tav>
                                        <p:tav tm="100000">
                                          <p:val>
                                            <p:strVal val="#ppt_x"/>
                                          </p:val>
                                        </p:tav>
                                      </p:tavLst>
                                    </p:anim>
                                    <p:anim calcmode="lin" valueType="num">
                                      <p:cBhvr>
                                        <p:cTn id="55" dur="1000" fill="hold"/>
                                        <p:tgtEl>
                                          <p:spTgt spid="46083">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图片 6"/>
          <p:cNvPicPr>
            <a:picLocks noChangeAspect="1"/>
          </p:cNvPicPr>
          <p:nvPr/>
        </p:nvPicPr>
        <p:blipFill>
          <a:blip r:embed="rId1" cstate="print"/>
          <a:stretch>
            <a:fillRect/>
          </a:stretch>
        </p:blipFill>
        <p:spPr>
          <a:xfrm>
            <a:off x="0" y="0"/>
            <a:ext cx="9132887" cy="6858000"/>
          </a:xfrm>
          <a:prstGeom prst="rect">
            <a:avLst/>
          </a:prstGeom>
          <a:noFill/>
          <a:ln w="9525">
            <a:noFill/>
          </a:ln>
        </p:spPr>
      </p:pic>
      <p:sp>
        <p:nvSpPr>
          <p:cNvPr id="2" name="文本框 1"/>
          <p:cNvSpPr txBox="1"/>
          <p:nvPr/>
        </p:nvSpPr>
        <p:spPr>
          <a:xfrm>
            <a:off x="347186" y="1980076"/>
            <a:ext cx="8449310" cy="3415030"/>
          </a:xfrm>
          <a:prstGeom prst="rect">
            <a:avLst/>
          </a:prstGeom>
          <a:solidFill>
            <a:schemeClr val="accent3">
              <a:lumMod val="75000"/>
              <a:alpha val="36000"/>
            </a:schemeClr>
          </a:solidFill>
        </p:spPr>
        <p:txBody>
          <a:bodyPr wrap="square" rtlCol="0">
            <a:spAutoFit/>
          </a:bodyPr>
          <a:lstStyle/>
          <a:p>
            <a:pPr>
              <a:lnSpc>
                <a:spcPct val="250000"/>
              </a:lnSpc>
            </a:pPr>
            <a:r>
              <a:rPr lang="zh-CN" altLang="en-US" sz="3600" dirty="0">
                <a:solidFill>
                  <a:srgbClr val="FF6C0D"/>
                </a:solidFill>
                <a:latin typeface="微软雅黑" panose="020B0503020204020204" pitchFamily="34" charset="-122"/>
                <a:ea typeface="微软雅黑" panose="020B0503020204020204" pitchFamily="34" charset="-122"/>
                <a:sym typeface="+mn-ea"/>
              </a:rPr>
              <a:t>将过程中可能出现的问题化解在预算阶段</a:t>
            </a:r>
            <a:endParaRPr lang="zh-CN" altLang="en-US" sz="3600" dirty="0">
              <a:solidFill>
                <a:srgbClr val="FF6C0D"/>
              </a:solidFill>
              <a:latin typeface="微软雅黑" panose="020B0503020204020204" pitchFamily="34" charset="-122"/>
              <a:ea typeface="微软雅黑" panose="020B0503020204020204" pitchFamily="34" charset="-122"/>
            </a:endParaRPr>
          </a:p>
          <a:p>
            <a:pPr>
              <a:lnSpc>
                <a:spcPct val="250000"/>
              </a:lnSpc>
            </a:pPr>
            <a:r>
              <a:rPr lang="zh-CN" altLang="en-US" sz="3600" dirty="0">
                <a:solidFill>
                  <a:srgbClr val="FF6C0D"/>
                </a:solidFill>
                <a:latin typeface="微软雅黑" panose="020B0503020204020204" pitchFamily="34" charset="-122"/>
                <a:ea typeface="微软雅黑" panose="020B0503020204020204" pitchFamily="34" charset="-122"/>
                <a:sym typeface="+mn-ea"/>
              </a:rPr>
              <a:t>以预算评审促进管理规范和事业发展</a:t>
            </a:r>
            <a:endParaRPr lang="zh-CN" altLang="en-US" sz="3600" dirty="0">
              <a:solidFill>
                <a:srgbClr val="FF6C0D"/>
              </a:solidFill>
              <a:latin typeface="微软雅黑" panose="020B0503020204020204" pitchFamily="34" charset="-122"/>
              <a:ea typeface="微软雅黑" panose="020B0503020204020204" pitchFamily="34" charset="-122"/>
            </a:endParaRPr>
          </a:p>
          <a:p>
            <a:endParaRPr lang="zh-CN" altLang="en-US" sz="3600" dirty="0">
              <a:solidFill>
                <a:srgbClr val="FF6C0D"/>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692775" y="6132830"/>
            <a:ext cx="3160395" cy="398780"/>
          </a:xfrm>
          <a:prstGeom prst="rect">
            <a:avLst/>
          </a:prstGeom>
          <a:noFill/>
        </p:spPr>
        <p:txBody>
          <a:bodyPr wrap="squar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感谢聆听，欢迎指正</a:t>
            </a:r>
            <a:endParaRPr lang="zh-CN" altLang="en-US" sz="20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6"/>
          <p:cNvPicPr>
            <a:picLocks noChangeAspect="1"/>
          </p:cNvPicPr>
          <p:nvPr/>
        </p:nvPicPr>
        <p:blipFill>
          <a:blip r:embed="rId1" cstate="print"/>
          <a:stretch>
            <a:fillRect/>
          </a:stretch>
        </p:blipFill>
        <p:spPr>
          <a:xfrm>
            <a:off x="-7302" y="-317"/>
            <a:ext cx="9132887" cy="6858000"/>
          </a:xfrm>
          <a:prstGeom prst="rect">
            <a:avLst/>
          </a:prstGeom>
          <a:noFill/>
          <a:ln w="9525">
            <a:noFill/>
          </a:ln>
        </p:spPr>
      </p:pic>
      <p:sp>
        <p:nvSpPr>
          <p:cNvPr id="6147" name="矩形 1"/>
          <p:cNvSpPr/>
          <p:nvPr/>
        </p:nvSpPr>
        <p:spPr>
          <a:xfrm>
            <a:off x="0" y="1085215"/>
            <a:ext cx="9144000" cy="5772785"/>
          </a:xfrm>
          <a:prstGeom prst="rect">
            <a:avLst/>
          </a:prstGeom>
          <a:solidFill>
            <a:schemeClr val="bg1"/>
          </a:solidFill>
          <a:ln w="9525">
            <a:noFill/>
          </a:ln>
        </p:spPr>
        <p:txBody>
          <a:bodyPr lIns="90170" tIns="46990" rIns="90170" bIns="46990" anchor="ctr"/>
          <a:lstStyle/>
          <a:p>
            <a:pPr>
              <a:lnSpc>
                <a:spcPct val="150000"/>
              </a:lnSpc>
            </a:pPr>
            <a:endParaRPr lang="zh-CN" altLang="en-US" sz="2400" dirty="0">
              <a:latin typeface="微软雅黑" panose="020B0503020204020204" pitchFamily="34" charset="-122"/>
              <a:ea typeface="微软雅黑" panose="020B0503020204020204" pitchFamily="34" charset="-122"/>
            </a:endParaRPr>
          </a:p>
          <a:p>
            <a:pPr algn="ctr">
              <a:lnSpc>
                <a:spcPct val="150000"/>
              </a:lnSpc>
            </a:pPr>
            <a:endParaRPr lang="zh-CN" altLang="en-US" sz="24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148"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6149" name="TextBox 20"/>
          <p:cNvSpPr txBox="1"/>
          <p:nvPr/>
        </p:nvSpPr>
        <p:spPr>
          <a:xfrm>
            <a:off x="381000" y="2619375"/>
            <a:ext cx="4349750" cy="460375"/>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50" name="TextBox 20"/>
          <p:cNvSpPr txBox="1"/>
          <p:nvPr/>
        </p:nvSpPr>
        <p:spPr>
          <a:xfrm>
            <a:off x="14288" y="4379913"/>
            <a:ext cx="4441825" cy="493712"/>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51" name="文本框 1"/>
          <p:cNvSpPr txBox="1"/>
          <p:nvPr/>
        </p:nvSpPr>
        <p:spPr>
          <a:xfrm>
            <a:off x="1040517" y="244295"/>
            <a:ext cx="6707188" cy="584775"/>
          </a:xfrm>
          <a:prstGeom prst="rect">
            <a:avLst/>
          </a:prstGeom>
          <a:noFill/>
          <a:ln w="9525">
            <a:noFill/>
          </a:ln>
        </p:spPr>
        <p:txBody>
          <a:bodyPr>
            <a:spAutoFit/>
          </a:bodyPr>
          <a:lstStyle/>
          <a:p>
            <a:r>
              <a:rPr lang="zh-CN" altLang="en-US" sz="3200" b="1" dirty="0" smtClean="0">
                <a:solidFill>
                  <a:schemeClr val="bg1"/>
                </a:solidFill>
                <a:latin typeface="Arial" panose="020B0604020202020204" pitchFamily="34" charset="0"/>
                <a:ea typeface="微软雅黑" panose="020B0503020204020204" pitchFamily="34" charset="-122"/>
              </a:rPr>
              <a:t>财资中心预算</a:t>
            </a:r>
            <a:r>
              <a:rPr lang="zh-CN" altLang="en-US" sz="3200" b="1" dirty="0">
                <a:solidFill>
                  <a:schemeClr val="bg1"/>
                </a:solidFill>
                <a:latin typeface="Arial" panose="020B0604020202020204" pitchFamily="34" charset="0"/>
                <a:ea typeface="微软雅黑" panose="020B0503020204020204" pitchFamily="34" charset="-122"/>
              </a:rPr>
              <a:t>评审工作流程</a:t>
            </a:r>
            <a:endParaRPr lang="zh-CN" altLang="en-US" sz="3200" b="1" dirty="0">
              <a:solidFill>
                <a:schemeClr val="bg1"/>
              </a:solidFill>
              <a:latin typeface="Arial" panose="020B0604020202020204" pitchFamily="34" charset="0"/>
              <a:ea typeface="微软雅黑" panose="020B0503020204020204" pitchFamily="34" charset="-122"/>
            </a:endParaRPr>
          </a:p>
        </p:txBody>
      </p:sp>
      <p:sp>
        <p:nvSpPr>
          <p:cNvPr id="6152" name="TextBox 9"/>
          <p:cNvSpPr txBox="1"/>
          <p:nvPr/>
        </p:nvSpPr>
        <p:spPr>
          <a:xfrm>
            <a:off x="492125" y="1084263"/>
            <a:ext cx="8051800" cy="369887"/>
          </a:xfrm>
          <a:prstGeom prst="rect">
            <a:avLst/>
          </a:prstGeom>
          <a:noFill/>
          <a:ln w="9525">
            <a:noFill/>
          </a:ln>
        </p:spPr>
        <p:txBody>
          <a:bodyPr>
            <a:spAutoFit/>
          </a:bodyPr>
          <a:lstStyle/>
          <a:p>
            <a:endParaRPr lang="zh-CN" altLang="en-US" dirty="0">
              <a:latin typeface="Arial" panose="020B0604020202020204" pitchFamily="34" charset="0"/>
            </a:endParaRPr>
          </a:p>
        </p:txBody>
      </p:sp>
      <p:sp>
        <p:nvSpPr>
          <p:cNvPr id="6153" name="文本框 1"/>
          <p:cNvSpPr txBox="1"/>
          <p:nvPr/>
        </p:nvSpPr>
        <p:spPr>
          <a:xfrm>
            <a:off x="777875" y="1733550"/>
            <a:ext cx="6338888" cy="1016000"/>
          </a:xfrm>
          <a:prstGeom prst="rect">
            <a:avLst/>
          </a:prstGeom>
          <a:noFill/>
          <a:ln w="9525">
            <a:noFill/>
          </a:ln>
        </p:spPr>
        <p:txBody>
          <a:bodyPr>
            <a:spAutoFit/>
          </a:bodyPr>
          <a:lstStyle/>
          <a:p>
            <a:pPr>
              <a:lnSpc>
                <a:spcPct val="150000"/>
              </a:lnSpc>
            </a:pPr>
            <a:endParaRPr lang="zh-CN" altLang="en-US" sz="2400" dirty="0">
              <a:latin typeface="微软雅黑" panose="020B0503020204020204" pitchFamily="34" charset="-122"/>
              <a:ea typeface="微软雅黑" panose="020B0503020204020204" pitchFamily="34" charset="-122"/>
            </a:endParaRPr>
          </a:p>
          <a:p>
            <a:endParaRPr lang="zh-CN" altLang="en-US" sz="2400" dirty="0">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custDataLst>
              <p:tags r:id="rId3"/>
            </p:custDataLst>
          </p:nvPr>
        </p:nvGraphicFramePr>
        <p:xfrm>
          <a:off x="338138" y="1747838"/>
          <a:ext cx="8441634" cy="3785623"/>
        </p:xfrm>
        <a:graphic>
          <a:graphicData uri="http://schemas.openxmlformats.org/drawingml/2006/table">
            <a:tbl>
              <a:tblPr firstRow="1" bandRow="1">
                <a:tableStyleId>{5C22544A-7EE6-4342-B048-85BDC9FD1C3A}</a:tableStyleId>
              </a:tblPr>
              <a:tblGrid>
                <a:gridCol w="1750930"/>
                <a:gridCol w="3916045"/>
                <a:gridCol w="2774659"/>
              </a:tblGrid>
              <a:tr h="834587">
                <a:tc>
                  <a:txBody>
                    <a:bodyPr/>
                    <a:lstStyle/>
                    <a:p>
                      <a:endParaRPr lang="en-US" altLang="zh-CN" dirty="0">
                        <a:solidFill>
                          <a:schemeClr val="tx2"/>
                        </a:solidFill>
                        <a:latin typeface="微软雅黑" panose="020B0503020204020204" pitchFamily="34" charset="-122"/>
                        <a:ea typeface="微软雅黑" panose="020B0503020204020204" pitchFamily="34" charset="-122"/>
                      </a:endParaRPr>
                    </a:p>
                    <a:p>
                      <a:pPr algn="ctr"/>
                      <a:r>
                        <a:rPr lang="zh-CN" altLang="en-US" dirty="0">
                          <a:solidFill>
                            <a:schemeClr val="tx2"/>
                          </a:solidFill>
                          <a:latin typeface="微软雅黑" panose="020B0503020204020204" pitchFamily="34" charset="-122"/>
                          <a:ea typeface="微软雅黑" panose="020B0503020204020204" pitchFamily="34" charset="-122"/>
                        </a:rPr>
                        <a:t>时间节点</a:t>
                      </a:r>
                      <a:endParaRPr lang="zh-CN" altLang="en-US" dirty="0">
                        <a:solidFill>
                          <a:schemeClr val="tx2"/>
                        </a:solidFill>
                        <a:latin typeface="微软雅黑" panose="020B0503020204020204" pitchFamily="34" charset="-122"/>
                        <a:ea typeface="微软雅黑" panose="020B0503020204020204" pitchFamily="34" charset="-122"/>
                      </a:endParaRPr>
                    </a:p>
                  </a:txBody>
                  <a:tcPr/>
                </a:tc>
                <a:tc>
                  <a:txBody>
                    <a:bodyPr/>
                    <a:lstStyle/>
                    <a:p>
                      <a:pPr algn="ctr"/>
                      <a:endParaRPr lang="en-US" altLang="zh-CN" dirty="0">
                        <a:solidFill>
                          <a:schemeClr val="tx2"/>
                        </a:solidFill>
                        <a:latin typeface="微软雅黑" panose="020B0503020204020204" pitchFamily="34" charset="-122"/>
                        <a:ea typeface="微软雅黑" panose="020B0503020204020204" pitchFamily="34" charset="-122"/>
                      </a:endParaRPr>
                    </a:p>
                    <a:p>
                      <a:pPr algn="ctr"/>
                      <a:r>
                        <a:rPr lang="zh-CN" altLang="en-US" dirty="0">
                          <a:solidFill>
                            <a:schemeClr val="tx2"/>
                          </a:solidFill>
                          <a:latin typeface="微软雅黑" panose="020B0503020204020204" pitchFamily="34" charset="-122"/>
                          <a:ea typeface="微软雅黑" panose="020B0503020204020204" pitchFamily="34" charset="-122"/>
                        </a:rPr>
                        <a:t>项目单位工作</a:t>
                      </a:r>
                      <a:endParaRPr lang="zh-CN" altLang="en-US" dirty="0">
                        <a:solidFill>
                          <a:schemeClr val="tx2"/>
                        </a:solidFill>
                        <a:latin typeface="微软雅黑" panose="020B0503020204020204" pitchFamily="34" charset="-122"/>
                        <a:ea typeface="微软雅黑" panose="020B0503020204020204" pitchFamily="34" charset="-122"/>
                      </a:endParaRPr>
                    </a:p>
                  </a:txBody>
                  <a:tcPr/>
                </a:tc>
                <a:tc>
                  <a:txBody>
                    <a:bodyPr/>
                    <a:lstStyle/>
                    <a:p>
                      <a:pPr algn="ctr"/>
                      <a:endParaRPr lang="en-US" altLang="zh-CN" dirty="0">
                        <a:solidFill>
                          <a:schemeClr val="tx2"/>
                        </a:solidFill>
                        <a:latin typeface="微软雅黑" panose="020B0503020204020204" pitchFamily="34" charset="-122"/>
                        <a:ea typeface="微软雅黑" panose="020B0503020204020204" pitchFamily="34" charset="-122"/>
                      </a:endParaRPr>
                    </a:p>
                    <a:p>
                      <a:pPr algn="ctr"/>
                      <a:r>
                        <a:rPr lang="zh-CN" altLang="en-US" dirty="0">
                          <a:solidFill>
                            <a:schemeClr val="tx2"/>
                          </a:solidFill>
                          <a:latin typeface="微软雅黑" panose="020B0503020204020204" pitchFamily="34" charset="-122"/>
                          <a:ea typeface="微软雅黑" panose="020B0503020204020204" pitchFamily="34" charset="-122"/>
                        </a:rPr>
                        <a:t>财资中心工作</a:t>
                      </a:r>
                      <a:endParaRPr lang="zh-CN" altLang="en-US" dirty="0">
                        <a:solidFill>
                          <a:schemeClr val="tx2"/>
                        </a:solidFill>
                        <a:latin typeface="微软雅黑" panose="020B0503020204020204" pitchFamily="34" charset="-122"/>
                        <a:ea typeface="微软雅黑" panose="020B0503020204020204" pitchFamily="34" charset="-122"/>
                      </a:endParaRPr>
                    </a:p>
                  </a:txBody>
                  <a:tcPr/>
                </a:tc>
              </a:tr>
              <a:tr h="834587">
                <a:tc>
                  <a:txBody>
                    <a:bodyPr/>
                    <a:lstStyle/>
                    <a:p>
                      <a:pPr>
                        <a:lnSpc>
                          <a:spcPct val="150000"/>
                        </a:lnSpc>
                      </a:pPr>
                      <a:r>
                        <a:rPr lang="zh-CN" altLang="en-US" sz="1600" dirty="0" smtClean="0">
                          <a:solidFill>
                            <a:schemeClr val="tx2"/>
                          </a:solidFill>
                          <a:latin typeface="微软雅黑" panose="020B0503020204020204" pitchFamily="34" charset="-122"/>
                          <a:ea typeface="微软雅黑" panose="020B0503020204020204" pitchFamily="34" charset="-122"/>
                        </a:rPr>
                        <a:t>      第一季度</a:t>
                      </a:r>
                      <a:endParaRPr lang="zh-CN" altLang="en-US" sz="1600" dirty="0">
                        <a:solidFill>
                          <a:schemeClr val="tx2"/>
                        </a:solidFill>
                        <a:latin typeface="微软雅黑" panose="020B0503020204020204" pitchFamily="34" charset="-122"/>
                        <a:ea typeface="微软雅黑" panose="020B0503020204020204" pitchFamily="34" charset="-122"/>
                      </a:endParaRPr>
                    </a:p>
                  </a:txBody>
                  <a:tcPr/>
                </a:tc>
                <a:tc>
                  <a:txBody>
                    <a:bodyPr/>
                    <a:lstStyle/>
                    <a:p>
                      <a:pPr algn="just">
                        <a:lnSpc>
                          <a:spcPct val="150000"/>
                        </a:lnSpc>
                      </a:pPr>
                      <a:r>
                        <a:rPr lang="zh-CN" altLang="en-US" sz="1600" dirty="0">
                          <a:solidFill>
                            <a:schemeClr val="tx2"/>
                          </a:solidFill>
                          <a:latin typeface="微软雅黑" panose="020B0503020204020204" pitchFamily="34" charset="-122"/>
                          <a:ea typeface="微软雅黑" panose="020B0503020204020204" pitchFamily="34" charset="-122"/>
                        </a:rPr>
                        <a:t>以</a:t>
                      </a:r>
                      <a:r>
                        <a:rPr lang="en-US" altLang="zh-CN" sz="1600" dirty="0" smtClean="0">
                          <a:solidFill>
                            <a:schemeClr val="tx2"/>
                          </a:solidFill>
                          <a:latin typeface="微软雅黑" panose="020B0503020204020204" pitchFamily="34" charset="-122"/>
                          <a:ea typeface="微软雅黑" panose="020B0503020204020204" pitchFamily="34" charset="-122"/>
                        </a:rPr>
                        <a:t>2021</a:t>
                      </a:r>
                      <a:r>
                        <a:rPr lang="zh-CN" altLang="en-US" sz="1600" dirty="0" smtClean="0">
                          <a:solidFill>
                            <a:schemeClr val="tx2"/>
                          </a:solidFill>
                          <a:latin typeface="微软雅黑" panose="020B0503020204020204" pitchFamily="34" charset="-122"/>
                          <a:ea typeface="微软雅黑" panose="020B0503020204020204" pitchFamily="34" charset="-122"/>
                        </a:rPr>
                        <a:t>年度</a:t>
                      </a:r>
                      <a:r>
                        <a:rPr lang="zh-CN" altLang="en-US" sz="1600" dirty="0">
                          <a:solidFill>
                            <a:schemeClr val="tx2"/>
                          </a:solidFill>
                          <a:latin typeface="微软雅黑" panose="020B0503020204020204" pitchFamily="34" charset="-122"/>
                          <a:ea typeface="微软雅黑" panose="020B0503020204020204" pitchFamily="34" charset="-122"/>
                        </a:rPr>
                        <a:t>预算金额</a:t>
                      </a:r>
                      <a:r>
                        <a:rPr lang="en-US" altLang="zh-CN" sz="1600" dirty="0">
                          <a:solidFill>
                            <a:schemeClr val="tx2"/>
                          </a:solidFill>
                          <a:latin typeface="微软雅黑" panose="020B0503020204020204" pitchFamily="34" charset="-122"/>
                          <a:ea typeface="微软雅黑" panose="020B0503020204020204" pitchFamily="34" charset="-122"/>
                        </a:rPr>
                        <a:t>30%</a:t>
                      </a:r>
                      <a:r>
                        <a:rPr lang="zh-CN" altLang="en-US" sz="1600" dirty="0">
                          <a:solidFill>
                            <a:schemeClr val="tx2"/>
                          </a:solidFill>
                          <a:latin typeface="微软雅黑" panose="020B0503020204020204" pitchFamily="34" charset="-122"/>
                          <a:ea typeface="微软雅黑" panose="020B0503020204020204" pitchFamily="34" charset="-122"/>
                        </a:rPr>
                        <a:t>为下限申报</a:t>
                      </a:r>
                      <a:r>
                        <a:rPr lang="en-US" altLang="zh-CN" sz="1600" dirty="0" smtClean="0">
                          <a:solidFill>
                            <a:schemeClr val="tx2"/>
                          </a:solidFill>
                          <a:latin typeface="微软雅黑" panose="020B0503020204020204" pitchFamily="34" charset="-122"/>
                          <a:ea typeface="微软雅黑" panose="020B0503020204020204" pitchFamily="34" charset="-122"/>
                        </a:rPr>
                        <a:t>2022</a:t>
                      </a:r>
                      <a:r>
                        <a:rPr lang="zh-CN" altLang="en-US" sz="1600" dirty="0" smtClean="0">
                          <a:solidFill>
                            <a:schemeClr val="tx2"/>
                          </a:solidFill>
                          <a:latin typeface="微软雅黑" panose="020B0503020204020204" pitchFamily="34" charset="-122"/>
                          <a:ea typeface="微软雅黑" panose="020B0503020204020204" pitchFamily="34" charset="-122"/>
                        </a:rPr>
                        <a:t>年度</a:t>
                      </a:r>
                      <a:r>
                        <a:rPr lang="zh-CN" altLang="en-US" sz="1600" dirty="0">
                          <a:solidFill>
                            <a:schemeClr val="tx2"/>
                          </a:solidFill>
                          <a:latin typeface="微软雅黑" panose="020B0503020204020204" pitchFamily="34" charset="-122"/>
                          <a:ea typeface="微软雅黑" panose="020B0503020204020204" pitchFamily="34" charset="-122"/>
                        </a:rPr>
                        <a:t>部分项目</a:t>
                      </a:r>
                      <a:endParaRPr lang="zh-CN" altLang="en-US" sz="1600" dirty="0">
                        <a:solidFill>
                          <a:schemeClr val="tx2"/>
                        </a:solidFill>
                        <a:latin typeface="微软雅黑" panose="020B0503020204020204" pitchFamily="34" charset="-122"/>
                        <a:ea typeface="微软雅黑" panose="020B0503020204020204" pitchFamily="34" charset="-122"/>
                      </a:endParaRPr>
                    </a:p>
                  </a:txBody>
                  <a:tcPr/>
                </a:tc>
                <a:tc>
                  <a:txBody>
                    <a:bodyPr/>
                    <a:lstStyle/>
                    <a:p>
                      <a:pPr algn="just">
                        <a:lnSpc>
                          <a:spcPct val="150000"/>
                        </a:lnSpc>
                      </a:pPr>
                      <a:r>
                        <a:rPr lang="zh-CN" altLang="en-US" sz="1600" dirty="0">
                          <a:solidFill>
                            <a:schemeClr val="tx2"/>
                          </a:solidFill>
                          <a:latin typeface="微软雅黑" panose="020B0503020204020204" pitchFamily="34" charset="-122"/>
                          <a:ea typeface="微软雅黑" panose="020B0503020204020204" pitchFamily="34" charset="-122"/>
                        </a:rPr>
                        <a:t>完成</a:t>
                      </a:r>
                      <a:r>
                        <a:rPr lang="en-US" altLang="zh-CN" sz="1600" dirty="0" smtClean="0">
                          <a:solidFill>
                            <a:schemeClr val="tx2"/>
                          </a:solidFill>
                          <a:latin typeface="微软雅黑" panose="020B0503020204020204" pitchFamily="34" charset="-122"/>
                          <a:ea typeface="微软雅黑" panose="020B0503020204020204" pitchFamily="34" charset="-122"/>
                        </a:rPr>
                        <a:t>2021</a:t>
                      </a:r>
                      <a:r>
                        <a:rPr lang="zh-CN" altLang="en-US" sz="1600" dirty="0" smtClean="0">
                          <a:solidFill>
                            <a:schemeClr val="tx2"/>
                          </a:solidFill>
                          <a:latin typeface="微软雅黑" panose="020B0503020204020204" pitchFamily="34" charset="-122"/>
                          <a:ea typeface="微软雅黑" panose="020B0503020204020204" pitchFamily="34" charset="-122"/>
                        </a:rPr>
                        <a:t>年度</a:t>
                      </a:r>
                      <a:r>
                        <a:rPr lang="zh-CN" altLang="en-US" sz="1600" dirty="0">
                          <a:solidFill>
                            <a:schemeClr val="tx2"/>
                          </a:solidFill>
                          <a:latin typeface="微软雅黑" panose="020B0503020204020204" pitchFamily="34" charset="-122"/>
                          <a:ea typeface="微软雅黑" panose="020B0503020204020204" pitchFamily="34" charset="-122"/>
                        </a:rPr>
                        <a:t>预算评审汇总</a:t>
                      </a:r>
                      <a:endParaRPr lang="zh-CN" altLang="en-US" sz="1600" dirty="0">
                        <a:solidFill>
                          <a:schemeClr val="tx2"/>
                        </a:solidFill>
                        <a:latin typeface="微软雅黑" panose="020B0503020204020204" pitchFamily="34" charset="-122"/>
                        <a:ea typeface="微软雅黑" panose="020B0503020204020204" pitchFamily="34" charset="-122"/>
                      </a:endParaRPr>
                    </a:p>
                    <a:p>
                      <a:pPr algn="just">
                        <a:lnSpc>
                          <a:spcPct val="150000"/>
                        </a:lnSpc>
                      </a:pPr>
                      <a:r>
                        <a:rPr lang="zh-CN" altLang="en-US" sz="1600" dirty="0">
                          <a:solidFill>
                            <a:schemeClr val="tx2"/>
                          </a:solidFill>
                          <a:latin typeface="微软雅黑" panose="020B0503020204020204" pitchFamily="34" charset="-122"/>
                          <a:ea typeface="微软雅黑" panose="020B0503020204020204" pitchFamily="34" charset="-122"/>
                        </a:rPr>
                        <a:t>完成</a:t>
                      </a:r>
                      <a:r>
                        <a:rPr lang="en-US" altLang="zh-CN" sz="1600" dirty="0" smtClean="0">
                          <a:solidFill>
                            <a:schemeClr val="tx2"/>
                          </a:solidFill>
                          <a:latin typeface="微软雅黑" panose="020B0503020204020204" pitchFamily="34" charset="-122"/>
                          <a:ea typeface="微软雅黑" panose="020B0503020204020204" pitchFamily="34" charset="-122"/>
                        </a:rPr>
                        <a:t>2022</a:t>
                      </a:r>
                      <a:r>
                        <a:rPr lang="zh-CN" altLang="en-US" sz="1600" dirty="0" smtClean="0">
                          <a:solidFill>
                            <a:schemeClr val="tx2"/>
                          </a:solidFill>
                          <a:latin typeface="微软雅黑" panose="020B0503020204020204" pitchFamily="34" charset="-122"/>
                          <a:ea typeface="微软雅黑" panose="020B0503020204020204" pitchFamily="34" charset="-122"/>
                        </a:rPr>
                        <a:t>年度</a:t>
                      </a:r>
                      <a:r>
                        <a:rPr lang="en-US" altLang="zh-CN" sz="1600" dirty="0">
                          <a:solidFill>
                            <a:schemeClr val="tx2"/>
                          </a:solidFill>
                          <a:latin typeface="微软雅黑" panose="020B0503020204020204" pitchFamily="34" charset="-122"/>
                          <a:ea typeface="微软雅黑" panose="020B0503020204020204" pitchFamily="34" charset="-122"/>
                        </a:rPr>
                        <a:t>30%</a:t>
                      </a:r>
                      <a:r>
                        <a:rPr lang="zh-CN" altLang="en-US" sz="1600" dirty="0">
                          <a:solidFill>
                            <a:schemeClr val="tx2"/>
                          </a:solidFill>
                          <a:latin typeface="微软雅黑" panose="020B0503020204020204" pitchFamily="34" charset="-122"/>
                          <a:ea typeface="微软雅黑" panose="020B0503020204020204" pitchFamily="34" charset="-122"/>
                        </a:rPr>
                        <a:t>项目评审</a:t>
                      </a:r>
                      <a:endParaRPr lang="zh-CN" altLang="en-US" sz="1600" dirty="0">
                        <a:solidFill>
                          <a:schemeClr val="tx2"/>
                        </a:solidFill>
                        <a:latin typeface="微软雅黑" panose="020B0503020204020204" pitchFamily="34" charset="-122"/>
                        <a:ea typeface="微软雅黑" panose="020B0503020204020204" pitchFamily="34" charset="-122"/>
                      </a:endParaRPr>
                    </a:p>
                  </a:txBody>
                  <a:tcPr anchor="ctr"/>
                </a:tc>
              </a:tr>
              <a:tr h="926388">
                <a:tc>
                  <a:txBody>
                    <a:bodyPr/>
                    <a:lstStyle/>
                    <a:p>
                      <a:pPr algn="ctr">
                        <a:lnSpc>
                          <a:spcPct val="150000"/>
                        </a:lnSpc>
                        <a:spcBef>
                          <a:spcPts val="600"/>
                        </a:spcBef>
                      </a:pPr>
                      <a:r>
                        <a:rPr lang="zh-CN" altLang="en-US" sz="1600" dirty="0" smtClean="0">
                          <a:solidFill>
                            <a:srgbClr val="FF6C0D"/>
                          </a:solidFill>
                          <a:latin typeface="微软雅黑" panose="020B0503020204020204" pitchFamily="34" charset="-122"/>
                          <a:ea typeface="微软雅黑" panose="020B0503020204020204" pitchFamily="34" charset="-122"/>
                        </a:rPr>
                        <a:t>第二</a:t>
                      </a:r>
                      <a:r>
                        <a:rPr lang="zh-CN" altLang="en-US" sz="1600" dirty="0">
                          <a:solidFill>
                            <a:srgbClr val="FF6C0D"/>
                          </a:solidFill>
                          <a:latin typeface="微软雅黑" panose="020B0503020204020204" pitchFamily="34" charset="-122"/>
                          <a:ea typeface="微软雅黑" panose="020B0503020204020204" pitchFamily="34" charset="-122"/>
                        </a:rPr>
                        <a:t>、三季度</a:t>
                      </a:r>
                      <a:endParaRPr lang="zh-CN" altLang="en-US" sz="1600" dirty="0">
                        <a:solidFill>
                          <a:srgbClr val="FF6C0D"/>
                        </a:solidFill>
                        <a:latin typeface="微软雅黑" panose="020B0503020204020204" pitchFamily="34" charset="-122"/>
                        <a:ea typeface="微软雅黑" panose="020B0503020204020204" pitchFamily="34" charset="-122"/>
                      </a:endParaRPr>
                    </a:p>
                  </a:txBody>
                  <a:tcPr/>
                </a:tc>
                <a:tc>
                  <a:txBody>
                    <a:bodyPr/>
                    <a:lstStyle/>
                    <a:p>
                      <a:pPr marL="0" marR="0" indent="0" algn="just" defTabSz="914400" eaLnBrk="0" fontAlgn="base" latinLnBrk="0" hangingPunct="0">
                        <a:lnSpc>
                          <a:spcPct val="150000"/>
                        </a:lnSpc>
                        <a:spcBef>
                          <a:spcPct val="0"/>
                        </a:spcBef>
                        <a:spcAft>
                          <a:spcPct val="0"/>
                        </a:spcAft>
                        <a:buClrTx/>
                        <a:buSzTx/>
                        <a:buFont typeface="Arial" panose="020B0604020202020204" pitchFamily="34" charset="0"/>
                        <a:buNone/>
                      </a:pPr>
                      <a:r>
                        <a:rPr lang="zh-CN" altLang="en-US" sz="1600" b="0" i="0" u="none" kern="1200" baseline="0" dirty="0" smtClean="0">
                          <a:solidFill>
                            <a:srgbClr val="FF6C0D"/>
                          </a:solidFill>
                          <a:latin typeface="微软雅黑" panose="020B0503020204020204" pitchFamily="34" charset="-122"/>
                          <a:ea typeface="微软雅黑" panose="020B0503020204020204" pitchFamily="34" charset="-122"/>
                          <a:cs typeface="+mn-cs"/>
                        </a:rPr>
                        <a:t>申报202</a:t>
                      </a:r>
                      <a:r>
                        <a:rPr lang="en-US" altLang="zh-CN" sz="1600" b="0" i="0" u="none" kern="1200" baseline="0" dirty="0" smtClean="0">
                          <a:solidFill>
                            <a:srgbClr val="FF6C0D"/>
                          </a:solidFill>
                          <a:latin typeface="微软雅黑" panose="020B0503020204020204" pitchFamily="34" charset="-122"/>
                          <a:ea typeface="微软雅黑" panose="020B0503020204020204" pitchFamily="34" charset="-122"/>
                          <a:cs typeface="+mn-cs"/>
                        </a:rPr>
                        <a:t>2</a:t>
                      </a:r>
                      <a:r>
                        <a:rPr lang="zh-CN" altLang="en-US" sz="1600" b="0" i="0" u="none" kern="1200" baseline="0" dirty="0" smtClean="0">
                          <a:solidFill>
                            <a:srgbClr val="FF6C0D"/>
                          </a:solidFill>
                          <a:latin typeface="微软雅黑" panose="020B0503020204020204" pitchFamily="34" charset="-122"/>
                          <a:ea typeface="微软雅黑" panose="020B0503020204020204" pitchFamily="34" charset="-122"/>
                          <a:cs typeface="+mn-cs"/>
                        </a:rPr>
                        <a:t>年度</a:t>
                      </a:r>
                      <a:r>
                        <a:rPr lang="zh-CN" altLang="en-US" sz="1600" b="0" i="0" u="none" kern="1200" baseline="0" dirty="0">
                          <a:solidFill>
                            <a:srgbClr val="FF6C0D"/>
                          </a:solidFill>
                          <a:latin typeface="微软雅黑" panose="020B0503020204020204" pitchFamily="34" charset="-122"/>
                          <a:ea typeface="微软雅黑" panose="020B0503020204020204" pitchFamily="34" charset="-122"/>
                          <a:cs typeface="+mn-cs"/>
                        </a:rPr>
                        <a:t>其他项目</a:t>
                      </a:r>
                      <a:endParaRPr lang="zh-CN" altLang="en-US" sz="1600" b="0" i="0" u="none" kern="1200" baseline="0" dirty="0">
                        <a:solidFill>
                          <a:srgbClr val="FF6C0D"/>
                        </a:solidFill>
                        <a:latin typeface="微软雅黑" panose="020B0503020204020204" pitchFamily="34" charset="-122"/>
                        <a:ea typeface="微软雅黑" panose="020B0503020204020204" pitchFamily="34" charset="-122"/>
                        <a:cs typeface="+mn-cs"/>
                      </a:endParaRPr>
                    </a:p>
                    <a:p>
                      <a:pPr marL="0" marR="0" indent="0" algn="just" defTabSz="914400" eaLnBrk="0" fontAlgn="base" latinLnBrk="0" hangingPunct="0">
                        <a:lnSpc>
                          <a:spcPct val="150000"/>
                        </a:lnSpc>
                        <a:spcBef>
                          <a:spcPct val="0"/>
                        </a:spcBef>
                        <a:spcAft>
                          <a:spcPct val="0"/>
                        </a:spcAft>
                        <a:buClrTx/>
                        <a:buSzTx/>
                        <a:buFont typeface="Arial" panose="020B0604020202020204" pitchFamily="34" charset="0"/>
                        <a:buNone/>
                      </a:pPr>
                      <a:r>
                        <a:rPr lang="zh-CN" altLang="en-US" sz="1600" b="0" i="0" u="none" kern="1200" baseline="0" dirty="0">
                          <a:solidFill>
                            <a:srgbClr val="FF6C0D"/>
                          </a:solidFill>
                          <a:latin typeface="微软雅黑" panose="020B0503020204020204" pitchFamily="34" charset="-122"/>
                          <a:ea typeface="微软雅黑" panose="020B0503020204020204" pitchFamily="34" charset="-122"/>
                          <a:cs typeface="+mn-cs"/>
                        </a:rPr>
                        <a:t>完成</a:t>
                      </a:r>
                      <a:r>
                        <a:rPr lang="zh-CN" altLang="en-US" sz="1600" b="0" i="0" u="none" kern="1200" baseline="0" dirty="0" smtClean="0">
                          <a:solidFill>
                            <a:srgbClr val="FF6C0D"/>
                          </a:solidFill>
                          <a:latin typeface="微软雅黑" panose="020B0503020204020204" pitchFamily="34" charset="-122"/>
                          <a:ea typeface="微软雅黑" panose="020B0503020204020204" pitchFamily="34" charset="-122"/>
                          <a:cs typeface="+mn-cs"/>
                        </a:rPr>
                        <a:t>202</a:t>
                      </a:r>
                      <a:r>
                        <a:rPr lang="en-US" altLang="zh-CN" sz="1600" b="0" i="0" u="none" kern="1200" baseline="0" dirty="0" smtClean="0">
                          <a:solidFill>
                            <a:srgbClr val="FF6C0D"/>
                          </a:solidFill>
                          <a:latin typeface="微软雅黑" panose="020B0503020204020204" pitchFamily="34" charset="-122"/>
                          <a:ea typeface="微软雅黑" panose="020B0503020204020204" pitchFamily="34" charset="-122"/>
                          <a:cs typeface="+mn-cs"/>
                        </a:rPr>
                        <a:t>2</a:t>
                      </a:r>
                      <a:r>
                        <a:rPr lang="zh-CN" altLang="en-US" sz="1600" b="0" i="0" u="none" kern="1200" baseline="0" dirty="0" smtClean="0">
                          <a:solidFill>
                            <a:srgbClr val="FF6C0D"/>
                          </a:solidFill>
                          <a:latin typeface="微软雅黑" panose="020B0503020204020204" pitchFamily="34" charset="-122"/>
                          <a:ea typeface="微软雅黑" panose="020B0503020204020204" pitchFamily="34" charset="-122"/>
                          <a:cs typeface="+mn-cs"/>
                        </a:rPr>
                        <a:t>年度</a:t>
                      </a:r>
                      <a:r>
                        <a:rPr lang="zh-CN" altLang="en-US" sz="1600" b="0" i="0" u="none" kern="1200" baseline="0" dirty="0">
                          <a:solidFill>
                            <a:srgbClr val="FF6C0D"/>
                          </a:solidFill>
                          <a:latin typeface="微软雅黑" panose="020B0503020204020204" pitchFamily="34" charset="-122"/>
                          <a:ea typeface="微软雅黑" panose="020B0503020204020204" pitchFamily="34" charset="-122"/>
                          <a:cs typeface="+mn-cs"/>
                        </a:rPr>
                        <a:t>总预算一上申报</a:t>
                      </a:r>
                      <a:endParaRPr lang="zh-CN" altLang="en-US" sz="1600" b="0" i="0" u="none" kern="1200" baseline="0" dirty="0">
                        <a:solidFill>
                          <a:srgbClr val="FF6C0D"/>
                        </a:solidFill>
                        <a:latin typeface="微软雅黑" panose="020B0503020204020204" pitchFamily="34" charset="-122"/>
                        <a:ea typeface="微软雅黑" panose="020B0503020204020204" pitchFamily="34" charset="-122"/>
                        <a:cs typeface="+mn-cs"/>
                      </a:endParaRPr>
                    </a:p>
                  </a:txBody>
                  <a:tcPr/>
                </a:tc>
                <a:tc>
                  <a:txBody>
                    <a:bodyPr/>
                    <a:lstStyle/>
                    <a:p>
                      <a:pPr algn="just">
                        <a:lnSpc>
                          <a:spcPct val="150000"/>
                        </a:lnSpc>
                      </a:pPr>
                      <a:r>
                        <a:rPr lang="zh-CN" sz="1600" dirty="0">
                          <a:solidFill>
                            <a:srgbClr val="FF6C0D"/>
                          </a:solidFill>
                          <a:latin typeface="微软雅黑" panose="020B0503020204020204" pitchFamily="34" charset="-122"/>
                          <a:ea typeface="微软雅黑" panose="020B0503020204020204" pitchFamily="34" charset="-122"/>
                        </a:rPr>
                        <a:t>完成</a:t>
                      </a:r>
                      <a:r>
                        <a:rPr lang="en-US" altLang="zh-CN" sz="1600" dirty="0" smtClean="0">
                          <a:solidFill>
                            <a:srgbClr val="FF6C0D"/>
                          </a:solidFill>
                          <a:latin typeface="微软雅黑" panose="020B0503020204020204" pitchFamily="34" charset="-122"/>
                          <a:ea typeface="微软雅黑" panose="020B0503020204020204" pitchFamily="34" charset="-122"/>
                        </a:rPr>
                        <a:t>2022</a:t>
                      </a:r>
                      <a:r>
                        <a:rPr lang="zh-CN" altLang="en-US" sz="1600" dirty="0" smtClean="0">
                          <a:solidFill>
                            <a:srgbClr val="FF6C0D"/>
                          </a:solidFill>
                          <a:latin typeface="微软雅黑" panose="020B0503020204020204" pitchFamily="34" charset="-122"/>
                          <a:ea typeface="微软雅黑" panose="020B0503020204020204" pitchFamily="34" charset="-122"/>
                        </a:rPr>
                        <a:t>年度</a:t>
                      </a:r>
                      <a:r>
                        <a:rPr lang="zh-CN" altLang="en-US" sz="1600" dirty="0">
                          <a:solidFill>
                            <a:srgbClr val="FF6C0D"/>
                          </a:solidFill>
                          <a:latin typeface="微软雅黑" panose="020B0503020204020204" pitchFamily="34" charset="-122"/>
                          <a:ea typeface="微软雅黑" panose="020B0503020204020204" pitchFamily="34" charset="-122"/>
                        </a:rPr>
                        <a:t>预算评审</a:t>
                      </a:r>
                      <a:endParaRPr lang="zh-CN" altLang="en-US" sz="1600" dirty="0">
                        <a:solidFill>
                          <a:srgbClr val="FF6C0D"/>
                        </a:solidFill>
                        <a:latin typeface="微软雅黑" panose="020B0503020204020204" pitchFamily="34" charset="-122"/>
                        <a:ea typeface="微软雅黑" panose="020B0503020204020204" pitchFamily="34" charset="-122"/>
                      </a:endParaRPr>
                    </a:p>
                    <a:p>
                      <a:pPr algn="just">
                        <a:lnSpc>
                          <a:spcPct val="150000"/>
                        </a:lnSpc>
                      </a:pPr>
                      <a:r>
                        <a:rPr lang="zh-CN" altLang="en-US" sz="1600" dirty="0">
                          <a:solidFill>
                            <a:srgbClr val="FF6C0D"/>
                          </a:solidFill>
                          <a:latin typeface="微软雅黑" panose="020B0503020204020204" pitchFamily="34" charset="-122"/>
                          <a:ea typeface="微软雅黑" panose="020B0503020204020204" pitchFamily="34" charset="-122"/>
                        </a:rPr>
                        <a:t>出具评审报告和反馈意见</a:t>
                      </a:r>
                      <a:endParaRPr lang="zh-CN" altLang="en-US" sz="1600" dirty="0">
                        <a:solidFill>
                          <a:srgbClr val="FF6C0D"/>
                        </a:solidFill>
                        <a:latin typeface="微软雅黑" panose="020B0503020204020204" pitchFamily="34" charset="-122"/>
                        <a:ea typeface="微软雅黑" panose="020B0503020204020204" pitchFamily="34" charset="-122"/>
                      </a:endParaRPr>
                    </a:p>
                  </a:txBody>
                  <a:tcPr anchor="ctr"/>
                </a:tc>
              </a:tr>
              <a:tr h="1190061">
                <a:tc>
                  <a:txBody>
                    <a:bodyPr/>
                    <a:lstStyle/>
                    <a:p>
                      <a:pPr>
                        <a:lnSpc>
                          <a:spcPct val="150000"/>
                        </a:lnSpc>
                      </a:pPr>
                      <a:endParaRPr lang="en-US" altLang="zh-CN" sz="1600" dirty="0">
                        <a:solidFill>
                          <a:schemeClr val="tx2"/>
                        </a:solidFill>
                        <a:latin typeface="微软雅黑" panose="020B0503020204020204" pitchFamily="34" charset="-122"/>
                        <a:ea typeface="微软雅黑" panose="020B0503020204020204" pitchFamily="34" charset="-122"/>
                      </a:endParaRPr>
                    </a:p>
                    <a:p>
                      <a:pPr>
                        <a:lnSpc>
                          <a:spcPct val="150000"/>
                        </a:lnSpc>
                      </a:pPr>
                      <a:r>
                        <a:rPr lang="en-US" altLang="zh-CN" sz="1600" dirty="0">
                          <a:solidFill>
                            <a:schemeClr val="tx2"/>
                          </a:solidFill>
                          <a:latin typeface="微软雅黑" panose="020B0503020204020204" pitchFamily="34" charset="-122"/>
                          <a:ea typeface="微软雅黑" panose="020B0503020204020204" pitchFamily="34" charset="-122"/>
                        </a:rPr>
                        <a:t>      </a:t>
                      </a:r>
                      <a:r>
                        <a:rPr lang="zh-CN" altLang="en-US" sz="1600" dirty="0">
                          <a:solidFill>
                            <a:schemeClr val="tx2"/>
                          </a:solidFill>
                          <a:latin typeface="微软雅黑" panose="020B0503020204020204" pitchFamily="34" charset="-122"/>
                          <a:ea typeface="微软雅黑" panose="020B0503020204020204" pitchFamily="34" charset="-122"/>
                        </a:rPr>
                        <a:t>第四季度</a:t>
                      </a:r>
                      <a:endParaRPr lang="zh-CN" altLang="en-US" sz="1600" dirty="0">
                        <a:solidFill>
                          <a:schemeClr val="tx2"/>
                        </a:solidFill>
                        <a:latin typeface="微软雅黑" panose="020B0503020204020204" pitchFamily="34" charset="-122"/>
                        <a:ea typeface="微软雅黑" panose="020B0503020204020204" pitchFamily="34" charset="-122"/>
                      </a:endParaRPr>
                    </a:p>
                  </a:txBody>
                  <a:tcPr/>
                </a:tc>
                <a:tc>
                  <a:txBody>
                    <a:bodyPr/>
                    <a:lstStyle/>
                    <a:p>
                      <a:pPr algn="just">
                        <a:lnSpc>
                          <a:spcPct val="150000"/>
                        </a:lnSpc>
                      </a:pPr>
                      <a:r>
                        <a:rPr lang="zh-CN" altLang="en-US" sz="1600" dirty="0">
                          <a:solidFill>
                            <a:schemeClr val="tx2"/>
                          </a:solidFill>
                          <a:latin typeface="微软雅黑" panose="020B0503020204020204" pitchFamily="34" charset="-122"/>
                          <a:ea typeface="微软雅黑" panose="020B0503020204020204" pitchFamily="34" charset="-122"/>
                        </a:rPr>
                        <a:t>修改完善</a:t>
                      </a:r>
                      <a:r>
                        <a:rPr lang="en-US" altLang="zh-CN" sz="1600" dirty="0" smtClean="0">
                          <a:solidFill>
                            <a:schemeClr val="tx2"/>
                          </a:solidFill>
                          <a:latin typeface="微软雅黑" panose="020B0503020204020204" pitchFamily="34" charset="-122"/>
                          <a:ea typeface="微软雅黑" panose="020B0503020204020204" pitchFamily="34" charset="-122"/>
                        </a:rPr>
                        <a:t>2022</a:t>
                      </a:r>
                      <a:r>
                        <a:rPr lang="zh-CN" altLang="en-US" sz="1600" dirty="0" smtClean="0">
                          <a:solidFill>
                            <a:schemeClr val="tx2"/>
                          </a:solidFill>
                          <a:latin typeface="微软雅黑" panose="020B0503020204020204" pitchFamily="34" charset="-122"/>
                          <a:ea typeface="微软雅黑" panose="020B0503020204020204" pitchFamily="34" charset="-122"/>
                        </a:rPr>
                        <a:t>年度</a:t>
                      </a:r>
                      <a:r>
                        <a:rPr lang="zh-CN" altLang="en-US" sz="1600" dirty="0">
                          <a:solidFill>
                            <a:schemeClr val="tx2"/>
                          </a:solidFill>
                          <a:latin typeface="微软雅黑" panose="020B0503020204020204" pitchFamily="34" charset="-122"/>
                          <a:ea typeface="微软雅黑" panose="020B0503020204020204" pitchFamily="34" charset="-122"/>
                        </a:rPr>
                        <a:t>项目申报书</a:t>
                      </a:r>
                      <a:endParaRPr lang="en-US" altLang="zh-CN" sz="1600" dirty="0">
                        <a:solidFill>
                          <a:schemeClr val="tx2"/>
                        </a:solidFill>
                        <a:latin typeface="微软雅黑" panose="020B0503020204020204" pitchFamily="34" charset="-122"/>
                        <a:ea typeface="微软雅黑" panose="020B0503020204020204" pitchFamily="34" charset="-122"/>
                      </a:endParaRPr>
                    </a:p>
                    <a:p>
                      <a:pPr algn="just">
                        <a:lnSpc>
                          <a:spcPct val="150000"/>
                        </a:lnSpc>
                      </a:pPr>
                      <a:r>
                        <a:rPr lang="zh-CN" altLang="en-US" sz="1600" dirty="0">
                          <a:solidFill>
                            <a:schemeClr val="tx2"/>
                          </a:solidFill>
                          <a:latin typeface="微软雅黑" panose="020B0503020204020204" pitchFamily="34" charset="-122"/>
                          <a:ea typeface="微软雅黑" panose="020B0503020204020204" pitchFamily="34" charset="-122"/>
                        </a:rPr>
                        <a:t>完成</a:t>
                      </a:r>
                      <a:r>
                        <a:rPr lang="en-US" altLang="zh-CN" sz="1600" dirty="0" smtClean="0">
                          <a:solidFill>
                            <a:schemeClr val="tx2"/>
                          </a:solidFill>
                          <a:latin typeface="微软雅黑" panose="020B0503020204020204" pitchFamily="34" charset="-122"/>
                          <a:ea typeface="微软雅黑" panose="020B0503020204020204" pitchFamily="34" charset="-122"/>
                        </a:rPr>
                        <a:t>2022</a:t>
                      </a:r>
                      <a:r>
                        <a:rPr lang="zh-CN" altLang="en-US" sz="1600" dirty="0" smtClean="0">
                          <a:solidFill>
                            <a:schemeClr val="tx2"/>
                          </a:solidFill>
                          <a:latin typeface="微软雅黑" panose="020B0503020204020204" pitchFamily="34" charset="-122"/>
                          <a:ea typeface="微软雅黑" panose="020B0503020204020204" pitchFamily="34" charset="-122"/>
                        </a:rPr>
                        <a:t>年度</a:t>
                      </a:r>
                      <a:r>
                        <a:rPr lang="zh-CN" altLang="en-US" sz="1600" dirty="0">
                          <a:solidFill>
                            <a:schemeClr val="tx2"/>
                          </a:solidFill>
                          <a:latin typeface="微软雅黑" panose="020B0503020204020204" pitchFamily="34" charset="-122"/>
                          <a:ea typeface="微软雅黑" panose="020B0503020204020204" pitchFamily="34" charset="-122"/>
                        </a:rPr>
                        <a:t>总预算二上申报</a:t>
                      </a:r>
                      <a:endParaRPr lang="en-US" altLang="zh-CN" sz="1600" dirty="0">
                        <a:solidFill>
                          <a:schemeClr val="tx2"/>
                        </a:solidFill>
                        <a:latin typeface="微软雅黑" panose="020B0503020204020204" pitchFamily="34" charset="-122"/>
                        <a:ea typeface="微软雅黑" panose="020B0503020204020204" pitchFamily="34" charset="-122"/>
                      </a:endParaRPr>
                    </a:p>
                    <a:p>
                      <a:pPr algn="just">
                        <a:lnSpc>
                          <a:spcPct val="150000"/>
                        </a:lnSpc>
                      </a:pPr>
                      <a:r>
                        <a:rPr lang="zh-CN" altLang="en-US" sz="1600" dirty="0">
                          <a:solidFill>
                            <a:schemeClr val="tx2"/>
                          </a:solidFill>
                          <a:latin typeface="微软雅黑" panose="020B0503020204020204" pitchFamily="34" charset="-122"/>
                          <a:ea typeface="微软雅黑" panose="020B0503020204020204" pitchFamily="34" charset="-122"/>
                        </a:rPr>
                        <a:t>重点项目报送市财政评审中心</a:t>
                      </a:r>
                      <a:endParaRPr lang="zh-CN" altLang="en-US" sz="1600" dirty="0">
                        <a:solidFill>
                          <a:schemeClr val="tx2"/>
                        </a:solidFill>
                        <a:latin typeface="微软雅黑" panose="020B0503020204020204" pitchFamily="34" charset="-122"/>
                        <a:ea typeface="微软雅黑" panose="020B0503020204020204" pitchFamily="34" charset="-122"/>
                      </a:endParaRPr>
                    </a:p>
                  </a:txBody>
                  <a:tcPr/>
                </a:tc>
                <a:tc>
                  <a:txBody>
                    <a:bodyPr/>
                    <a:lstStyle/>
                    <a:p>
                      <a:pPr algn="just">
                        <a:lnSpc>
                          <a:spcPct val="150000"/>
                        </a:lnSpc>
                      </a:pPr>
                      <a:r>
                        <a:rPr lang="zh-CN" altLang="en-US" sz="1600" dirty="0" smtClean="0">
                          <a:solidFill>
                            <a:schemeClr val="tx2"/>
                          </a:solidFill>
                          <a:latin typeface="微软雅黑" panose="020B0503020204020204" pitchFamily="34" charset="-122"/>
                          <a:ea typeface="微软雅黑" panose="020B0503020204020204" pitchFamily="34" charset="-122"/>
                        </a:rPr>
                        <a:t>启动下一年度</a:t>
                      </a:r>
                      <a:r>
                        <a:rPr lang="zh-CN" altLang="en-US" sz="1600" dirty="0">
                          <a:solidFill>
                            <a:schemeClr val="tx2"/>
                          </a:solidFill>
                          <a:latin typeface="微软雅黑" panose="020B0503020204020204" pitchFamily="34" charset="-122"/>
                          <a:ea typeface="微软雅黑" panose="020B0503020204020204" pitchFamily="34" charset="-122"/>
                        </a:rPr>
                        <a:t>预算评审工作</a:t>
                      </a:r>
                      <a:endParaRPr lang="zh-CN" altLang="en-US" sz="1600" dirty="0">
                        <a:solidFill>
                          <a:schemeClr val="tx2"/>
                        </a:solidFill>
                        <a:latin typeface="微软雅黑" panose="020B0503020204020204" pitchFamily="34" charset="-122"/>
                        <a:ea typeface="微软雅黑" panose="020B0503020204020204" pitchFamily="34" charset="-122"/>
                      </a:endParaRPr>
                    </a:p>
                  </a:txBody>
                  <a:tcPr anchor="ctr"/>
                </a:tc>
              </a:tr>
            </a:tbl>
          </a:graphicData>
        </a:graphic>
      </p:graphicFrame>
      <p:sp>
        <p:nvSpPr>
          <p:cNvPr id="6176" name="TextBox 10"/>
          <p:cNvSpPr txBox="1"/>
          <p:nvPr/>
        </p:nvSpPr>
        <p:spPr>
          <a:xfrm>
            <a:off x="248285" y="5756910"/>
            <a:ext cx="8647113" cy="458908"/>
          </a:xfrm>
          <a:prstGeom prst="rect">
            <a:avLst/>
          </a:prstGeom>
          <a:noFill/>
          <a:ln w="9525">
            <a:noFill/>
          </a:ln>
        </p:spPr>
        <p:txBody>
          <a:bodyPr>
            <a:spAutoFit/>
          </a:bodyPr>
          <a:lstStyle/>
          <a:p>
            <a:pPr>
              <a:lnSpc>
                <a:spcPct val="150000"/>
              </a:lnSpc>
            </a:pPr>
            <a:r>
              <a:rPr lang="zh-CN" altLang="en-US" dirty="0">
                <a:solidFill>
                  <a:schemeClr val="tx2"/>
                </a:solidFill>
                <a:latin typeface="微软雅黑" panose="020B0503020204020204" pitchFamily="34" charset="-122"/>
                <a:ea typeface="微软雅黑" panose="020B0503020204020204" pitchFamily="34" charset="-122"/>
              </a:rPr>
              <a:t>*已通过评审项目方可纳入一上项目库，具体时间节点以每年委内文件通知为准</a:t>
            </a:r>
            <a:endParaRPr lang="zh-CN" altLang="en-US" dirty="0">
              <a:solidFill>
                <a:schemeClr val="tx2"/>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176"/>
                                        </p:tgtEl>
                                        <p:attrNameLst>
                                          <p:attrName>style.visibility</p:attrName>
                                        </p:attrNameLst>
                                      </p:cBhvr>
                                      <p:to>
                                        <p:strVal val="visible"/>
                                      </p:to>
                                    </p:set>
                                    <p:animEffect transition="in" filter="fade">
                                      <p:cBhvr>
                                        <p:cTn id="14" dur="1000"/>
                                        <p:tgtEl>
                                          <p:spTgt spid="6176"/>
                                        </p:tgtEl>
                                      </p:cBhvr>
                                    </p:animEffect>
                                    <p:anim calcmode="lin" valueType="num">
                                      <p:cBhvr>
                                        <p:cTn id="15" dur="1000" fill="hold"/>
                                        <p:tgtEl>
                                          <p:spTgt spid="6176"/>
                                        </p:tgtEl>
                                        <p:attrNameLst>
                                          <p:attrName>ppt_x</p:attrName>
                                        </p:attrNameLst>
                                      </p:cBhvr>
                                      <p:tavLst>
                                        <p:tav tm="0">
                                          <p:val>
                                            <p:strVal val="#ppt_x"/>
                                          </p:val>
                                        </p:tav>
                                        <p:tav tm="100000">
                                          <p:val>
                                            <p:strVal val="#ppt_x"/>
                                          </p:val>
                                        </p:tav>
                                      </p:tavLst>
                                    </p:anim>
                                    <p:anim calcmode="lin" valueType="num">
                                      <p:cBhvr>
                                        <p:cTn id="16" dur="1000" fill="hold"/>
                                        <p:tgtEl>
                                          <p:spTgt spid="61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6"/>
          <p:cNvPicPr>
            <a:picLocks noChangeAspect="1"/>
          </p:cNvPicPr>
          <p:nvPr/>
        </p:nvPicPr>
        <p:blipFill>
          <a:blip r:embed="rId1"/>
          <a:stretch>
            <a:fillRect/>
          </a:stretch>
        </p:blipFill>
        <p:spPr>
          <a:xfrm>
            <a:off x="11113" y="-179387"/>
            <a:ext cx="9132887" cy="6858000"/>
          </a:xfrm>
          <a:prstGeom prst="rect">
            <a:avLst/>
          </a:prstGeom>
          <a:noFill/>
          <a:ln w="9525">
            <a:noFill/>
          </a:ln>
        </p:spPr>
      </p:pic>
      <p:sp>
        <p:nvSpPr>
          <p:cNvPr id="7171" name="矩形 1"/>
          <p:cNvSpPr/>
          <p:nvPr/>
        </p:nvSpPr>
        <p:spPr>
          <a:xfrm>
            <a:off x="0" y="1371600"/>
            <a:ext cx="9144000" cy="5486400"/>
          </a:xfrm>
          <a:prstGeom prst="rect">
            <a:avLst/>
          </a:prstGeom>
          <a:solidFill>
            <a:schemeClr val="bg1"/>
          </a:solidFill>
          <a:ln w="9525">
            <a:noFill/>
          </a:ln>
        </p:spPr>
        <p:txBody>
          <a:bodyPr lIns="90170" tIns="46990" rIns="90170" bIns="46990" anchor="ctr"/>
          <a:lstStyle/>
          <a:p>
            <a:pPr>
              <a:lnSpc>
                <a:spcPct val="150000"/>
              </a:lnSpc>
            </a:pPr>
            <a:endParaRPr lang="zh-CN" altLang="en-US" sz="2400" dirty="0">
              <a:latin typeface="微软雅黑" panose="020B0503020204020204" pitchFamily="34" charset="-122"/>
              <a:ea typeface="微软雅黑" panose="020B0503020204020204" pitchFamily="34" charset="-122"/>
            </a:endParaRPr>
          </a:p>
          <a:p>
            <a:pPr algn="ctr">
              <a:lnSpc>
                <a:spcPct val="150000"/>
              </a:lnSpc>
            </a:pPr>
            <a:endParaRPr lang="zh-CN" altLang="en-US" sz="24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7172"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7173" name="TextBox 20"/>
          <p:cNvSpPr txBox="1"/>
          <p:nvPr/>
        </p:nvSpPr>
        <p:spPr>
          <a:xfrm>
            <a:off x="381000" y="2619375"/>
            <a:ext cx="4349750" cy="460375"/>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7174" name="TextBox 20"/>
          <p:cNvSpPr txBox="1"/>
          <p:nvPr/>
        </p:nvSpPr>
        <p:spPr>
          <a:xfrm>
            <a:off x="14288" y="4379913"/>
            <a:ext cx="4441825" cy="493712"/>
          </a:xfrm>
          <a:prstGeom prst="rect">
            <a:avLst/>
          </a:prstGeom>
          <a:noFill/>
          <a:ln w="9525">
            <a:noFill/>
          </a:ln>
        </p:spPr>
        <p:txBody>
          <a:bodyPr>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7175" name="文本框 1"/>
          <p:cNvSpPr txBox="1"/>
          <p:nvPr/>
        </p:nvSpPr>
        <p:spPr>
          <a:xfrm>
            <a:off x="1168165" y="242527"/>
            <a:ext cx="6707188" cy="584775"/>
          </a:xfrm>
          <a:prstGeom prst="rect">
            <a:avLst/>
          </a:prstGeom>
          <a:noFill/>
          <a:ln w="9525">
            <a:noFill/>
          </a:ln>
        </p:spPr>
        <p:txBody>
          <a:bodyPr>
            <a:spAutoFit/>
          </a:bodyPr>
          <a:lstStyle/>
          <a:p>
            <a:r>
              <a:rPr lang="zh-CN" altLang="en-US" sz="3200" b="1" dirty="0">
                <a:solidFill>
                  <a:schemeClr val="bg1"/>
                </a:solidFill>
                <a:latin typeface="Arial" panose="020B0604020202020204" pitchFamily="34" charset="0"/>
                <a:ea typeface="微软雅黑" panose="020B0503020204020204" pitchFamily="34" charset="-122"/>
              </a:rPr>
              <a:t>财资中心评审工作组织方式</a:t>
            </a:r>
            <a:endParaRPr lang="zh-CN" altLang="en-US" sz="3200" b="1" dirty="0">
              <a:solidFill>
                <a:schemeClr val="bg1"/>
              </a:solidFill>
              <a:latin typeface="Arial" panose="020B0604020202020204" pitchFamily="34" charset="0"/>
              <a:ea typeface="微软雅黑" panose="020B0503020204020204" pitchFamily="34" charset="-122"/>
            </a:endParaRPr>
          </a:p>
        </p:txBody>
      </p:sp>
      <p:sp>
        <p:nvSpPr>
          <p:cNvPr id="7176" name="TextBox 9"/>
          <p:cNvSpPr txBox="1"/>
          <p:nvPr/>
        </p:nvSpPr>
        <p:spPr>
          <a:xfrm>
            <a:off x="492125" y="1084263"/>
            <a:ext cx="8051800" cy="369887"/>
          </a:xfrm>
          <a:prstGeom prst="rect">
            <a:avLst/>
          </a:prstGeom>
          <a:noFill/>
          <a:ln w="9525">
            <a:noFill/>
          </a:ln>
        </p:spPr>
        <p:txBody>
          <a:bodyPr>
            <a:spAutoFit/>
          </a:bodyPr>
          <a:lstStyle/>
          <a:p>
            <a:endParaRPr lang="zh-CN" altLang="en-US" dirty="0">
              <a:latin typeface="Arial" panose="020B0604020202020204" pitchFamily="34" charset="0"/>
            </a:endParaRPr>
          </a:p>
        </p:txBody>
      </p:sp>
      <p:sp>
        <p:nvSpPr>
          <p:cNvPr id="7177" name="文本框 1"/>
          <p:cNvSpPr txBox="1"/>
          <p:nvPr/>
        </p:nvSpPr>
        <p:spPr>
          <a:xfrm>
            <a:off x="790575" y="1422400"/>
            <a:ext cx="7346950" cy="1016000"/>
          </a:xfrm>
          <a:prstGeom prst="rect">
            <a:avLst/>
          </a:prstGeom>
          <a:noFill/>
          <a:ln w="9525">
            <a:noFill/>
          </a:ln>
        </p:spPr>
        <p:txBody>
          <a:bodyPr>
            <a:spAutoFit/>
          </a:bodyPr>
          <a:lstStyle/>
          <a:p>
            <a:pPr algn="ctr">
              <a:lnSpc>
                <a:spcPct val="150000"/>
              </a:lnSpc>
            </a:pPr>
            <a:r>
              <a:rPr lang="zh-CN" altLang="en-US" sz="2400" dirty="0">
                <a:latin typeface="微软雅黑" panose="020B0503020204020204" pitchFamily="34" charset="-122"/>
                <a:ea typeface="微软雅黑" panose="020B0503020204020204" pitchFamily="34" charset="-122"/>
              </a:rPr>
              <a:t>接到委托评审函、项目清单、申报材料后启动评审</a:t>
            </a:r>
            <a:endParaRPr lang="zh-CN" altLang="en-US" sz="2400" dirty="0">
              <a:latin typeface="微软雅黑" panose="020B0503020204020204" pitchFamily="34" charset="-122"/>
              <a:ea typeface="微软雅黑" panose="020B0503020204020204" pitchFamily="34" charset="-122"/>
            </a:endParaRPr>
          </a:p>
          <a:p>
            <a:endParaRPr lang="zh-CN" altLang="en-US" sz="2400" dirty="0">
              <a:latin typeface="微软雅黑" panose="020B0503020204020204" pitchFamily="34" charset="-122"/>
              <a:ea typeface="微软雅黑" panose="020B0503020204020204" pitchFamily="34" charset="-122"/>
            </a:endParaRPr>
          </a:p>
        </p:txBody>
      </p:sp>
      <p:sp>
        <p:nvSpPr>
          <p:cNvPr id="10" name="下箭头 9"/>
          <p:cNvSpPr/>
          <p:nvPr/>
        </p:nvSpPr>
        <p:spPr>
          <a:xfrm>
            <a:off x="4279900" y="2060575"/>
            <a:ext cx="312738" cy="4841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179" name="TextBox 10"/>
          <p:cNvSpPr txBox="1"/>
          <p:nvPr/>
        </p:nvSpPr>
        <p:spPr>
          <a:xfrm>
            <a:off x="862013" y="2459038"/>
            <a:ext cx="6943725" cy="1200329"/>
          </a:xfrm>
          <a:prstGeom prst="rect">
            <a:avLst/>
          </a:prstGeom>
          <a:noFill/>
          <a:ln w="9525">
            <a:noFill/>
          </a:ln>
        </p:spPr>
        <p:txBody>
          <a:bodyPr>
            <a:spAutoFit/>
          </a:bodyPr>
          <a:lstStyle/>
          <a:p>
            <a:pPr algn="ctr">
              <a:lnSpc>
                <a:spcPct val="150000"/>
              </a:lnSpc>
            </a:pPr>
            <a:r>
              <a:rPr lang="zh-CN" altLang="en-US" sz="2400" dirty="0">
                <a:latin typeface="微软雅黑" panose="020B0503020204020204" pitchFamily="34" charset="-122"/>
                <a:ea typeface="微软雅黑" panose="020B0503020204020204" pitchFamily="34" charset="-122"/>
              </a:rPr>
              <a:t>整理申报材料，不符合评审要求的退回更正</a:t>
            </a:r>
            <a:endParaRPr lang="en-US" altLang="zh-CN" sz="2400" dirty="0">
              <a:latin typeface="微软雅黑" panose="020B0503020204020204" pitchFamily="34" charset="-122"/>
              <a:ea typeface="微软雅黑" panose="020B0503020204020204" pitchFamily="34" charset="-122"/>
            </a:endParaRPr>
          </a:p>
          <a:p>
            <a:pPr algn="ctr">
              <a:lnSpc>
                <a:spcPct val="150000"/>
              </a:lnSpc>
            </a:pPr>
            <a:r>
              <a:rPr lang="zh-CN" altLang="en-US" sz="2400" dirty="0">
                <a:solidFill>
                  <a:srgbClr val="0070C0"/>
                </a:solidFill>
                <a:latin typeface="微软雅黑" panose="020B0503020204020204" pitchFamily="34" charset="-122"/>
                <a:ea typeface="微软雅黑" panose="020B0503020204020204" pitchFamily="34" charset="-122"/>
              </a:rPr>
              <a:t>（基本要求：要素齐全、前后一致</a:t>
            </a:r>
            <a:r>
              <a:rPr lang="zh-CN" altLang="en-US" sz="2400" dirty="0" smtClean="0">
                <a:solidFill>
                  <a:srgbClr val="0070C0"/>
                </a:solidFill>
                <a:latin typeface="微软雅黑" panose="020B0503020204020204" pitchFamily="34" charset="-122"/>
                <a:ea typeface="微软雅黑" panose="020B0503020204020204" pitchFamily="34" charset="-122"/>
              </a:rPr>
              <a:t>、结论页正确）</a:t>
            </a:r>
            <a:endParaRPr lang="zh-CN" altLang="en-US" sz="2400" dirty="0">
              <a:solidFill>
                <a:srgbClr val="0070C0"/>
              </a:solidFill>
              <a:latin typeface="微软雅黑" panose="020B0503020204020204" pitchFamily="34" charset="-122"/>
              <a:ea typeface="微软雅黑" panose="020B0503020204020204" pitchFamily="34" charset="-122"/>
            </a:endParaRPr>
          </a:p>
        </p:txBody>
      </p:sp>
      <p:sp>
        <p:nvSpPr>
          <p:cNvPr id="13" name="下箭头 12"/>
          <p:cNvSpPr/>
          <p:nvPr/>
        </p:nvSpPr>
        <p:spPr>
          <a:xfrm>
            <a:off x="4287838" y="3544888"/>
            <a:ext cx="311150" cy="4841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181" name="TextBox 13"/>
          <p:cNvSpPr txBox="1"/>
          <p:nvPr/>
        </p:nvSpPr>
        <p:spPr>
          <a:xfrm>
            <a:off x="404813" y="3922713"/>
            <a:ext cx="8739187" cy="1154112"/>
          </a:xfrm>
          <a:prstGeom prst="rect">
            <a:avLst/>
          </a:prstGeom>
          <a:noFill/>
          <a:ln w="9525">
            <a:noFill/>
          </a:ln>
        </p:spPr>
        <p:txBody>
          <a:bodyPr>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会同责任处室在专家库中遴选专家，确定评审方式和时间安排</a:t>
            </a:r>
            <a:endParaRPr lang="en-US" altLang="zh-CN" sz="2400" dirty="0">
              <a:latin typeface="微软雅黑" panose="020B0503020204020204" pitchFamily="34" charset="-122"/>
              <a:ea typeface="微软雅黑" panose="020B0503020204020204" pitchFamily="34" charset="-122"/>
            </a:endParaRPr>
          </a:p>
          <a:p>
            <a:pPr>
              <a:lnSpc>
                <a:spcPct val="150000"/>
              </a:lnSpc>
            </a:pPr>
            <a:r>
              <a:rPr lang="zh-CN" altLang="en-US" sz="2200" dirty="0">
                <a:latin typeface="微软雅黑" panose="020B0503020204020204" pitchFamily="34" charset="-122"/>
                <a:ea typeface="微软雅黑" panose="020B0503020204020204" pitchFamily="34" charset="-122"/>
              </a:rPr>
              <a:t>（常用评审方式：会议评审、申报单位答辩、实地评审、通讯评审）</a:t>
            </a:r>
            <a:endParaRPr lang="zh-CN" altLang="en-US" sz="2200" dirty="0">
              <a:latin typeface="微软雅黑" panose="020B0503020204020204" pitchFamily="34" charset="-122"/>
              <a:ea typeface="微软雅黑" panose="020B0503020204020204" pitchFamily="34" charset="-122"/>
            </a:endParaRPr>
          </a:p>
        </p:txBody>
      </p:sp>
      <p:sp>
        <p:nvSpPr>
          <p:cNvPr id="15" name="下箭头 14"/>
          <p:cNvSpPr/>
          <p:nvPr/>
        </p:nvSpPr>
        <p:spPr>
          <a:xfrm>
            <a:off x="4273550" y="5075238"/>
            <a:ext cx="311150" cy="4841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183" name="TextBox 15"/>
          <p:cNvSpPr txBox="1"/>
          <p:nvPr/>
        </p:nvSpPr>
        <p:spPr>
          <a:xfrm>
            <a:off x="517525" y="5678488"/>
            <a:ext cx="8308975" cy="1135062"/>
          </a:xfrm>
          <a:prstGeom prst="rect">
            <a:avLst/>
          </a:prstGeom>
          <a:noFill/>
          <a:ln w="9525">
            <a:noFill/>
          </a:ln>
        </p:spPr>
        <p:txBody>
          <a:bodyPr>
            <a:spAutoFit/>
          </a:bodyPr>
          <a:lstStyle/>
          <a:p>
            <a:pPr algn="ctr">
              <a:lnSpc>
                <a:spcPct val="150000"/>
              </a:lnSpc>
            </a:pPr>
            <a:r>
              <a:rPr lang="zh-CN" altLang="en-US" sz="2400" dirty="0">
                <a:latin typeface="微软雅黑" panose="020B0503020204020204" pitchFamily="34" charset="-122"/>
                <a:ea typeface="微软雅黑" panose="020B0503020204020204" pitchFamily="34" charset="-122"/>
              </a:rPr>
              <a:t>出具评审报告、意见反馈函、反馈各子项目修改意见</a:t>
            </a:r>
            <a:endParaRPr lang="en-US" altLang="zh-CN" sz="2400" dirty="0">
              <a:latin typeface="微软雅黑" panose="020B0503020204020204" pitchFamily="34" charset="-122"/>
              <a:ea typeface="微软雅黑" panose="020B0503020204020204" pitchFamily="34" charset="-122"/>
            </a:endParaRPr>
          </a:p>
          <a:p>
            <a:pPr algn="ctr">
              <a:lnSpc>
                <a:spcPct val="150000"/>
              </a:lnSpc>
            </a:pPr>
            <a:r>
              <a:rPr lang="zh-CN" altLang="en-US" sz="2000" dirty="0">
                <a:latin typeface="微软雅黑" panose="020B0503020204020204" pitchFamily="34" charset="-122"/>
                <a:ea typeface="微软雅黑" panose="020B0503020204020204" pitchFamily="34" charset="-122"/>
              </a:rPr>
              <a:t>（通过、不通过、不予评议）</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图片 6"/>
          <p:cNvPicPr>
            <a:picLocks noChangeAspect="1"/>
          </p:cNvPicPr>
          <p:nvPr/>
        </p:nvPicPr>
        <p:blipFill>
          <a:blip r:embed="rId1"/>
          <a:stretch>
            <a:fillRect/>
          </a:stretch>
        </p:blipFill>
        <p:spPr>
          <a:xfrm>
            <a:off x="11113" y="-179387"/>
            <a:ext cx="9132887" cy="6858000"/>
          </a:xfrm>
          <a:prstGeom prst="rect">
            <a:avLst/>
          </a:prstGeom>
          <a:noFill/>
          <a:ln w="9525">
            <a:noFill/>
          </a:ln>
        </p:spPr>
      </p:pic>
      <p:sp>
        <p:nvSpPr>
          <p:cNvPr id="13314" name="矩形 1"/>
          <p:cNvSpPr/>
          <p:nvPr/>
        </p:nvSpPr>
        <p:spPr>
          <a:xfrm>
            <a:off x="0" y="1371600"/>
            <a:ext cx="9144000" cy="5486400"/>
          </a:xfrm>
          <a:prstGeom prst="rect">
            <a:avLst/>
          </a:prstGeom>
          <a:solidFill>
            <a:schemeClr val="bg1"/>
          </a:solidFill>
          <a:ln w="9525">
            <a:noFill/>
          </a:ln>
        </p:spPr>
        <p:txBody>
          <a:bodyPr lIns="90170" tIns="46990" rIns="90170" bIns="46990" anchor="ctr"/>
          <a:lstStyle/>
          <a:p>
            <a:pPr algn="ctr">
              <a:lnSpc>
                <a:spcPct val="150000"/>
              </a:lnSpc>
            </a:pPr>
            <a:endParaRPr lang="zh-CN" altLang="en-US" sz="24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13315"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13316" name="TextBox 20"/>
          <p:cNvSpPr txBox="1"/>
          <p:nvPr/>
        </p:nvSpPr>
        <p:spPr>
          <a:xfrm>
            <a:off x="381000" y="2619375"/>
            <a:ext cx="4349750" cy="460375"/>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13317" name="TextBox 20"/>
          <p:cNvSpPr txBox="1"/>
          <p:nvPr/>
        </p:nvSpPr>
        <p:spPr>
          <a:xfrm>
            <a:off x="14288" y="4379913"/>
            <a:ext cx="4441825" cy="493712"/>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13318" name="文本框 1"/>
          <p:cNvSpPr txBox="1"/>
          <p:nvPr/>
        </p:nvSpPr>
        <p:spPr>
          <a:xfrm>
            <a:off x="914400" y="169863"/>
            <a:ext cx="6707188" cy="584775"/>
          </a:xfrm>
          <a:prstGeom prst="rect">
            <a:avLst/>
          </a:prstGeom>
          <a:noFill/>
          <a:ln w="9525">
            <a:noFill/>
          </a:ln>
        </p:spPr>
        <p:txBody>
          <a:bodyPr anchor="t">
            <a:spAutoFit/>
          </a:bodyPr>
          <a:lstStyle/>
          <a:p>
            <a:r>
              <a:rPr lang="zh-CN" altLang="en-US" sz="3200" b="1" dirty="0">
                <a:solidFill>
                  <a:schemeClr val="bg1"/>
                </a:solidFill>
                <a:ea typeface="微软雅黑" panose="020B0503020204020204" pitchFamily="34" charset="-122"/>
                <a:sym typeface="+mn-ea"/>
              </a:rPr>
              <a:t>申报文本常见问题</a:t>
            </a:r>
            <a:endParaRPr lang="zh-CN" altLang="en-US" sz="3200" b="1" dirty="0">
              <a:solidFill>
                <a:schemeClr val="bg1"/>
              </a:solidFill>
              <a:latin typeface="Arial" panose="020B0604020202020204" pitchFamily="34" charset="0"/>
              <a:ea typeface="微软雅黑" panose="020B0503020204020204" pitchFamily="34" charset="-122"/>
            </a:endParaRPr>
          </a:p>
        </p:txBody>
      </p:sp>
      <p:sp>
        <p:nvSpPr>
          <p:cNvPr id="13319" name="TextBox 9"/>
          <p:cNvSpPr txBox="1"/>
          <p:nvPr/>
        </p:nvSpPr>
        <p:spPr>
          <a:xfrm>
            <a:off x="492125" y="1084263"/>
            <a:ext cx="8051800" cy="369887"/>
          </a:xfrm>
          <a:prstGeom prst="rect">
            <a:avLst/>
          </a:prstGeom>
          <a:noFill/>
          <a:ln w="9525">
            <a:noFill/>
          </a:ln>
        </p:spPr>
        <p:txBody>
          <a:bodyPr anchor="t">
            <a:spAutoFit/>
          </a:bodyPr>
          <a:lstStyle/>
          <a:p>
            <a:endParaRPr lang="zh-CN" altLang="en-US" dirty="0">
              <a:latin typeface="Arial" panose="020B0604020202020204" pitchFamily="34" charset="0"/>
              <a:ea typeface="宋体" panose="02010600030101010101" pitchFamily="2" charset="-122"/>
            </a:endParaRPr>
          </a:p>
        </p:txBody>
      </p:sp>
      <p:graphicFrame>
        <p:nvGraphicFramePr>
          <p:cNvPr id="9" name="表格 8"/>
          <p:cNvGraphicFramePr>
            <a:graphicFrameLocks noGrp="1"/>
          </p:cNvGraphicFramePr>
          <p:nvPr/>
        </p:nvGraphicFramePr>
        <p:xfrm>
          <a:off x="357188" y="1601788"/>
          <a:ext cx="8309168" cy="3657600"/>
        </p:xfrm>
        <a:graphic>
          <a:graphicData uri="http://schemas.openxmlformats.org/drawingml/2006/table">
            <a:tbl>
              <a:tblPr firstRow="1" bandRow="1">
                <a:tableStyleId>{5C22544A-7EE6-4342-B048-85BDC9FD1C3A}</a:tableStyleId>
              </a:tblPr>
              <a:tblGrid>
                <a:gridCol w="4652010"/>
                <a:gridCol w="3657158"/>
              </a:tblGrid>
              <a:tr h="370840">
                <a:tc>
                  <a:txBody>
                    <a:bodyPr/>
                    <a:lstStyle/>
                    <a:p>
                      <a:pPr>
                        <a:lnSpc>
                          <a:spcPct val="150000"/>
                        </a:lnSpc>
                      </a:pPr>
                      <a:r>
                        <a:rPr lang="zh-CN" altLang="en-US" sz="2400" dirty="0">
                          <a:latin typeface="微软雅黑" panose="020B0503020204020204" pitchFamily="34" charset="-122"/>
                          <a:ea typeface="微软雅黑" panose="020B0503020204020204" pitchFamily="34" charset="-122"/>
                        </a:rPr>
                        <a:t>问题</a:t>
                      </a:r>
                      <a:endParaRPr lang="zh-CN" altLang="en-US" sz="2400" dirty="0">
                        <a:latin typeface="微软雅黑" panose="020B0503020204020204" pitchFamily="34" charset="-122"/>
                        <a:ea typeface="微软雅黑" panose="020B0503020204020204" pitchFamily="34" charset="-122"/>
                      </a:endParaRPr>
                    </a:p>
                  </a:txBody>
                  <a:tcPr/>
                </a:tc>
                <a:tc>
                  <a:txBody>
                    <a:bodyPr/>
                    <a:lstStyle/>
                    <a:p>
                      <a:pPr>
                        <a:lnSpc>
                          <a:spcPct val="150000"/>
                        </a:lnSpc>
                      </a:pPr>
                      <a:r>
                        <a:rPr lang="zh-CN" altLang="en-US" sz="2400" dirty="0">
                          <a:latin typeface="微软雅黑" panose="020B0503020204020204" pitchFamily="34" charset="-122"/>
                          <a:ea typeface="微软雅黑" panose="020B0503020204020204" pitchFamily="34" charset="-122"/>
                        </a:rPr>
                        <a:t>建议</a:t>
                      </a:r>
                      <a:endParaRPr lang="zh-CN" altLang="en-US" sz="2400" dirty="0">
                        <a:latin typeface="微软雅黑" panose="020B0503020204020204" pitchFamily="34" charset="-122"/>
                        <a:ea typeface="微软雅黑" panose="020B0503020204020204" pitchFamily="34" charset="-122"/>
                      </a:endParaRPr>
                    </a:p>
                  </a:txBody>
                  <a:tcPr/>
                </a:tc>
              </a:tr>
              <a:tr h="370840">
                <a:tc>
                  <a:txBody>
                    <a:bodyPr/>
                    <a:lstStyle/>
                    <a:p>
                      <a:pPr>
                        <a:lnSpc>
                          <a:spcPct val="150000"/>
                        </a:lnSpc>
                      </a:pPr>
                      <a:r>
                        <a:rPr lang="en-US" altLang="zh-CN" sz="1600" dirty="0">
                          <a:solidFill>
                            <a:srgbClr val="336699"/>
                          </a:solidFill>
                          <a:latin typeface="微软雅黑" panose="020B0503020204020204" pitchFamily="34" charset="-122"/>
                          <a:ea typeface="微软雅黑" panose="020B0503020204020204" pitchFamily="34" charset="-122"/>
                          <a:sym typeface="+mn-ea"/>
                        </a:rPr>
                        <a:t>1</a:t>
                      </a:r>
                      <a:r>
                        <a:rPr lang="zh-CN" altLang="en-US" sz="1600" dirty="0" smtClean="0">
                          <a:solidFill>
                            <a:srgbClr val="336699"/>
                          </a:solidFill>
                          <a:latin typeface="微软雅黑" panose="020B0503020204020204" pitchFamily="34" charset="-122"/>
                          <a:ea typeface="微软雅黑" panose="020B0503020204020204" pitchFamily="34" charset="-122"/>
                          <a:sym typeface="+mn-ea"/>
                        </a:rPr>
                        <a:t>、项目计划</a:t>
                      </a:r>
                      <a:r>
                        <a:rPr lang="zh-CN" altLang="en-US" sz="1600" dirty="0">
                          <a:solidFill>
                            <a:srgbClr val="336699"/>
                          </a:solidFill>
                          <a:latin typeface="微软雅黑" panose="020B0503020204020204" pitchFamily="34" charset="-122"/>
                          <a:ea typeface="微软雅黑" panose="020B0503020204020204" pitchFamily="34" charset="-122"/>
                          <a:sym typeface="+mn-ea"/>
                        </a:rPr>
                        <a:t>、实施内容</a:t>
                      </a:r>
                      <a:r>
                        <a:rPr lang="zh-CN" altLang="en-US" sz="1600" dirty="0">
                          <a:solidFill>
                            <a:srgbClr val="336699"/>
                          </a:solidFill>
                          <a:latin typeface="微软雅黑" panose="020B0503020204020204" pitchFamily="34" charset="-122"/>
                          <a:ea typeface="微软雅黑" panose="020B0503020204020204" pitchFamily="34" charset="-122"/>
                          <a:sym typeface="宋体" panose="02010600030101010101" pitchFamily="2" charset="-122"/>
                        </a:rPr>
                        <a:t>与</a:t>
                      </a:r>
                      <a:r>
                        <a:rPr lang="zh-CN" altLang="en-US" sz="1600" dirty="0">
                          <a:solidFill>
                            <a:srgbClr val="336699"/>
                          </a:solidFill>
                          <a:latin typeface="微软雅黑" panose="020B0503020204020204" pitchFamily="34" charset="-122"/>
                          <a:ea typeface="微软雅黑" panose="020B0503020204020204" pitchFamily="34" charset="-122"/>
                          <a:sym typeface="+mn-ea"/>
                        </a:rPr>
                        <a:t>经费预算不匹配</a:t>
                      </a:r>
                      <a:endParaRPr lang="zh-CN" altLang="en-US" sz="1600" dirty="0">
                        <a:solidFill>
                          <a:srgbClr val="336699"/>
                        </a:solidFill>
                        <a:latin typeface="微软雅黑" panose="020B0503020204020204" pitchFamily="34" charset="-122"/>
                        <a:ea typeface="微软雅黑" panose="020B0503020204020204" pitchFamily="34" charset="-122"/>
                      </a:endParaRPr>
                    </a:p>
                    <a:p>
                      <a:pPr>
                        <a:lnSpc>
                          <a:spcPct val="150000"/>
                        </a:lnSpc>
                      </a:pPr>
                      <a:r>
                        <a:rPr lang="en-US" altLang="zh-CN" sz="1600" dirty="0">
                          <a:solidFill>
                            <a:srgbClr val="336699"/>
                          </a:solidFill>
                          <a:latin typeface="微软雅黑" panose="020B0503020204020204" pitchFamily="34" charset="-122"/>
                          <a:ea typeface="微软雅黑" panose="020B0503020204020204" pitchFamily="34" charset="-122"/>
                          <a:sym typeface="+mn-ea"/>
                        </a:rPr>
                        <a:t>2</a:t>
                      </a:r>
                      <a:r>
                        <a:rPr lang="zh-CN" altLang="en-US" sz="1600" dirty="0">
                          <a:solidFill>
                            <a:srgbClr val="336699"/>
                          </a:solidFill>
                          <a:latin typeface="微软雅黑" panose="020B0503020204020204" pitchFamily="34" charset="-122"/>
                          <a:ea typeface="微软雅黑" panose="020B0503020204020204" pitchFamily="34" charset="-122"/>
                          <a:sym typeface="+mn-ea"/>
                        </a:rPr>
                        <a:t>、延续性项目前期基础及建设成果表述不充分</a:t>
                      </a:r>
                      <a:endParaRPr lang="zh-CN" altLang="en-US" sz="1600" dirty="0">
                        <a:solidFill>
                          <a:srgbClr val="336699"/>
                        </a:solidFill>
                        <a:latin typeface="微软雅黑" panose="020B0503020204020204" pitchFamily="34" charset="-122"/>
                        <a:ea typeface="微软雅黑" panose="020B0503020204020204" pitchFamily="34" charset="-122"/>
                      </a:endParaRPr>
                    </a:p>
                    <a:p>
                      <a:pPr>
                        <a:lnSpc>
                          <a:spcPct val="150000"/>
                        </a:lnSpc>
                      </a:pPr>
                      <a:r>
                        <a:rPr lang="en-US" altLang="zh-CN" sz="1600" dirty="0">
                          <a:solidFill>
                            <a:srgbClr val="336699"/>
                          </a:solidFill>
                          <a:latin typeface="微软雅黑" panose="020B0503020204020204" pitchFamily="34" charset="-122"/>
                          <a:ea typeface="微软雅黑" panose="020B0503020204020204" pitchFamily="34" charset="-122"/>
                          <a:sym typeface="+mn-ea"/>
                        </a:rPr>
                        <a:t>3</a:t>
                      </a:r>
                      <a:r>
                        <a:rPr lang="zh-CN" altLang="en-US" sz="1600" dirty="0" smtClean="0">
                          <a:solidFill>
                            <a:srgbClr val="336699"/>
                          </a:solidFill>
                          <a:latin typeface="微软雅黑" panose="020B0503020204020204" pitchFamily="34" charset="-122"/>
                          <a:ea typeface="微软雅黑" panose="020B0503020204020204" pitchFamily="34" charset="-122"/>
                          <a:sym typeface="+mn-ea"/>
                        </a:rPr>
                        <a:t>、具体实施内容表述过于简单</a:t>
                      </a:r>
                      <a:endParaRPr lang="en-US" altLang="zh-CN" sz="1600" dirty="0" smtClean="0">
                        <a:solidFill>
                          <a:srgbClr val="336699"/>
                        </a:solidFill>
                        <a:latin typeface="微软雅黑" panose="020B0503020204020204" pitchFamily="34" charset="-122"/>
                        <a:ea typeface="微软雅黑" panose="020B0503020204020204" pitchFamily="34" charset="-122"/>
                        <a:sym typeface="+mn-ea"/>
                      </a:endParaRPr>
                    </a:p>
                    <a:p>
                      <a:pPr>
                        <a:lnSpc>
                          <a:spcPct val="150000"/>
                        </a:lnSpc>
                      </a:pPr>
                      <a:r>
                        <a:rPr lang="en-US" altLang="zh-CN" sz="1600" dirty="0" smtClean="0">
                          <a:solidFill>
                            <a:srgbClr val="336699"/>
                          </a:solidFill>
                          <a:latin typeface="微软雅黑" panose="020B0503020204020204" pitchFamily="34" charset="-122"/>
                          <a:ea typeface="微软雅黑" panose="020B0503020204020204" pitchFamily="34" charset="-122"/>
                          <a:sym typeface="+mn-ea"/>
                        </a:rPr>
                        <a:t>4</a:t>
                      </a:r>
                      <a:r>
                        <a:rPr lang="zh-CN" altLang="en-US" sz="1600" dirty="0" smtClean="0">
                          <a:solidFill>
                            <a:srgbClr val="336699"/>
                          </a:solidFill>
                          <a:latin typeface="微软雅黑" panose="020B0503020204020204" pitchFamily="34" charset="-122"/>
                          <a:ea typeface="微软雅黑" panose="020B0503020204020204" pitchFamily="34" charset="-122"/>
                          <a:sym typeface="+mn-ea"/>
                        </a:rPr>
                        <a:t>、绩效目标不清晰</a:t>
                      </a:r>
                      <a:endParaRPr lang="en-US" altLang="zh-CN" sz="1600" dirty="0" smtClean="0">
                        <a:solidFill>
                          <a:srgbClr val="336699"/>
                        </a:solidFill>
                        <a:latin typeface="微软雅黑" panose="020B0503020204020204" pitchFamily="34" charset="-122"/>
                        <a:ea typeface="微软雅黑" panose="020B0503020204020204" pitchFamily="34" charset="-122"/>
                        <a:sym typeface="+mn-ea"/>
                      </a:endParaRPr>
                    </a:p>
                    <a:p>
                      <a:pPr>
                        <a:lnSpc>
                          <a:spcPct val="150000"/>
                        </a:lnSpc>
                      </a:pPr>
                      <a:r>
                        <a:rPr lang="en-US" altLang="zh-CN" sz="1600" dirty="0" smtClean="0">
                          <a:solidFill>
                            <a:srgbClr val="336699"/>
                          </a:solidFill>
                          <a:latin typeface="微软雅黑" panose="020B0503020204020204" pitchFamily="34" charset="-122"/>
                          <a:ea typeface="微软雅黑" panose="020B0503020204020204" pitchFamily="34" charset="-122"/>
                          <a:sym typeface="+mn-ea"/>
                        </a:rPr>
                        <a:t>5</a:t>
                      </a:r>
                      <a:r>
                        <a:rPr lang="zh-CN" altLang="en-US" sz="1600" dirty="0" smtClean="0">
                          <a:solidFill>
                            <a:srgbClr val="336699"/>
                          </a:solidFill>
                          <a:latin typeface="微软雅黑" panose="020B0503020204020204" pitchFamily="34" charset="-122"/>
                          <a:ea typeface="微软雅黑" panose="020B0503020204020204" pitchFamily="34" charset="-122"/>
                          <a:sym typeface="+mn-ea"/>
                        </a:rPr>
                        <a:t>、经费预算细化程度不够</a:t>
                      </a:r>
                      <a:endParaRPr lang="zh-CN" altLang="en-US" sz="1600" dirty="0">
                        <a:solidFill>
                          <a:srgbClr val="336699"/>
                        </a:solidFill>
                        <a:latin typeface="微软雅黑" panose="020B0503020204020204" pitchFamily="34" charset="-122"/>
                        <a:ea typeface="微软雅黑" panose="020B0503020204020204" pitchFamily="34" charset="-122"/>
                      </a:endParaRPr>
                    </a:p>
                    <a:p>
                      <a:pPr marL="0" marR="0" indent="0" algn="l" defTabSz="914400" eaLnBrk="0" fontAlgn="base" latinLnBrk="0" hangingPunct="0">
                        <a:lnSpc>
                          <a:spcPct val="150000"/>
                        </a:lnSpc>
                        <a:spcBef>
                          <a:spcPct val="0"/>
                        </a:spcBef>
                        <a:spcAft>
                          <a:spcPct val="0"/>
                        </a:spcAft>
                        <a:buClrTx/>
                        <a:buSzTx/>
                        <a:buFont typeface="Arial" panose="020B0604020202020204" pitchFamily="34" charset="0"/>
                        <a:buNone/>
                        <a:defRPr/>
                      </a:pPr>
                      <a:r>
                        <a:rPr lang="en-US" altLang="zh-CN" sz="1600" dirty="0" smtClean="0">
                          <a:solidFill>
                            <a:srgbClr val="336699"/>
                          </a:solidFill>
                          <a:latin typeface="微软雅黑" panose="020B0503020204020204" pitchFamily="34" charset="-122"/>
                          <a:ea typeface="微软雅黑" panose="020B0503020204020204" pitchFamily="34" charset="-122"/>
                          <a:sym typeface="+mn-ea"/>
                        </a:rPr>
                        <a:t>6</a:t>
                      </a:r>
                      <a:r>
                        <a:rPr lang="zh-CN" altLang="en-US" sz="1600" dirty="0" smtClean="0">
                          <a:solidFill>
                            <a:srgbClr val="336699"/>
                          </a:solidFill>
                          <a:latin typeface="微软雅黑" panose="020B0503020204020204" pitchFamily="34" charset="-122"/>
                          <a:ea typeface="微软雅黑" panose="020B0503020204020204" pitchFamily="34" charset="-122"/>
                          <a:sym typeface="+mn-ea"/>
                        </a:rPr>
                        <a:t>、支撑材料、询价材料缺失</a:t>
                      </a:r>
                      <a:endParaRPr lang="zh-CN" altLang="en-US" sz="1600" dirty="0" smtClean="0">
                        <a:solidFill>
                          <a:srgbClr val="336699"/>
                        </a:solidFill>
                        <a:latin typeface="微软雅黑" panose="020B0503020204020204" pitchFamily="34" charset="-122"/>
                        <a:ea typeface="微软雅黑" panose="020B0503020204020204" pitchFamily="34" charset="-122"/>
                        <a:sym typeface="+mn-ea"/>
                      </a:endParaRPr>
                    </a:p>
                    <a:p>
                      <a:pPr>
                        <a:lnSpc>
                          <a:spcPct val="150000"/>
                        </a:lnSpc>
                      </a:pPr>
                      <a:r>
                        <a:rPr lang="en-US" altLang="zh-CN" sz="1600" dirty="0" smtClean="0">
                          <a:solidFill>
                            <a:srgbClr val="336699"/>
                          </a:solidFill>
                          <a:latin typeface="微软雅黑" panose="020B0503020204020204" pitchFamily="34" charset="-122"/>
                          <a:ea typeface="微软雅黑" panose="020B0503020204020204" pitchFamily="34" charset="-122"/>
                          <a:sym typeface="+mn-ea"/>
                        </a:rPr>
                        <a:t>7</a:t>
                      </a:r>
                      <a:r>
                        <a:rPr lang="zh-CN" altLang="en-US" sz="1600" dirty="0" smtClean="0">
                          <a:solidFill>
                            <a:srgbClr val="336699"/>
                          </a:solidFill>
                          <a:latin typeface="微软雅黑" panose="020B0503020204020204" pitchFamily="34" charset="-122"/>
                          <a:ea typeface="微软雅黑" panose="020B0503020204020204" pitchFamily="34" charset="-122"/>
                          <a:sym typeface="+mn-ea"/>
                        </a:rPr>
                        <a:t>、在专项经费中列支日常费用</a:t>
                      </a:r>
                      <a:endParaRPr lang="en-US" altLang="zh-CN" sz="1600" dirty="0" smtClean="0">
                        <a:solidFill>
                          <a:srgbClr val="336699"/>
                        </a:solidFill>
                        <a:latin typeface="微软雅黑" panose="020B0503020204020204" pitchFamily="34" charset="-122"/>
                        <a:ea typeface="微软雅黑" panose="020B0503020204020204" pitchFamily="34" charset="-122"/>
                        <a:sym typeface="+mn-ea"/>
                      </a:endParaRPr>
                    </a:p>
                    <a:p>
                      <a:pPr>
                        <a:lnSpc>
                          <a:spcPct val="150000"/>
                        </a:lnSpc>
                      </a:pPr>
                      <a:endParaRPr lang="zh-CN" altLang="en-US" sz="1600" dirty="0">
                        <a:latin typeface="微软雅黑" panose="020B0503020204020204" pitchFamily="34" charset="-122"/>
                        <a:ea typeface="微软雅黑" panose="020B0503020204020204" pitchFamily="34" charset="-122"/>
                        <a:sym typeface="+mn-ea"/>
                      </a:endParaRPr>
                    </a:p>
                  </a:txBody>
                  <a:tcPr/>
                </a:tc>
                <a:tc>
                  <a:txBody>
                    <a:bodyPr/>
                    <a:lstStyle/>
                    <a:p>
                      <a:pPr algn="l">
                        <a:lnSpc>
                          <a:spcPct val="150000"/>
                        </a:lnSpc>
                      </a:pPr>
                      <a:r>
                        <a:rPr lang="zh-CN" altLang="en-US" sz="1600" dirty="0">
                          <a:solidFill>
                            <a:srgbClr val="336699"/>
                          </a:solidFill>
                          <a:latin typeface="微软雅黑" panose="020B0503020204020204" pitchFamily="34" charset="-122"/>
                          <a:ea typeface="微软雅黑" panose="020B0503020204020204" pitchFamily="34" charset="-122"/>
                        </a:rPr>
                        <a:t>1</a:t>
                      </a:r>
                      <a:r>
                        <a:rPr lang="zh-CN" altLang="en-US" sz="1600" dirty="0" smtClean="0">
                          <a:solidFill>
                            <a:srgbClr val="336699"/>
                          </a:solidFill>
                          <a:latin typeface="微软雅黑" panose="020B0503020204020204" pitchFamily="34" charset="-122"/>
                          <a:ea typeface="微软雅黑" panose="020B0503020204020204" pitchFamily="34" charset="-122"/>
                        </a:rPr>
                        <a:t>、加强顶层设计和统筹</a:t>
                      </a:r>
                      <a:endParaRPr lang="en-US" altLang="zh-CN" sz="1600" dirty="0" smtClean="0">
                        <a:solidFill>
                          <a:srgbClr val="336699"/>
                        </a:solidFill>
                        <a:latin typeface="微软雅黑" panose="020B0503020204020204" pitchFamily="34" charset="-122"/>
                        <a:ea typeface="微软雅黑" panose="020B0503020204020204" pitchFamily="34" charset="-122"/>
                      </a:endParaRPr>
                    </a:p>
                    <a:p>
                      <a:pPr algn="l">
                        <a:lnSpc>
                          <a:spcPct val="150000"/>
                        </a:lnSpc>
                      </a:pPr>
                      <a:r>
                        <a:rPr lang="en-US" altLang="zh-CN" sz="1600" dirty="0" smtClean="0">
                          <a:solidFill>
                            <a:srgbClr val="336699"/>
                          </a:solidFill>
                          <a:latin typeface="微软雅黑" panose="020B0503020204020204" pitchFamily="34" charset="-122"/>
                          <a:ea typeface="微软雅黑" panose="020B0503020204020204" pitchFamily="34" charset="-122"/>
                        </a:rPr>
                        <a:t>2</a:t>
                      </a:r>
                      <a:r>
                        <a:rPr lang="zh-CN" altLang="en-US" sz="1600" dirty="0" smtClean="0">
                          <a:solidFill>
                            <a:srgbClr val="336699"/>
                          </a:solidFill>
                          <a:latin typeface="微软雅黑" panose="020B0503020204020204" pitchFamily="34" charset="-122"/>
                          <a:ea typeface="微软雅黑" panose="020B0503020204020204" pitchFamily="34" charset="-122"/>
                        </a:rPr>
                        <a:t>、制定项目管理办法</a:t>
                      </a:r>
                      <a:endParaRPr lang="en-US" altLang="zh-CN" sz="1600" dirty="0" smtClean="0">
                        <a:solidFill>
                          <a:srgbClr val="336699"/>
                        </a:solidFill>
                        <a:latin typeface="微软雅黑" panose="020B0503020204020204" pitchFamily="34" charset="-122"/>
                        <a:ea typeface="微软雅黑" panose="020B0503020204020204" pitchFamily="34" charset="-122"/>
                      </a:endParaRPr>
                    </a:p>
                    <a:p>
                      <a:pPr algn="l">
                        <a:lnSpc>
                          <a:spcPct val="150000"/>
                        </a:lnSpc>
                      </a:pPr>
                      <a:r>
                        <a:rPr lang="en-US" altLang="zh-CN" sz="1600" dirty="0" smtClean="0">
                          <a:solidFill>
                            <a:srgbClr val="336699"/>
                          </a:solidFill>
                          <a:latin typeface="微软雅黑" panose="020B0503020204020204" pitchFamily="34" charset="-122"/>
                          <a:ea typeface="微软雅黑" panose="020B0503020204020204" pitchFamily="34" charset="-122"/>
                        </a:rPr>
                        <a:t>3</a:t>
                      </a:r>
                      <a:r>
                        <a:rPr lang="zh-CN" altLang="en-US" sz="1600" dirty="0" smtClean="0">
                          <a:solidFill>
                            <a:srgbClr val="336699"/>
                          </a:solidFill>
                          <a:latin typeface="微软雅黑" panose="020B0503020204020204" pitchFamily="34" charset="-122"/>
                          <a:ea typeface="微软雅黑" panose="020B0503020204020204" pitchFamily="34" charset="-122"/>
                        </a:rPr>
                        <a:t>、做好立项审核</a:t>
                      </a:r>
                      <a:endParaRPr lang="en-US" altLang="zh-CN" sz="1600" dirty="0" smtClean="0">
                        <a:solidFill>
                          <a:srgbClr val="336699"/>
                        </a:solidFill>
                        <a:latin typeface="微软雅黑" panose="020B0503020204020204" pitchFamily="34" charset="-122"/>
                        <a:ea typeface="微软雅黑" panose="020B0503020204020204" pitchFamily="34" charset="-122"/>
                      </a:endParaRPr>
                    </a:p>
                    <a:p>
                      <a:pPr marL="0" marR="0" indent="0" algn="l" defTabSz="914400" eaLnBrk="0" fontAlgn="base" latinLnBrk="0" hangingPunct="0">
                        <a:lnSpc>
                          <a:spcPct val="150000"/>
                        </a:lnSpc>
                        <a:spcBef>
                          <a:spcPct val="0"/>
                        </a:spcBef>
                        <a:spcAft>
                          <a:spcPct val="0"/>
                        </a:spcAft>
                        <a:buClrTx/>
                        <a:buSzTx/>
                        <a:buFont typeface="Arial" panose="020B0604020202020204" pitchFamily="34" charset="0"/>
                        <a:buNone/>
                        <a:defRPr/>
                      </a:pPr>
                      <a:r>
                        <a:rPr lang="en-US" altLang="zh-CN" sz="1600" dirty="0" smtClean="0">
                          <a:solidFill>
                            <a:srgbClr val="336699"/>
                          </a:solidFill>
                          <a:latin typeface="微软雅黑" panose="020B0503020204020204" pitchFamily="34" charset="-122"/>
                          <a:ea typeface="微软雅黑" panose="020B0503020204020204" pitchFamily="34" charset="-122"/>
                        </a:rPr>
                        <a:t>4</a:t>
                      </a:r>
                      <a:r>
                        <a:rPr lang="zh-CN" altLang="en-US" sz="1600" dirty="0" smtClean="0">
                          <a:solidFill>
                            <a:srgbClr val="336699"/>
                          </a:solidFill>
                          <a:latin typeface="微软雅黑" panose="020B0503020204020204" pitchFamily="34" charset="-122"/>
                          <a:ea typeface="微软雅黑" panose="020B0503020204020204" pitchFamily="34" charset="-122"/>
                        </a:rPr>
                        <a:t>、加强制度建设</a:t>
                      </a:r>
                      <a:endParaRPr lang="zh-CN" altLang="en-US" sz="1600" dirty="0" smtClean="0">
                        <a:solidFill>
                          <a:srgbClr val="336699"/>
                        </a:solidFill>
                        <a:latin typeface="微软雅黑" panose="020B0503020204020204" pitchFamily="34" charset="-122"/>
                        <a:ea typeface="微软雅黑" panose="020B0503020204020204" pitchFamily="34" charset="-122"/>
                      </a:endParaRPr>
                    </a:p>
                    <a:p>
                      <a:pPr algn="l">
                        <a:lnSpc>
                          <a:spcPct val="150000"/>
                        </a:lnSpc>
                      </a:pPr>
                      <a:r>
                        <a:rPr lang="en-US" altLang="zh-CN" sz="1600" dirty="0" smtClean="0">
                          <a:solidFill>
                            <a:srgbClr val="336699"/>
                          </a:solidFill>
                          <a:latin typeface="微软雅黑" panose="020B0503020204020204" pitchFamily="34" charset="-122"/>
                          <a:ea typeface="微软雅黑" panose="020B0503020204020204" pitchFamily="34" charset="-122"/>
                        </a:rPr>
                        <a:t>5</a:t>
                      </a:r>
                      <a:r>
                        <a:rPr lang="zh-CN" altLang="en-US" sz="1600" dirty="0" smtClean="0">
                          <a:solidFill>
                            <a:srgbClr val="336699"/>
                          </a:solidFill>
                          <a:latin typeface="微软雅黑" panose="020B0503020204020204" pitchFamily="34" charset="-122"/>
                          <a:ea typeface="微软雅黑" panose="020B0503020204020204" pitchFamily="34" charset="-122"/>
                        </a:rPr>
                        <a:t>、熟悉经费管理规定</a:t>
                      </a:r>
                      <a:endParaRPr lang="zh-CN" altLang="en-US" sz="1600" dirty="0">
                        <a:solidFill>
                          <a:srgbClr val="336699"/>
                        </a:solidFill>
                        <a:latin typeface="微软雅黑" panose="020B0503020204020204" pitchFamily="34" charset="-122"/>
                        <a:ea typeface="微软雅黑" panose="020B0503020204020204" pitchFamily="34" charset="-122"/>
                      </a:endParaRPr>
                    </a:p>
                    <a:p>
                      <a:pPr algn="l">
                        <a:lnSpc>
                          <a:spcPct val="150000"/>
                        </a:lnSpc>
                      </a:pPr>
                      <a:r>
                        <a:rPr lang="en-US" altLang="zh-CN" sz="1600" dirty="0" smtClean="0">
                          <a:solidFill>
                            <a:srgbClr val="336699"/>
                          </a:solidFill>
                          <a:latin typeface="微软雅黑" panose="020B0503020204020204" pitchFamily="34" charset="-122"/>
                          <a:ea typeface="微软雅黑" panose="020B0503020204020204" pitchFamily="34" charset="-122"/>
                        </a:rPr>
                        <a:t>6</a:t>
                      </a:r>
                      <a:r>
                        <a:rPr lang="zh-CN" altLang="en-US" sz="1600" dirty="0" smtClean="0">
                          <a:solidFill>
                            <a:srgbClr val="336699"/>
                          </a:solidFill>
                          <a:latin typeface="微软雅黑" panose="020B0503020204020204" pitchFamily="34" charset="-122"/>
                          <a:ea typeface="微软雅黑" panose="020B0503020204020204" pitchFamily="34" charset="-122"/>
                        </a:rPr>
                        <a:t>、厘清专项经费和日常经费的关系</a:t>
                      </a:r>
                      <a:endParaRPr lang="zh-CN" altLang="en-US" sz="1600" dirty="0" smtClean="0">
                        <a:solidFill>
                          <a:srgbClr val="336699"/>
                        </a:solidFill>
                        <a:latin typeface="微软雅黑" panose="020B0503020204020204" pitchFamily="34" charset="-122"/>
                        <a:ea typeface="微软雅黑" panose="020B0503020204020204" pitchFamily="34" charset="-122"/>
                      </a:endParaRPr>
                    </a:p>
                    <a:p>
                      <a:pPr algn="l">
                        <a:lnSpc>
                          <a:spcPct val="150000"/>
                        </a:lnSpc>
                      </a:pPr>
                      <a:endParaRPr lang="zh-CN" altLang="en-US" sz="2400" dirty="0">
                        <a:latin typeface="微软雅黑" panose="020B0503020204020204" pitchFamily="34" charset="-122"/>
                        <a:ea typeface="微软雅黑" panose="020B0503020204020204" pitchFamily="34" charset="-122"/>
                      </a:endParaRPr>
                    </a:p>
                  </a:txBody>
                  <a:tcPr/>
                </a:tc>
              </a:tr>
            </a:tbl>
          </a:graphicData>
        </a:graphic>
      </p:graphicFrame>
      <p:sp>
        <p:nvSpPr>
          <p:cNvPr id="2" name="文本框 1"/>
          <p:cNvSpPr txBox="1"/>
          <p:nvPr/>
        </p:nvSpPr>
        <p:spPr>
          <a:xfrm>
            <a:off x="396875" y="5654040"/>
            <a:ext cx="8373110" cy="645160"/>
          </a:xfrm>
          <a:prstGeom prst="rect">
            <a:avLst/>
          </a:prstGeom>
          <a:noFill/>
        </p:spPr>
        <p:txBody>
          <a:bodyPr wrap="square" rtlCol="0">
            <a:spAutoFit/>
          </a:bodyPr>
          <a:lstStyle/>
          <a:p>
            <a:endParaRPr lang="zh-CN" altLang="en-US" dirty="0">
              <a:solidFill>
                <a:srgbClr val="336699"/>
              </a:solidFill>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6"/>
          <p:cNvPicPr>
            <a:picLocks noChangeAspect="1"/>
          </p:cNvPicPr>
          <p:nvPr/>
        </p:nvPicPr>
        <p:blipFill>
          <a:blip r:embed="rId1" cstate="print"/>
          <a:stretch>
            <a:fillRect/>
          </a:stretch>
        </p:blipFill>
        <p:spPr>
          <a:xfrm>
            <a:off x="4763" y="0"/>
            <a:ext cx="9132887" cy="6858000"/>
          </a:xfrm>
          <a:prstGeom prst="rect">
            <a:avLst/>
          </a:prstGeom>
          <a:noFill/>
          <a:ln w="9525">
            <a:noFill/>
          </a:ln>
        </p:spPr>
      </p:pic>
      <p:pic>
        <p:nvPicPr>
          <p:cNvPr id="6147"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6148" name="TextBox 20"/>
          <p:cNvSpPr txBox="1"/>
          <p:nvPr/>
        </p:nvSpPr>
        <p:spPr>
          <a:xfrm>
            <a:off x="60325" y="2576513"/>
            <a:ext cx="4349750" cy="460375"/>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49" name="TextBox 20"/>
          <p:cNvSpPr txBox="1"/>
          <p:nvPr/>
        </p:nvSpPr>
        <p:spPr>
          <a:xfrm>
            <a:off x="14288" y="4379913"/>
            <a:ext cx="4441825" cy="493712"/>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50" name="文本框 1"/>
          <p:cNvSpPr txBox="1"/>
          <p:nvPr/>
        </p:nvSpPr>
        <p:spPr>
          <a:xfrm>
            <a:off x="914400" y="170180"/>
            <a:ext cx="6765925" cy="584775"/>
          </a:xfrm>
          <a:prstGeom prst="rect">
            <a:avLst/>
          </a:prstGeom>
          <a:noFill/>
          <a:ln w="9525">
            <a:noFill/>
          </a:ln>
        </p:spPr>
        <p:txBody>
          <a:bodyPr wrap="square" anchor="t">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2022</a:t>
            </a:r>
            <a:r>
              <a:rPr lang="zh-CN" altLang="en-US" sz="3200" b="1" dirty="0" smtClean="0">
                <a:solidFill>
                  <a:schemeClr val="bg1"/>
                </a:solidFill>
                <a:latin typeface="微软雅黑" panose="020B0503020204020204" pitchFamily="34" charset="-122"/>
                <a:ea typeface="微软雅黑" panose="020B0503020204020204" pitchFamily="34" charset="-122"/>
              </a:rPr>
              <a:t>年度委本部</a:t>
            </a:r>
            <a:r>
              <a:rPr lang="zh-CN" altLang="en-US" sz="3200" b="1" dirty="0">
                <a:solidFill>
                  <a:schemeClr val="bg1"/>
                </a:solidFill>
                <a:latin typeface="微软雅黑" panose="020B0503020204020204" pitchFamily="34" charset="-122"/>
                <a:ea typeface="微软雅黑" panose="020B0503020204020204" pitchFamily="34" charset="-122"/>
              </a:rPr>
              <a:t>预算评审文本说明</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782820" y="1422400"/>
            <a:ext cx="4072255" cy="368300"/>
          </a:xfrm>
          <a:prstGeom prst="rect">
            <a:avLst/>
          </a:prstGeom>
          <a:noFill/>
        </p:spPr>
        <p:txBody>
          <a:bodyPr wrap="square" rtlCol="0">
            <a:spAutoFit/>
          </a:bodyPr>
          <a:lstStyle/>
          <a:p>
            <a:endParaRPr lang="zh-CN" altLang="en-US"/>
          </a:p>
        </p:txBody>
      </p:sp>
      <p:pic>
        <p:nvPicPr>
          <p:cNvPr id="4" name="图片 3" descr="26f103c7f258d85f99c7774cdc0ad074"/>
          <p:cNvPicPr>
            <a:picLocks noChangeAspect="1"/>
          </p:cNvPicPr>
          <p:nvPr/>
        </p:nvPicPr>
        <p:blipFill>
          <a:blip r:embed="rId3" cstate="print"/>
          <a:stretch>
            <a:fillRect/>
          </a:stretch>
        </p:blipFill>
        <p:spPr>
          <a:xfrm>
            <a:off x="5144" y="1029335"/>
            <a:ext cx="9123362" cy="5753806"/>
          </a:xfrm>
          <a:prstGeom prst="rect">
            <a:avLst/>
          </a:prstGeom>
        </p:spPr>
      </p:pic>
      <p:sp>
        <p:nvSpPr>
          <p:cNvPr id="3" name="文本框 2"/>
          <p:cNvSpPr txBox="1"/>
          <p:nvPr/>
        </p:nvSpPr>
        <p:spPr>
          <a:xfrm>
            <a:off x="497205" y="895350"/>
            <a:ext cx="8357870" cy="5031105"/>
          </a:xfrm>
          <a:prstGeom prst="rect">
            <a:avLst/>
          </a:prstGeom>
          <a:noFill/>
        </p:spPr>
        <p:txBody>
          <a:bodyPr wrap="square" rtlCol="0">
            <a:spAutoFit/>
          </a:bodyPr>
          <a:lstStyle/>
          <a:p>
            <a:pPr>
              <a:lnSpc>
                <a:spcPct val="150000"/>
              </a:lnSpc>
            </a:pPr>
            <a:r>
              <a:rPr lang="en-US" altLang="zh-CN" sz="2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封面和基本信息</a:t>
            </a:r>
            <a:endParaRPr lang="zh-CN" altLang="en-US" sz="2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项目信息</a:t>
            </a:r>
            <a:endParaRPr lang="en-US" altLang="zh-CN" sz="2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项目单位概况</a:t>
            </a:r>
            <a:r>
              <a:rPr lang="zh-CN" altLang="en-US"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项目</a:t>
            </a:r>
            <a:r>
              <a:rPr lang="zh-CN" altLang="en-US"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概况</a:t>
            </a:r>
            <a:endParaRPr lang="zh-CN" altLang="en-US"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Font typeface="Wingdings" panose="05000000000000000000" charset="0"/>
            </a:pPr>
            <a:r>
              <a:rPr lang="zh-CN" altLang="en-US"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项目实施方案：</a:t>
            </a:r>
            <a:r>
              <a:rPr lang="zh-CN" altLang="en-US"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基础条件、前期</a:t>
            </a:r>
            <a:r>
              <a:rPr lang="zh-CN" altLang="en-US" sz="2000"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工作、方案主要内容、</a:t>
            </a:r>
            <a:endParaRPr lang="zh-CN" altLang="en-US" sz="2000"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Font typeface="Wingdings" panose="05000000000000000000" charset="0"/>
            </a:pPr>
            <a:r>
              <a:rPr lang="zh-CN" altLang="en-US" sz="2000"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运行管理及保障措施、项目计划进度</a:t>
            </a:r>
            <a:endParaRPr lang="zh-CN" altLang="en-US"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Font typeface="Wingdings" panose="05000000000000000000" charset="0"/>
            </a:pPr>
            <a:r>
              <a:rPr lang="zh-CN" altLang="en-US" sz="2000"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          预算主要内容：项目主要实施内容的预算需求、资金来源和</a:t>
            </a:r>
            <a:r>
              <a:rPr lang="zh-CN" altLang="en-US"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使用</a:t>
            </a:r>
            <a:r>
              <a:rPr lang="zh-CN" altLang="en-US" sz="2000"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计划、预算绩效目标</a:t>
            </a:r>
            <a:endParaRPr lang="zh-CN" altLang="en-US"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Font typeface="Wingdings" panose="05000000000000000000" charset="0"/>
            </a:pPr>
            <a:r>
              <a:rPr lang="zh-CN" altLang="en-US"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承诺及审核信息</a:t>
            </a:r>
            <a:r>
              <a:rPr lang="zh-CN" altLang="en-US" sz="2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（公章</a:t>
            </a:r>
            <a:r>
              <a:rPr lang="zh-CN" altLang="en-US" sz="2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和负责人签字）</a:t>
            </a:r>
            <a:endParaRPr lang="zh-CN" altLang="en-US" sz="2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Font typeface="Wingdings" panose="05000000000000000000" charset="0"/>
            </a:pPr>
            <a:r>
              <a:rPr lang="en-US" altLang="zh-CN" sz="2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 4.</a:t>
            </a:r>
            <a:r>
              <a:rPr lang="zh-CN" altLang="en-US" sz="2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附件</a:t>
            </a:r>
            <a:endParaRPr lang="zh-CN" altLang="en-US"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50000"/>
              </a:lnSpc>
              <a:buFont typeface="Wingdings" panose="05000000000000000000" charset="0"/>
              <a:buChar char="l"/>
            </a:pPr>
            <a:endParaRPr lang="zh-CN" altLang="en-US"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fade">
                                      <p:cBhvr>
                                        <p:cTn id="34" dur="1000"/>
                                        <p:tgtEl>
                                          <p:spTgt spid="3">
                                            <p:txEl>
                                              <p:pRg st="5" end="5"/>
                                            </p:txEl>
                                          </p:spTgt>
                                        </p:tgtEl>
                                      </p:cBhvr>
                                    </p:animEffect>
                                    <p:anim calcmode="lin" valueType="num">
                                      <p:cBhvr>
                                        <p:cTn id="3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Effect transition="in" filter="fade">
                                      <p:cBhvr>
                                        <p:cTn id="39" dur="1000"/>
                                        <p:tgtEl>
                                          <p:spTgt spid="3">
                                            <p:txEl>
                                              <p:pRg st="6" end="6"/>
                                            </p:txEl>
                                          </p:spTgt>
                                        </p:tgtEl>
                                      </p:cBhvr>
                                    </p:animEffect>
                                    <p:anim calcmode="lin" valueType="num">
                                      <p:cBhvr>
                                        <p:cTn id="4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3">
                                            <p:txEl>
                                              <p:pRg st="7" end="7"/>
                                            </p:txEl>
                                          </p:spTgt>
                                        </p:tgtEl>
                                        <p:attrNameLst>
                                          <p:attrName>style.visibility</p:attrName>
                                        </p:attrNameLst>
                                      </p:cBhvr>
                                      <p:to>
                                        <p:strVal val="visible"/>
                                      </p:to>
                                    </p:set>
                                    <p:animEffect transition="in" filter="fade">
                                      <p:cBhvr>
                                        <p:cTn id="46" dur="1000"/>
                                        <p:tgtEl>
                                          <p:spTgt spid="3">
                                            <p:txEl>
                                              <p:pRg st="7" end="7"/>
                                            </p:txEl>
                                          </p:spTgt>
                                        </p:tgtEl>
                                      </p:cBhvr>
                                    </p:animEffect>
                                    <p:anim calcmode="lin" valueType="num">
                                      <p:cBhvr>
                                        <p:cTn id="4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6"/>
          <p:cNvPicPr>
            <a:picLocks noChangeAspect="1"/>
          </p:cNvPicPr>
          <p:nvPr/>
        </p:nvPicPr>
        <p:blipFill>
          <a:blip r:embed="rId1" cstate="print"/>
          <a:stretch>
            <a:fillRect/>
          </a:stretch>
        </p:blipFill>
        <p:spPr>
          <a:xfrm>
            <a:off x="4763" y="0"/>
            <a:ext cx="9132887" cy="6858000"/>
          </a:xfrm>
          <a:prstGeom prst="rect">
            <a:avLst/>
          </a:prstGeom>
          <a:noFill/>
          <a:ln w="9525">
            <a:noFill/>
          </a:ln>
        </p:spPr>
      </p:pic>
      <p:sp>
        <p:nvSpPr>
          <p:cNvPr id="6146" name="矩形 1"/>
          <p:cNvSpPr/>
          <p:nvPr/>
        </p:nvSpPr>
        <p:spPr>
          <a:xfrm>
            <a:off x="4763" y="895350"/>
            <a:ext cx="9144000" cy="5832475"/>
          </a:xfrm>
          <a:prstGeom prst="rect">
            <a:avLst/>
          </a:prstGeom>
          <a:solidFill>
            <a:schemeClr val="bg1"/>
          </a:solidFill>
          <a:ln w="9525">
            <a:noFill/>
          </a:ln>
        </p:spPr>
        <p:txBody>
          <a:bodyPr lIns="90170" tIns="46990" rIns="90170" bIns="46990"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147" name="Picture 3" descr="教委图标"/>
          <p:cNvPicPr>
            <a:picLocks noChangeAspect="1"/>
          </p:cNvPicPr>
          <p:nvPr/>
        </p:nvPicPr>
        <p:blipFill>
          <a:blip r:embed="rId2" cstate="print"/>
          <a:stretch>
            <a:fillRect/>
          </a:stretch>
        </p:blipFill>
        <p:spPr>
          <a:xfrm>
            <a:off x="381000" y="265113"/>
            <a:ext cx="533400" cy="504825"/>
          </a:xfrm>
          <a:prstGeom prst="rect">
            <a:avLst/>
          </a:prstGeom>
          <a:noFill/>
          <a:ln w="9525">
            <a:noFill/>
          </a:ln>
        </p:spPr>
      </p:pic>
      <p:sp>
        <p:nvSpPr>
          <p:cNvPr id="6148" name="TextBox 20"/>
          <p:cNvSpPr txBox="1"/>
          <p:nvPr/>
        </p:nvSpPr>
        <p:spPr>
          <a:xfrm>
            <a:off x="60325" y="2576513"/>
            <a:ext cx="4349750" cy="460375"/>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49" name="TextBox 20"/>
          <p:cNvSpPr txBox="1"/>
          <p:nvPr/>
        </p:nvSpPr>
        <p:spPr>
          <a:xfrm>
            <a:off x="14288" y="4379913"/>
            <a:ext cx="4441825" cy="493712"/>
          </a:xfrm>
          <a:prstGeom prst="rect">
            <a:avLst/>
          </a:prstGeom>
          <a:noFill/>
          <a:ln w="9525">
            <a:noFill/>
          </a:ln>
        </p:spPr>
        <p:txBody>
          <a:bodyPr anchor="t">
            <a:spAutoFit/>
          </a:bodyPr>
          <a:lstStyle/>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50" name="文本框 1"/>
          <p:cNvSpPr txBox="1"/>
          <p:nvPr/>
        </p:nvSpPr>
        <p:spPr>
          <a:xfrm>
            <a:off x="914400" y="170180"/>
            <a:ext cx="7741285" cy="1477328"/>
          </a:xfrm>
          <a:prstGeom prst="rect">
            <a:avLst/>
          </a:prstGeom>
          <a:noFill/>
          <a:ln w="9525">
            <a:noFill/>
          </a:ln>
        </p:spPr>
        <p:txBody>
          <a:bodyPr wrap="square" anchor="t">
            <a:spAutoFit/>
          </a:bodyPr>
          <a:lstStyle/>
          <a:p>
            <a:r>
              <a:rPr lang="zh-CN" altLang="en-US" sz="3000" b="1" dirty="0" smtClean="0">
                <a:solidFill>
                  <a:schemeClr val="bg1"/>
                </a:solidFill>
                <a:latin typeface="微软雅黑" panose="020B0503020204020204" pitchFamily="34" charset="-122"/>
                <a:ea typeface="微软雅黑" panose="020B0503020204020204" pitchFamily="34" charset="-122"/>
              </a:rPr>
              <a:t>一、</a:t>
            </a:r>
            <a:r>
              <a:rPr lang="en-US" altLang="zh-CN" sz="3000" b="1" dirty="0" smtClean="0">
                <a:solidFill>
                  <a:schemeClr val="bg1"/>
                </a:solidFill>
                <a:latin typeface="微软雅黑" panose="020B0503020204020204" pitchFamily="34" charset="-122"/>
                <a:ea typeface="微软雅黑" panose="020B0503020204020204" pitchFamily="34" charset="-122"/>
              </a:rPr>
              <a:t>2022</a:t>
            </a:r>
            <a:r>
              <a:rPr lang="zh-CN" altLang="en-US" sz="3000" b="1" dirty="0" smtClean="0">
                <a:solidFill>
                  <a:schemeClr val="bg1"/>
                </a:solidFill>
                <a:latin typeface="微软雅黑" panose="020B0503020204020204" pitchFamily="34" charset="-122"/>
                <a:ea typeface="微软雅黑" panose="020B0503020204020204" pitchFamily="34" charset="-122"/>
              </a:rPr>
              <a:t>年度委本部</a:t>
            </a:r>
            <a:r>
              <a:rPr lang="zh-CN" altLang="en-US" sz="3000" b="1" dirty="0">
                <a:solidFill>
                  <a:schemeClr val="bg1"/>
                </a:solidFill>
                <a:latin typeface="微软雅黑" panose="020B0503020204020204" pitchFamily="34" charset="-122"/>
                <a:ea typeface="微软雅黑" panose="020B0503020204020204" pitchFamily="34" charset="-122"/>
              </a:rPr>
              <a:t>预算评审文本</a:t>
            </a:r>
            <a:r>
              <a:rPr lang="zh-CN" altLang="en-US" sz="3000" b="1" dirty="0" smtClean="0">
                <a:solidFill>
                  <a:schemeClr val="bg1"/>
                </a:solidFill>
                <a:latin typeface="微软雅黑" panose="020B0503020204020204" pitchFamily="34" charset="-122"/>
                <a:ea typeface="微软雅黑" panose="020B0503020204020204" pitchFamily="34" charset="-122"/>
              </a:rPr>
              <a:t>说明</a:t>
            </a:r>
            <a:endParaRPr lang="zh-CN" altLang="en-US" sz="3000" b="1" dirty="0">
              <a:solidFill>
                <a:schemeClr val="bg1"/>
              </a:solidFill>
              <a:latin typeface="微软雅黑" panose="020B0503020204020204" pitchFamily="34" charset="-122"/>
              <a:ea typeface="微软雅黑" panose="020B0503020204020204" pitchFamily="34" charset="-122"/>
            </a:endParaRPr>
          </a:p>
          <a:p>
            <a:endParaRPr lang="zh-CN" altLang="en-US" sz="3000" b="1" dirty="0">
              <a:solidFill>
                <a:schemeClr val="bg1"/>
              </a:solidFill>
              <a:latin typeface="Arial" panose="020B0604020202020204" pitchFamily="34" charset="0"/>
              <a:ea typeface="微软雅黑" panose="020B0503020204020204" pitchFamily="34" charset="-122"/>
            </a:endParaRPr>
          </a:p>
          <a:p>
            <a:endParaRPr lang="zh-CN" altLang="en-US" sz="3000" b="1" dirty="0">
              <a:solidFill>
                <a:schemeClr val="bg1"/>
              </a:solidFill>
              <a:latin typeface="Arial" panose="020B0604020202020204" pitchFamily="34" charset="0"/>
              <a:ea typeface="微软雅黑" panose="020B0503020204020204" pitchFamily="34" charset="-122"/>
            </a:endParaRPr>
          </a:p>
        </p:txBody>
      </p:sp>
      <p:sp>
        <p:nvSpPr>
          <p:cNvPr id="2" name="文本框 1"/>
          <p:cNvSpPr txBox="1"/>
          <p:nvPr/>
        </p:nvSpPr>
        <p:spPr>
          <a:xfrm>
            <a:off x="4782820" y="1422400"/>
            <a:ext cx="4072255" cy="368300"/>
          </a:xfrm>
          <a:prstGeom prst="rect">
            <a:avLst/>
          </a:prstGeom>
          <a:noFill/>
        </p:spPr>
        <p:txBody>
          <a:bodyPr wrap="square" rtlCol="0">
            <a:spAutoFit/>
          </a:bodyPr>
          <a:lstStyle/>
          <a:p>
            <a:endParaRPr lang="zh-CN" altLang="en-US"/>
          </a:p>
        </p:txBody>
      </p:sp>
      <p:pic>
        <p:nvPicPr>
          <p:cNvPr id="4" name="图片 3" descr="26f103c7f258d85f99c7774cdc0ad074"/>
          <p:cNvPicPr>
            <a:picLocks noChangeAspect="1"/>
          </p:cNvPicPr>
          <p:nvPr/>
        </p:nvPicPr>
        <p:blipFill>
          <a:blip r:embed="rId3" cstate="print"/>
          <a:stretch>
            <a:fillRect/>
          </a:stretch>
        </p:blipFill>
        <p:spPr>
          <a:xfrm>
            <a:off x="5461" y="1038225"/>
            <a:ext cx="9123045" cy="5689600"/>
          </a:xfrm>
          <a:prstGeom prst="rect">
            <a:avLst/>
          </a:prstGeom>
        </p:spPr>
      </p:pic>
      <p:sp>
        <p:nvSpPr>
          <p:cNvPr id="6" name="文本框 5"/>
          <p:cNvSpPr txBox="1"/>
          <p:nvPr/>
        </p:nvSpPr>
        <p:spPr>
          <a:xfrm>
            <a:off x="4683125" y="2036445"/>
            <a:ext cx="3893820" cy="3830955"/>
          </a:xfrm>
          <a:prstGeom prst="rect">
            <a:avLst/>
          </a:prstGeom>
          <a:noFill/>
        </p:spPr>
        <p:txBody>
          <a:bodyPr wrap="square" rtlCol="0">
            <a:spAutoFit/>
          </a:bodyPr>
          <a:lstStyle/>
          <a:p>
            <a:pPr>
              <a:lnSpc>
                <a:spcPct val="150000"/>
              </a:lnSpc>
            </a:pPr>
            <a:r>
              <a:rPr lang="zh-CN" alt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1.“项目编号”由责任处室按照“预算年度</a:t>
            </a:r>
            <a:r>
              <a:rPr lang="en-US" altLang="zh-CN"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处室简称+一级项目序号</a:t>
            </a:r>
            <a:r>
              <a:rPr lang="en-US" altLang="zh-CN"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二级项目序号”的</a:t>
            </a:r>
            <a:r>
              <a:rPr lang="zh-CN" altLang="en-US"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格式系统生成。</a:t>
            </a:r>
            <a:endParaRPr lang="zh-CN" alt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a:p>
            <a:pPr>
              <a:lnSpc>
                <a:spcPct val="150000"/>
              </a:lnSpc>
            </a:pPr>
            <a:endParaRPr lang="zh-CN" alt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a:p>
            <a:pPr>
              <a:lnSpc>
                <a:spcPct val="150000"/>
              </a:lnSpc>
            </a:pPr>
            <a:r>
              <a:rPr lang="zh-CN" alt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 2.“项目名称”需填写经项目责任处室认可的项目全称</a:t>
            </a:r>
            <a:r>
              <a:rPr lang="zh-CN" altLang="en-US"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a:t>
            </a:r>
            <a:endParaRPr lang="zh-CN" alt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a:p>
            <a:pPr>
              <a:lnSpc>
                <a:spcPct val="150000"/>
              </a:lnSpc>
            </a:pPr>
            <a:endParaRPr lang="zh-CN" alt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a:p>
            <a:pPr>
              <a:lnSpc>
                <a:spcPct val="150000"/>
              </a:lnSpc>
            </a:pPr>
            <a:r>
              <a:rPr lang="zh-CN" alt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3.</a:t>
            </a:r>
            <a:r>
              <a:rPr lang="zh-CN" altLang="en-US"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rPr>
              <a:t>“项目单位”</a:t>
            </a:r>
            <a:r>
              <a:rPr lang="zh-CN" altLang="en-US" b="1" dirty="0" smtClean="0">
                <a:solidFill>
                  <a:srgbClr val="C00000"/>
                </a:solidFill>
                <a:latin typeface="微软雅黑" panose="020B0503020204020204" pitchFamily="34" charset="-122"/>
                <a:ea typeface="微软雅黑" panose="020B0503020204020204" pitchFamily="34" charset="-122"/>
                <a:sym typeface="宋体" panose="02010600030101010101" pitchFamily="2" charset="-122"/>
              </a:rPr>
              <a:t>全称，需</a:t>
            </a:r>
            <a:r>
              <a:rPr lang="zh-CN" altLang="en-US"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与公章一致</a:t>
            </a:r>
            <a:r>
              <a:rPr lang="zh-CN" altLang="en-US" b="1" dirty="0">
                <a:solidFill>
                  <a:schemeClr val="tx2"/>
                </a:solidFill>
                <a:latin typeface="微软雅黑" panose="020B0503020204020204" pitchFamily="34" charset="-122"/>
                <a:ea typeface="微软雅黑" panose="020B0503020204020204" pitchFamily="34" charset="-122"/>
                <a:sym typeface="宋体" panose="02010600030101010101" pitchFamily="2" charset="-122"/>
              </a:rPr>
              <a:t>。</a:t>
            </a:r>
            <a:endParaRPr lang="en-US" altLang="zh-CN" b="1" dirty="0" smtClean="0">
              <a:solidFill>
                <a:schemeClr val="tx2"/>
              </a:solidFill>
              <a:latin typeface="微软雅黑" panose="020B0503020204020204" pitchFamily="34" charset="-122"/>
              <a:ea typeface="微软雅黑" panose="020B0503020204020204" pitchFamily="34" charset="-122"/>
              <a:sym typeface="宋体" panose="02010600030101010101" pitchFamily="2" charset="-122"/>
            </a:endParaRPr>
          </a:p>
          <a:p>
            <a:pPr>
              <a:lnSpc>
                <a:spcPct val="150000"/>
              </a:lnSpc>
            </a:pPr>
            <a:endParaRPr lang="en-US" altLang="zh-CN" b="1" dirty="0" smtClean="0">
              <a:solidFill>
                <a:schemeClr val="tx1"/>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775" y="1296924"/>
            <a:ext cx="354965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fade">
                                      <p:cBhvr>
                                        <p:cTn id="14" dur="1000"/>
                                        <p:tgtEl>
                                          <p:spTgt spid="6">
                                            <p:txEl>
                                              <p:pRg st="2" end="2"/>
                                            </p:txEl>
                                          </p:spTgt>
                                        </p:tgtEl>
                                      </p:cBhvr>
                                    </p:animEffect>
                                    <p:anim calcmode="lin" valueType="num">
                                      <p:cBhvr>
                                        <p:cTn id="15"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animEffect transition="in" filter="fade">
                                      <p:cBhvr>
                                        <p:cTn id="21" dur="1000"/>
                                        <p:tgtEl>
                                          <p:spTgt spid="6">
                                            <p:txEl>
                                              <p:pRg st="4" end="4"/>
                                            </p:txEl>
                                          </p:spTgt>
                                        </p:tgtEl>
                                      </p:cBhvr>
                                    </p:animEffect>
                                    <p:anim calcmode="lin" valueType="num">
                                      <p:cBhvr>
                                        <p:cTn id="22"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TABLE_BEAUTIFY" val="smartTable{10f8a3b1-5b76-4399-84b3-bbbd111140ad}"/>
</p:tagLst>
</file>

<file path=ppt/tags/tag2.xml><?xml version="1.0" encoding="utf-8"?>
<p:tagLst xmlns:p="http://schemas.openxmlformats.org/presentationml/2006/main">
  <p:tag name="KSO_WM_SLIDE_MODEL_TYPE" val="numdgm"/>
</p:tagLst>
</file>

<file path=ppt/tags/tag3.xml><?xml version="1.0" encoding="utf-8"?>
<p:tagLst xmlns:p="http://schemas.openxmlformats.org/presentationml/2006/main">
  <p:tag name="KSO_WM_SLIDE_MODEL_TYPE" val="numdgm"/>
</p:tagLst>
</file>

<file path=ppt/tags/tag4.xml><?xml version="1.0" encoding="utf-8"?>
<p:tagLst xmlns:p="http://schemas.openxmlformats.org/presentationml/2006/main">
  <p:tag name="KSO_WM_SLIDE_MODEL_TYPE" val="numdgm"/>
</p:tagLst>
</file>

<file path=ppt/theme/theme1.xml><?xml version="1.0" encoding="utf-8"?>
<a:theme xmlns:a="http://schemas.openxmlformats.org/drawingml/2006/main" name="1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004358"/>
    </a:dk2>
    <a:lt2>
      <a:srgbClr val="E2DFCC"/>
    </a:lt2>
    <a:accent1>
      <a:srgbClr val="006382"/>
    </a:accent1>
    <a:accent2>
      <a:srgbClr val="1F8A70"/>
    </a:accent2>
    <a:accent3>
      <a:srgbClr val="FFFFFF"/>
    </a:accent3>
    <a:accent4>
      <a:srgbClr val="000000"/>
    </a:accent4>
    <a:accent5>
      <a:srgbClr val="AAB8C1"/>
    </a:accent5>
    <a:accent6>
      <a:srgbClr val="1B7B64"/>
    </a:accent6>
    <a:hlink>
      <a:srgbClr val="006382"/>
    </a:hlink>
    <a:folHlink>
      <a:srgbClr val="1F8A70"/>
    </a:folHlink>
  </a:clrScheme>
</a:themeOverride>
</file>

<file path=docProps/app.xml><?xml version="1.0" encoding="utf-8"?>
<Properties xmlns="http://schemas.openxmlformats.org/officeDocument/2006/extended-properties" xmlns:vt="http://schemas.openxmlformats.org/officeDocument/2006/docPropsVTypes">
  <TotalTime>0</TotalTime>
  <Words>6760</Words>
  <Application>WPS 演示</Application>
  <PresentationFormat>全屏显示(4:3)</PresentationFormat>
  <Paragraphs>641</Paragraphs>
  <Slides>45</Slides>
  <Notes>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45</vt:i4>
      </vt:variant>
    </vt:vector>
  </HeadingPairs>
  <TitlesOfParts>
    <vt:vector size="55" baseType="lpstr">
      <vt:lpstr>Arial</vt:lpstr>
      <vt:lpstr>宋体</vt:lpstr>
      <vt:lpstr>Wingdings</vt:lpstr>
      <vt:lpstr>Calibri Light</vt:lpstr>
      <vt:lpstr>Calibri</vt:lpstr>
      <vt:lpstr>华文中宋</vt:lpstr>
      <vt:lpstr>微软雅黑</vt:lpstr>
      <vt:lpstr>Wingdings</vt:lpstr>
      <vt:lpstr>Arial Unicode MS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成都京东世纪贸易有限公司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ashley</dc:creator>
  <cp:lastModifiedBy>kyc</cp:lastModifiedBy>
  <cp:revision>316</cp:revision>
  <dcterms:created xsi:type="dcterms:W3CDTF">2014-11-18T06:19:00Z</dcterms:created>
  <dcterms:modified xsi:type="dcterms:W3CDTF">2021-09-14T07:30:12Z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0942ADF2707F4B9A881AB5A3752E3711</vt:lpwstr>
  </property>
</Properties>
</file>