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1256" r:id="rId3"/>
    <p:sldId id="1257" r:id="rId4"/>
    <p:sldId id="1214" r:id="rId5"/>
    <p:sldId id="1215" r:id="rId6"/>
    <p:sldId id="1258" r:id="rId8"/>
    <p:sldId id="1259" r:id="rId9"/>
    <p:sldId id="1176" r:id="rId10"/>
    <p:sldId id="1177" r:id="rId11"/>
    <p:sldId id="1116" r:id="rId12"/>
    <p:sldId id="1117" r:id="rId13"/>
    <p:sldId id="1118" r:id="rId14"/>
    <p:sldId id="1150" r:id="rId15"/>
    <p:sldId id="1151" r:id="rId16"/>
    <p:sldId id="1152" r:id="rId17"/>
    <p:sldId id="1153" r:id="rId18"/>
    <p:sldId id="1009" r:id="rId19"/>
    <p:sldId id="1154" r:id="rId20"/>
    <p:sldId id="1125" r:id="rId21"/>
    <p:sldId id="1207" r:id="rId22"/>
    <p:sldId id="1017" r:id="rId23"/>
    <p:sldId id="1019" r:id="rId24"/>
    <p:sldId id="1155" r:id="rId25"/>
    <p:sldId id="1217" r:id="rId26"/>
    <p:sldId id="1218" r:id="rId27"/>
    <p:sldId id="1021" r:id="rId28"/>
    <p:sldId id="1025" r:id="rId29"/>
    <p:sldId id="1027" r:id="rId30"/>
    <p:sldId id="1029" r:id="rId31"/>
    <p:sldId id="1156" r:id="rId32"/>
    <p:sldId id="1115" r:id="rId33"/>
    <p:sldId id="1219" r:id="rId34"/>
    <p:sldId id="1220" r:id="rId35"/>
    <p:sldId id="1225" r:id="rId36"/>
    <p:sldId id="1223" r:id="rId37"/>
    <p:sldId id="1224" r:id="rId38"/>
    <p:sldId id="1127" r:id="rId39"/>
    <p:sldId id="1129" r:id="rId40"/>
    <p:sldId id="1131" r:id="rId41"/>
    <p:sldId id="1132" r:id="rId42"/>
    <p:sldId id="1130" r:id="rId43"/>
    <p:sldId id="1134" r:id="rId44"/>
    <p:sldId id="1135" r:id="rId45"/>
    <p:sldId id="1260" r:id="rId46"/>
    <p:sldId id="1261" r:id="rId47"/>
    <p:sldId id="1262" r:id="rId48"/>
    <p:sldId id="1175" r:id="rId49"/>
  </p:sldIdLst>
  <p:sldSz cx="9144000" cy="6858000" type="screen4x3"/>
  <p:notesSz cx="9144000" cy="6858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3366CC"/>
    <a:srgbClr val="0066CC"/>
    <a:srgbClr val="5F5F5F"/>
    <a:srgbClr val="292929"/>
    <a:srgbClr val="B2B2B2"/>
    <a:srgbClr val="969696"/>
    <a:srgbClr val="336699"/>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96" d="100"/>
          <a:sy n="96" d="100"/>
        </p:scale>
        <p:origin x="-792" y="-60"/>
      </p:cViewPr>
      <p:guideLst>
        <p:guide orient="horz" pos="2042"/>
        <p:guide pos="2846"/>
      </p:guideLst>
    </p:cSldViewPr>
  </p:slideViewPr>
  <p:notesTextViewPr>
    <p:cViewPr>
      <p:scale>
        <a:sx n="100" d="100"/>
        <a:sy n="100" d="100"/>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p:cNvSpPr>
          <p:nvPr>
            <p:ph type="hdr" sz="quarter"/>
          </p:nvPr>
        </p:nvSpPr>
        <p:spPr>
          <a:xfrm>
            <a:off x="0" y="0"/>
            <a:ext cx="3960813" cy="344488"/>
          </a:xfrm>
          <a:prstGeom prst="rect">
            <a:avLst/>
          </a:prstGeom>
          <a:noFill/>
          <a:ln w="9525">
            <a:noFill/>
            <a:miter/>
          </a:ln>
        </p:spPr>
        <p:txBody>
          <a:bodyPr/>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p:cNvSpPr>
          <p:nvPr>
            <p:ph type="dt" idx="1"/>
          </p:nvPr>
        </p:nvSpPr>
        <p:spPr>
          <a:xfrm>
            <a:off x="5176838" y="0"/>
            <a:ext cx="3965575" cy="344488"/>
          </a:xfrm>
          <a:prstGeom prst="rect">
            <a:avLst/>
          </a:prstGeom>
          <a:noFill/>
          <a:ln w="9525">
            <a:noFill/>
            <a:miter/>
          </a:ln>
        </p:spPr>
        <p:txBody>
          <a:bodyPr/>
          <a:lstStyle>
            <a:lvl1pPr algn="r">
              <a:defRPr noProof="1">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endParaRPr>
          </a:p>
        </p:txBody>
      </p:sp>
      <p:sp>
        <p:nvSpPr>
          <p:cNvPr id="49156" name="幻灯片图像占位符 3"/>
          <p:cNvSpPr>
            <a:spLocks noGrp="1" noRot="1" noChangeAspect="1"/>
          </p:cNvSpPr>
          <p:nvPr>
            <p:ph type="sldImg"/>
          </p:nvPr>
        </p:nvSpPr>
        <p:spPr>
          <a:xfrm>
            <a:off x="3028950" y="857250"/>
            <a:ext cx="3086100" cy="2314575"/>
          </a:xfrm>
          <a:prstGeom prst="rect">
            <a:avLst/>
          </a:prstGeom>
          <a:noFill/>
          <a:ln w="9525">
            <a:noFill/>
          </a:ln>
        </p:spPr>
      </p:sp>
      <p:sp>
        <p:nvSpPr>
          <p:cNvPr id="2053" name="备注占位符 4"/>
          <p:cNvSpPr>
            <a:spLocks noGrp="1" noRot="1" noChangeAspect="1" noChangeArrowheads="1"/>
          </p:cNvSpPr>
          <p:nvPr/>
        </p:nvSpPr>
        <p:spPr bwMode="auto">
          <a:xfrm>
            <a:off x="914400" y="3300413"/>
            <a:ext cx="7315200" cy="2700338"/>
          </a:xfrm>
          <a:prstGeom prst="rect">
            <a:avLst/>
          </a:prstGeom>
          <a:noFill/>
          <a:ln w="9525">
            <a:noFill/>
            <a:miter lim="800000"/>
          </a:ln>
        </p:spPr>
        <p:txBody>
          <a:bodyPr anchor="ct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p:cNvSpPr>
          <p:nvPr>
            <p:ph type="ftr" sz="quarter" idx="4"/>
          </p:nvPr>
        </p:nvSpPr>
        <p:spPr>
          <a:xfrm>
            <a:off x="0" y="6513513"/>
            <a:ext cx="3960813" cy="344488"/>
          </a:xfrm>
          <a:prstGeom prst="rect">
            <a:avLst/>
          </a:prstGeom>
          <a:noFill/>
          <a:ln w="9525">
            <a:noFill/>
            <a:miter/>
          </a:ln>
        </p:spPr>
        <p:txBody>
          <a:bodyPr anchor="b"/>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p:cNvSpPr>
          <p:nvPr>
            <p:ph type="sldNum" sz="quarter" idx="5"/>
          </p:nvPr>
        </p:nvSpPr>
        <p:spPr>
          <a:xfrm>
            <a:off x="5176838" y="6513513"/>
            <a:ext cx="3965575" cy="344488"/>
          </a:xfrm>
          <a:prstGeom prst="rect">
            <a:avLst/>
          </a:prstGeom>
          <a:noFill/>
          <a:ln w="9525">
            <a:noFill/>
            <a:miter/>
          </a:ln>
        </p:spPr>
        <p:txBody>
          <a:bodyPr vert="horz" wrap="square" lIns="91440" tIns="45720" rIns="91440" bIns="45720" numCol="1" anchor="b" anchorCtr="0" compatLnSpc="1"/>
          <a:p>
            <a:pPr lvl="0" algn="r" eaLnBrk="1" hangingPunct="1"/>
            <a:fld id="{9A0DB2DC-4C9A-4742-B13C-FB6460FD3503}" type="slidenum">
              <a:rPr lang="zh-CN" altLang="en-US"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mn-lt"/>
        <a:ea typeface="+mn-ea"/>
        <a:cs typeface="+mn-cs"/>
      </a:defRPr>
    </a:lvl1pPr>
    <a:lvl2pPr marL="457200" lvl="1" algn="l" defTabSz="0" rtl="0" eaLnBrk="0" fontAlgn="base" hangingPunct="0">
      <a:spcBef>
        <a:spcPct val="30000"/>
      </a:spcBef>
      <a:spcAft>
        <a:spcPct val="0"/>
      </a:spcAft>
      <a:defRPr sz="1200" kern="1200">
        <a:solidFill>
          <a:schemeClr val="tx1"/>
        </a:solidFill>
        <a:latin typeface="+mn-lt"/>
        <a:ea typeface="+mn-ea"/>
        <a:cs typeface="+mn-cs"/>
      </a:defRPr>
    </a:lvl2pPr>
    <a:lvl3pPr marL="914400" lvl="2" algn="l" defTabSz="0" rtl="0" eaLnBrk="0" fontAlgn="base" hangingPunct="0">
      <a:spcBef>
        <a:spcPct val="30000"/>
      </a:spcBef>
      <a:spcAft>
        <a:spcPct val="0"/>
      </a:spcAft>
      <a:defRPr sz="1200" kern="1200">
        <a:solidFill>
          <a:schemeClr val="tx1"/>
        </a:solidFill>
        <a:latin typeface="+mn-lt"/>
        <a:ea typeface="+mn-ea"/>
        <a:cs typeface="+mn-cs"/>
      </a:defRPr>
    </a:lvl3pPr>
    <a:lvl4pPr marL="1371600" lvl="3" algn="l" defTabSz="0" rtl="0" eaLnBrk="0" fontAlgn="base" hangingPunct="0">
      <a:spcBef>
        <a:spcPct val="30000"/>
      </a:spcBef>
      <a:spcAft>
        <a:spcPct val="0"/>
      </a:spcAft>
      <a:defRPr sz="1200" kern="1200">
        <a:solidFill>
          <a:schemeClr val="tx1"/>
        </a:solidFill>
        <a:latin typeface="+mn-lt"/>
        <a:ea typeface="+mn-ea"/>
        <a:cs typeface="+mn-cs"/>
      </a:defRPr>
    </a:lvl4pPr>
    <a:lvl5pPr marL="1828800" lvl="4" algn="l" defTabSz="0" rtl="0" eaLnBrk="0" fontAlgn="base" hangingPunct="0">
      <a:spcBef>
        <a:spcPct val="30000"/>
      </a:spcBef>
      <a:spcAft>
        <a:spcPct val="0"/>
      </a:spcAft>
      <a:defRPr sz="1200" kern="1200">
        <a:solidFill>
          <a:schemeClr val="tx1"/>
        </a:solidFill>
        <a:latin typeface="+mn-lt"/>
        <a:ea typeface="+mn-ea"/>
        <a:cs typeface="+mn-cs"/>
      </a:defRPr>
    </a:lvl5pPr>
    <a:lvl6pPr marL="2286000" lvl="5"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幻灯片图像占位符 1"/>
          <p:cNvSpPr>
            <a:spLocks noGrp="1" noRot="1" noChangeAspect="1" noTextEdit="1"/>
          </p:cNvSpPr>
          <p:nvPr>
            <p:ph type="sldImg"/>
          </p:nvPr>
        </p:nvSpPr>
        <p:spPr/>
      </p:sp>
      <p:sp>
        <p:nvSpPr>
          <p:cNvPr id="51203" name="备注占位符 2"/>
          <p:cNvSpPr>
            <a:spLocks noGrp="1"/>
          </p:cNvSpPr>
          <p:nvPr>
            <p:ph type="body" idx="1"/>
          </p:nvPr>
        </p:nvSpPr>
        <p:spPr>
          <a:xfrm>
            <a:off x="914400" y="3257550"/>
            <a:ext cx="7315200" cy="3086100"/>
          </a:xfrm>
          <a:prstGeom prst="rect">
            <a:avLst/>
          </a:prstGeom>
          <a:noFill/>
          <a:ln w="9525">
            <a:noFill/>
          </a:ln>
        </p:spPr>
        <p:txBody>
          <a:bodyPr/>
          <a:p>
            <a:pPr lvl="0"/>
            <a:endParaRPr lang="zh-CN" altLang="en-US" dirty="0"/>
          </a:p>
        </p:txBody>
      </p:sp>
      <p:sp>
        <p:nvSpPr>
          <p:cNvPr id="51204" name="灯片编号占位符 3"/>
          <p:cNvSpPr txBox="1">
            <a:spLocks noGrp="1"/>
          </p:cNvSpPr>
          <p:nvPr>
            <p:ph type="sldNum" sz="quarter"/>
          </p:nvPr>
        </p:nvSpPr>
        <p:spPr>
          <a:xfrm>
            <a:off x="5176838" y="6513513"/>
            <a:ext cx="3965575" cy="344487"/>
          </a:xfrm>
          <a:prstGeom prst="rect">
            <a:avLst/>
          </a:prstGeom>
          <a:noFill/>
          <a:ln w="9525">
            <a:noFill/>
          </a:ln>
        </p:spPr>
        <p:txBody>
          <a:bodyPr anchor="b"/>
          <a:p>
            <a:pPr lvl="0" algn="r" eaLnBrk="1" hangingPunct="1"/>
            <a:fld id="{9A0DB2DC-4C9A-4742-B13C-FB6460FD3503}" type="slidenum">
              <a:rPr lang="zh-CN" altLang="en-US" dirty="0"/>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幻灯片图像占位符 1"/>
          <p:cNvSpPr>
            <a:spLocks noGrp="1" noRot="1" noChangeAspect="1" noTextEdit="1"/>
          </p:cNvSpPr>
          <p:nvPr>
            <p:ph type="sldImg"/>
          </p:nvPr>
        </p:nvSpPr>
        <p:spPr/>
      </p:sp>
      <p:sp>
        <p:nvSpPr>
          <p:cNvPr id="52227" name="备注占位符 2"/>
          <p:cNvSpPr>
            <a:spLocks noGrp="1"/>
          </p:cNvSpPr>
          <p:nvPr>
            <p:ph type="body" idx="1"/>
          </p:nvPr>
        </p:nvSpPr>
        <p:spPr>
          <a:xfrm>
            <a:off x="914400" y="3257550"/>
            <a:ext cx="7315200" cy="3086100"/>
          </a:xfrm>
          <a:prstGeom prst="rect">
            <a:avLst/>
          </a:prstGeom>
          <a:noFill/>
          <a:ln w="9525">
            <a:noFill/>
          </a:ln>
        </p:spPr>
        <p:txBody>
          <a:bodyPr/>
          <a:p>
            <a:pPr lvl="0"/>
            <a:endParaRPr lang="zh-CN" altLang="en-US" dirty="0"/>
          </a:p>
        </p:txBody>
      </p:sp>
      <p:sp>
        <p:nvSpPr>
          <p:cNvPr id="52228" name="灯片编号占位符 3"/>
          <p:cNvSpPr txBox="1">
            <a:spLocks noGrp="1"/>
          </p:cNvSpPr>
          <p:nvPr>
            <p:ph type="sldNum" sz="quarter"/>
          </p:nvPr>
        </p:nvSpPr>
        <p:spPr>
          <a:xfrm>
            <a:off x="5176838" y="6513513"/>
            <a:ext cx="3965575" cy="344487"/>
          </a:xfrm>
          <a:prstGeom prst="rect">
            <a:avLst/>
          </a:prstGeom>
          <a:noFill/>
          <a:ln w="9525">
            <a:noFill/>
          </a:ln>
        </p:spPr>
        <p:txBody>
          <a:bodyPr anchor="b"/>
          <a:p>
            <a:pPr lvl="0" algn="r" eaLnBrk="1" hangingPunct="1"/>
            <a:fld id="{9A0DB2DC-4C9A-4742-B13C-FB6460FD3503}" type="slidenum">
              <a:rPr lang="zh-CN" altLang="en-US"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825625"/>
            <a:ext cx="38862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825625"/>
            <a:ext cx="3886200" cy="435133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29841" y="2505075"/>
            <a:ext cx="3868340" cy="368458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29150" y="2505075"/>
            <a:ext cx="3887391" cy="3684588"/>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987425"/>
            <a:ext cx="4629150" cy="4873625"/>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sym typeface="Calibri" panose="020F0502020204030204" pitchFamily="34" charset="0"/>
            </a:endParaRP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Placeholder 1"/>
          <p:cNvSpPr>
            <a:spLocks noGrp="1"/>
          </p:cNvSpPr>
          <p:nvPr>
            <p:ph type="title"/>
          </p:nvPr>
        </p:nvSpPr>
        <p:spPr>
          <a:xfrm>
            <a:off x="628650" y="365125"/>
            <a:ext cx="78867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Text Placeholder 2"/>
          <p:cNvSpPr>
            <a:spLocks noGrp="1"/>
          </p:cNvSpPr>
          <p:nvPr>
            <p:ph type="body"/>
          </p:nvPr>
        </p:nvSpPr>
        <p:spPr>
          <a:xfrm>
            <a:off x="628650" y="1825625"/>
            <a:ext cx="78867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3"/>
          <p:cNvSpPr>
            <a:spLocks noGrp="1"/>
          </p:cNvSpPr>
          <p:nvPr>
            <p:ph type="dt" sz="half" idx="2"/>
          </p:nvPr>
        </p:nvSpPr>
        <p:spPr>
          <a:xfrm>
            <a:off x="628650" y="6356350"/>
            <a:ext cx="2057400" cy="365125"/>
          </a:xfrm>
          <a:prstGeom prst="rect">
            <a:avLst/>
          </a:prstGeom>
          <a:noFill/>
          <a:ln w="9525">
            <a:noFill/>
            <a:miter/>
          </a:ln>
        </p:spPr>
        <p:txBody>
          <a:bodyPr anchor="ctr"/>
          <a:lstStyle>
            <a:lvl1pPr>
              <a:defRPr sz="1200" noProof="1">
                <a:solidFill>
                  <a:srgbClr val="898989"/>
                </a:solidFill>
                <a:cs typeface="+mn-ea"/>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8EC327E0-39C7-425A-9C07-A20D900DF42B}" type="datetimeFigureOut">
              <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rPr>
            </a:fld>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ea"/>
            </a:endParaRPr>
          </a:p>
        </p:txBody>
      </p:sp>
      <p:sp>
        <p:nvSpPr>
          <p:cNvPr id="1029" name="页脚占位符 4"/>
          <p:cNvSpPr>
            <a:spLocks noGrp="1"/>
          </p:cNvSpPr>
          <p:nvPr>
            <p:ph type="ftr" sz="quarter" idx="3"/>
          </p:nvPr>
        </p:nvSpPr>
        <p:spPr>
          <a:xfrm>
            <a:off x="3028950" y="6356350"/>
            <a:ext cx="3086100" cy="365125"/>
          </a:xfrm>
          <a:prstGeom prst="rect">
            <a:avLst/>
          </a:prstGeom>
          <a:noFill/>
          <a:ln w="9525">
            <a:noFill/>
            <a:miter/>
          </a:ln>
        </p:spPr>
        <p:txBody>
          <a:bodyPr anchor="ctr"/>
          <a:lstStyle>
            <a:lvl1pPr algn="ctr">
              <a:defRPr sz="1200" noProof="1">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1030" name="灯片编号占位符 5"/>
          <p:cNvSpPr>
            <a:spLocks noGrp="1"/>
          </p:cNvSpPr>
          <p:nvPr>
            <p:ph type="sldNum" sz="quarter" idx="4"/>
          </p:nvPr>
        </p:nvSpPr>
        <p:spPr>
          <a:xfrm>
            <a:off x="6457950" y="6356350"/>
            <a:ext cx="2057400" cy="365125"/>
          </a:xfrm>
          <a:prstGeom prst="rect">
            <a:avLst/>
          </a:prstGeom>
          <a:noFill/>
          <a:ln w="9525">
            <a:noFill/>
            <a:miter/>
          </a:ln>
        </p:spPr>
        <p:txBody>
          <a:bodyPr vert="horz" wrap="square" lIns="91440" tIns="45720" rIns="91440" bIns="45720" numCol="1" anchor="ctr" anchorCtr="0" compatLnSpc="1"/>
          <a:lstStyle>
            <a:lvl1pPr algn="r">
              <a:defRPr sz="1200">
                <a:solidFill>
                  <a:srgbClr val="898989"/>
                </a:solidFill>
              </a:defRPr>
            </a:lvl1p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sldNum="0" hdr="0" ftr="0" dt="0"/>
  <p:txStyles>
    <p:titleStyle>
      <a:lvl1pPr marL="914400" indent="-914400" algn="l" rtl="0" eaLnBrk="0" fontAlgn="base" hangingPunct="0">
        <a:lnSpc>
          <a:spcPct val="90000"/>
        </a:lnSpc>
        <a:spcBef>
          <a:spcPct val="0"/>
        </a:spcBef>
        <a:spcAft>
          <a:spcPct val="0"/>
        </a:spcAft>
        <a:defRPr sz="4400" kern="1200">
          <a:solidFill>
            <a:schemeClr val="tx1"/>
          </a:solidFill>
          <a:latin typeface="+mj-lt"/>
          <a:ea typeface="+mj-ea"/>
          <a:cs typeface="+mj-cs"/>
          <a:sym typeface="Calibri Light" panose="020F0302020204030204" pitchFamily="34" charset="0"/>
        </a:defRPr>
      </a:lvl1pPr>
      <a:lvl2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2pPr>
      <a:lvl3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3pPr>
      <a:lvl4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4pPr>
      <a:lvl5pPr marL="9144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5pPr>
      <a:lvl6pPr marL="13716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6pPr>
      <a:lvl7pPr marL="18288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7pPr>
      <a:lvl8pPr marL="22860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8pPr>
      <a:lvl9pPr marL="2743200" indent="-914400" algn="l" rtl="0" eaLnBrk="0" fontAlgn="base" hangingPunct="0">
        <a:lnSpc>
          <a:spcPct val="90000"/>
        </a:lnSpc>
        <a:spcBef>
          <a:spcPct val="0"/>
        </a:spcBef>
        <a:spcAft>
          <a:spcPct val="0"/>
        </a:spcAft>
        <a:defRPr sz="4400">
          <a:solidFill>
            <a:schemeClr val="tx1"/>
          </a:solidFill>
          <a:latin typeface="Arial" panose="020B0604020202020204" pitchFamily="34" charset="0"/>
          <a:ea typeface="宋体" panose="02010600030101010101" pitchFamily="2" charset="-122"/>
          <a:sym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1pPr>
      <a:lvl2pPr marL="685800" lvl="1"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5pPr>
      <a:lvl6pPr marL="2514600" lvl="5"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6pPr>
      <a:lvl7pPr marL="2971800" lvl="6"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7pPr>
      <a:lvl8pPr marL="3429000" lvl="7"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8pPr>
      <a:lvl9pPr marL="3886200" lvl="8"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9pPr>
    </p:bodyStyle>
    <p:otherStyle>
      <a:lvl1pPr marL="0" lvl="0" indent="0" algn="l" defTabSz="914400" eaLnBrk="0" fontAlgn="base" latinLnBrk="0" hangingPunct="0">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jpeg"/><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jpeg"/><Relationship Id="rId1"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2.xml"/><Relationship Id="rId2" Type="http://schemas.openxmlformats.org/officeDocument/2006/relationships/image" Target="../media/image2.png"/><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9.jpeg"/><Relationship Id="rId1" Type="http://schemas.openxmlformats.org/officeDocument/2006/relationships/image" Target="../media/image18.jpe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3.xml"/><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1.xml"/><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4.xml"/><Relationship Id="rId2" Type="http://schemas.openxmlformats.org/officeDocument/2006/relationships/image" Target="../media/image2.png"/><Relationship Id="rId1" Type="http://schemas.openxmlformats.org/officeDocument/2006/relationships/image" Target="../media/image3.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5.xml"/><Relationship Id="rId2" Type="http://schemas.openxmlformats.org/officeDocument/2006/relationships/image" Target="../media/image2.pn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6.xml"/><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image" Target="../media/image21.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jpeg"/><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image" Target="../media/image21.jpe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3.jpeg"/><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image" Target="../media/image21.jpe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7.xml"/><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image" Target="../media/image3.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8.xml"/><Relationship Id="rId2" Type="http://schemas.openxmlformats.org/officeDocument/2006/relationships/image" Target="../media/image2.png"/><Relationship Id="rId1" Type="http://schemas.openxmlformats.org/officeDocument/2006/relationships/image" Target="../media/image3.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9.xml"/><Relationship Id="rId2" Type="http://schemas.openxmlformats.org/officeDocument/2006/relationships/image" Target="../media/image2.png"/><Relationship Id="rId1" Type="http://schemas.openxmlformats.org/officeDocument/2006/relationships/image" Target="../media/image3.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10.xml"/><Relationship Id="rId2" Type="http://schemas.openxmlformats.org/officeDocument/2006/relationships/image" Target="../media/image2.png"/><Relationship Id="rId1" Type="http://schemas.openxmlformats.org/officeDocument/2006/relationships/image" Target="../media/image3.jpe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11.xml"/><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hemeOverride" Target="../theme/themeOverride12.xml"/><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image" Target="../media/image3.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image" Target="../media/image3.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image" Target="../media/image3.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image" Target="../media/image3.jpe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日期占位符 3"/>
          <p:cNvSpPr txBox="1">
            <a:spLocks noGrp="1"/>
          </p:cNvSpPr>
          <p:nvPr/>
        </p:nvSpPr>
        <p:spPr>
          <a:xfrm>
            <a:off x="628650" y="6356350"/>
            <a:ext cx="2057400" cy="365125"/>
          </a:xfrm>
          <a:prstGeom prst="rect">
            <a:avLst/>
          </a:prstGeom>
          <a:noFill/>
          <a:ln w="9525">
            <a:noFill/>
          </a:ln>
        </p:spPr>
        <p:txBody>
          <a:bodyPr anchor="ctr"/>
          <a:p>
            <a:fld id="{BB962C8B-B14F-4D97-AF65-F5344CB8AC3E}" type="datetime1">
              <a:rPr lang="zh-CN" altLang="en-US" sz="1200" dirty="0">
                <a:solidFill>
                  <a:srgbClr val="898989"/>
                </a:solidFill>
                <a:latin typeface="Arial" panose="020B0604020202020204" pitchFamily="34" charset="0"/>
                <a:ea typeface="宋体" panose="02010600030101010101" pitchFamily="2" charset="-122"/>
              </a:rPr>
            </a:fld>
            <a:endParaRPr lang="zh-CN" altLang="en-US" sz="1200" dirty="0">
              <a:solidFill>
                <a:srgbClr val="898989"/>
              </a:solidFill>
              <a:latin typeface="Arial" panose="020B0604020202020204" pitchFamily="34" charset="0"/>
              <a:ea typeface="宋体" panose="02010600030101010101" pitchFamily="2" charset="-122"/>
            </a:endParaRPr>
          </a:p>
        </p:txBody>
      </p:sp>
      <p:sp>
        <p:nvSpPr>
          <p:cNvPr id="4098" name="Rectangle 2"/>
          <p:cNvSpPr>
            <a:spLocks noGrp="1"/>
          </p:cNvSpPr>
          <p:nvPr>
            <p:ph type="ctrTitle"/>
          </p:nvPr>
        </p:nvSpPr>
        <p:spPr>
          <a:xfrm>
            <a:off x="685800" y="2130425"/>
            <a:ext cx="7772400" cy="1470025"/>
          </a:xfrm>
        </p:spPr>
        <p:txBody>
          <a:bodyPr wrap="square" lIns="91440" tIns="45720" rIns="91440" bIns="45720" anchor="ctr"/>
          <a:lstStyle>
            <a:lvl1pPr lvl="0">
              <a:defRPr/>
            </a:lvl1pPr>
          </a:lstStyle>
          <a:p>
            <a:pPr marL="0" lvl="0" indent="0" eaLnBrk="1" hangingPunct="1"/>
            <a:endParaRPr lang="zh-CN" altLang="en-US" dirty="0"/>
          </a:p>
        </p:txBody>
      </p:sp>
      <p:sp>
        <p:nvSpPr>
          <p:cNvPr id="4099" name="Rectangle 3"/>
          <p:cNvSpPr>
            <a:spLocks noGrp="1"/>
          </p:cNvSpPr>
          <p:nvPr>
            <p:ph type="subTitle"/>
          </p:nvPr>
        </p:nvSpPr>
        <p:spPr>
          <a:xfrm>
            <a:off x="1371600" y="3886200"/>
            <a:ext cx="6400800" cy="1101725"/>
          </a:xfrm>
        </p:spPr>
        <p:txBody>
          <a:bodyPr wrap="square" lIns="91440" tIns="45720" rIns="91440" bIns="45720" anchor="t"/>
          <a:lstStyle>
            <a:lvl1pPr marL="0" lvl="0" indent="0" algn="ctr">
              <a:defRPr/>
            </a:lvl1pPr>
            <a:lvl2pPr marL="457200" lvl="1" indent="0" algn="ctr">
              <a:defRPr/>
            </a:lvl2pPr>
            <a:lvl3pPr marL="914400" lvl="2" indent="0" algn="ctr">
              <a:defRPr/>
            </a:lvl3pPr>
            <a:lvl4pPr marL="1371600" lvl="3" indent="0" algn="ctr">
              <a:defRPr/>
            </a:lvl4pPr>
            <a:lvl5pPr marL="1828800" lvl="4" indent="0" algn="ctr">
              <a:defRPr/>
            </a:lvl5pPr>
          </a:lstStyle>
          <a:p>
            <a:pPr marL="228600" lvl="0" indent="-228600" algn="l" eaLnBrk="1" hangingPunct="1"/>
            <a:endParaRPr lang="zh-CN" altLang="en-US" dirty="0"/>
          </a:p>
        </p:txBody>
      </p:sp>
      <p:pic>
        <p:nvPicPr>
          <p:cNvPr id="4100" name="Picture 4" descr="图片2"/>
          <p:cNvPicPr>
            <a:picLocks noChangeAspect="1"/>
          </p:cNvPicPr>
          <p:nvPr/>
        </p:nvPicPr>
        <p:blipFill>
          <a:blip r:embed="rId1"/>
          <a:stretch>
            <a:fillRect/>
          </a:stretch>
        </p:blipFill>
        <p:spPr>
          <a:xfrm>
            <a:off x="0" y="-3175"/>
            <a:ext cx="9144000" cy="6848475"/>
          </a:xfrm>
          <a:prstGeom prst="rect">
            <a:avLst/>
          </a:prstGeom>
          <a:noFill/>
          <a:ln w="9525">
            <a:noFill/>
          </a:ln>
        </p:spPr>
      </p:pic>
      <p:sp>
        <p:nvSpPr>
          <p:cNvPr id="4101" name="Text Box 5"/>
          <p:cNvSpPr txBox="1"/>
          <p:nvPr/>
        </p:nvSpPr>
        <p:spPr>
          <a:xfrm>
            <a:off x="1630363" y="5073650"/>
            <a:ext cx="5792787" cy="566738"/>
          </a:xfrm>
          <a:prstGeom prst="rect">
            <a:avLst/>
          </a:prstGeom>
          <a:noFill/>
          <a:ln w="9525">
            <a:noFill/>
          </a:ln>
        </p:spPr>
        <p:txBody>
          <a:bodyPr anchor="t">
            <a:spAutoFit/>
          </a:bodyPr>
          <a:p>
            <a:pPr algn="ctr">
              <a:lnSpc>
                <a:spcPct val="130000"/>
              </a:lnSpc>
            </a:pPr>
            <a:endParaRPr lang="zh-CN" altLang="zh-CN" sz="2400" b="1" dirty="0">
              <a:solidFill>
                <a:schemeClr val="bg1"/>
              </a:solidFill>
              <a:latin typeface="华文中宋" panose="02010600040101010101" pitchFamily="2" charset="-122"/>
              <a:ea typeface="华文中宋" panose="02010600040101010101" pitchFamily="2" charset="-122"/>
            </a:endParaRPr>
          </a:p>
        </p:txBody>
      </p:sp>
      <p:sp>
        <p:nvSpPr>
          <p:cNvPr id="4102" name="Text Box 6"/>
          <p:cNvSpPr txBox="1"/>
          <p:nvPr/>
        </p:nvSpPr>
        <p:spPr>
          <a:xfrm>
            <a:off x="-63500" y="920750"/>
            <a:ext cx="9302750" cy="2430463"/>
          </a:xfrm>
          <a:prstGeom prst="rect">
            <a:avLst/>
          </a:prstGeom>
          <a:noFill/>
          <a:ln w="9525">
            <a:noFill/>
          </a:ln>
        </p:spPr>
        <p:txBody>
          <a:bodyPr anchor="t">
            <a:spAutoFit/>
          </a:bodyPr>
          <a:p>
            <a:pPr algn="ctr"/>
            <a:endParaRPr lang="zh-CN" altLang="en-US" sz="48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a:p>
            <a:pPr algn="ctr">
              <a:lnSpc>
                <a:spcPct val="130000"/>
              </a:lnSpc>
            </a:pPr>
            <a:r>
              <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rPr>
              <a:t>上海市教育委员会本级财政项目预算</a:t>
            </a:r>
            <a:endPar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a:p>
            <a:pPr algn="ctr">
              <a:lnSpc>
                <a:spcPct val="130000"/>
              </a:lnSpc>
            </a:pPr>
            <a:r>
              <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rPr>
              <a:t>申报工作说明</a:t>
            </a:r>
            <a:endParaRPr lang="zh-CN" altLang="en-US" sz="4000" b="1" dirty="0">
              <a:solidFill>
                <a:schemeClr val="bg1"/>
              </a:solidFill>
              <a:latin typeface="华文中宋" panose="02010600040101010101" pitchFamily="2" charset="-122"/>
              <a:ea typeface="华文中宋" panose="02010600040101010101" pitchFamily="2" charset="-122"/>
              <a:sym typeface="Arial" panose="020B0604020202020204" pitchFamily="34" charset="0"/>
            </a:endParaRPr>
          </a:p>
        </p:txBody>
      </p:sp>
      <p:pic>
        <p:nvPicPr>
          <p:cNvPr id="4103" name="Picture 3" descr="教委图标"/>
          <p:cNvPicPr>
            <a:picLocks noChangeAspect="1"/>
          </p:cNvPicPr>
          <p:nvPr/>
        </p:nvPicPr>
        <p:blipFill>
          <a:blip r:embed="rId2"/>
          <a:stretch>
            <a:fillRect/>
          </a:stretch>
        </p:blipFill>
        <p:spPr>
          <a:xfrm>
            <a:off x="347663" y="415925"/>
            <a:ext cx="533400" cy="504825"/>
          </a:xfrm>
          <a:prstGeom prst="rect">
            <a:avLst/>
          </a:prstGeom>
          <a:noFill/>
          <a:ln w="9525">
            <a:noFill/>
          </a:ln>
        </p:spPr>
      </p:pic>
      <p:sp>
        <p:nvSpPr>
          <p:cNvPr id="2" name="文本框 1"/>
          <p:cNvSpPr txBox="1"/>
          <p:nvPr/>
        </p:nvSpPr>
        <p:spPr>
          <a:xfrm>
            <a:off x="1671955" y="4084196"/>
            <a:ext cx="6100445" cy="1753235"/>
          </a:xfrm>
          <a:prstGeom prst="rect">
            <a:avLst/>
          </a:prstGeom>
          <a:noFill/>
        </p:spPr>
        <p:txBody>
          <a:bodyPr>
            <a:spAutoFit/>
          </a:bodyPr>
          <a:lstStyle/>
          <a:p>
            <a:pPr marR="0" algn="ctr" defTabSz="914400">
              <a:lnSpc>
                <a:spcPct val="150000"/>
              </a:lnSpc>
              <a:buClrTx/>
              <a:buSzTx/>
              <a:buFont typeface="Arial" panose="020B0604020202020204" pitchFamily="34" charset="0"/>
              <a:buNone/>
              <a:defRPr/>
            </a:pPr>
            <a:endParaRPr kumimoji="0" lang="en-US" altLang="zh-CN"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a:p>
            <a:pPr marR="0" algn="ctr" defTabSz="914400">
              <a:lnSpc>
                <a:spcPct val="150000"/>
              </a:lnSpc>
              <a:buClrTx/>
              <a:buSzTx/>
              <a:buFont typeface="Arial" panose="020B0604020202020204" pitchFamily="34" charset="0"/>
              <a:buNone/>
              <a:defRPr/>
            </a:pPr>
            <a:r>
              <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上海市教育委员会财务与资产管理中心</a:t>
            </a:r>
            <a:endPar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a:p>
            <a:pPr marR="0" algn="ctr" defTabSz="914400">
              <a:lnSpc>
                <a:spcPct val="150000"/>
              </a:lnSpc>
              <a:buClrTx/>
              <a:buSzTx/>
              <a:buFont typeface="Arial" panose="020B0604020202020204" pitchFamily="34" charset="0"/>
              <a:buNone/>
              <a:defRPr/>
            </a:pPr>
            <a:r>
              <a:rPr kumimoji="0" lang="en-US" altLang="zh-CN"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2018</a:t>
            </a:r>
            <a:r>
              <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年</a:t>
            </a:r>
            <a:r>
              <a:rPr kumimoji="0" lang="en-US" altLang="zh-CN"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4</a:t>
            </a:r>
            <a:r>
              <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ea"/>
              </a:rPr>
              <a:t>月</a:t>
            </a:r>
            <a:endParaRPr kumimoji="0" lang="zh-CN" altLang="en-US" sz="2400" b="1" kern="1200" cap="none" spc="0" normalizeH="0" baseline="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a typeface="宋体" panose="02010600030101010101" pitchFamily="2" charset="-122"/>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4" name="图片 2" descr="微信图片_20170712122522.jpg"/>
          <p:cNvPicPr>
            <a:picLocks noChangeAspect="1"/>
          </p:cNvPicPr>
          <p:nvPr/>
        </p:nvPicPr>
        <p:blipFill>
          <a:blip r:embed="rId1"/>
          <a:stretch>
            <a:fillRect/>
          </a:stretch>
        </p:blipFill>
        <p:spPr>
          <a:xfrm>
            <a:off x="87313" y="412750"/>
            <a:ext cx="4333875" cy="5432425"/>
          </a:xfrm>
          <a:prstGeom prst="rect">
            <a:avLst/>
          </a:prstGeom>
          <a:noFill/>
          <a:ln w="9525">
            <a:noFill/>
          </a:ln>
        </p:spPr>
      </p:pic>
      <p:sp>
        <p:nvSpPr>
          <p:cNvPr id="2" name="文本框 1"/>
          <p:cNvSpPr txBox="1"/>
          <p:nvPr/>
        </p:nvSpPr>
        <p:spPr>
          <a:xfrm>
            <a:off x="4684713" y="1401763"/>
            <a:ext cx="4087813" cy="2860675"/>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项目单位概况</a:t>
            </a:r>
            <a:r>
              <a:rPr kumimoji="0" lang="zh-CN"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a:t>
            </a:r>
            <a:endParaRPr kumimoji="0" lang="zh-CN"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单位性质、职能</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人员情况、基础条件</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rgbClr val="0070C0"/>
                </a:solidFill>
                <a:latin typeface="微软雅黑" panose="020B0503020204020204" pitchFamily="34" charset="-122"/>
                <a:ea typeface="微软雅黑" panose="020B0503020204020204" pitchFamily="34" charset="-122"/>
                <a:cs typeface="+mn-ea"/>
              </a:rPr>
              <a:t>与项目相关的</a:t>
            </a: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历史工作等相关情况</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R="0" defTabSz="914400">
              <a:lnSpc>
                <a:spcPct val="150000"/>
              </a:lnSpc>
              <a:buClrTx/>
              <a:buSzTx/>
              <a:buFont typeface="Wingdings" panose="05000000000000000000" charset="0"/>
              <a:buNone/>
              <a:defRPr/>
            </a:pP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图片 1" descr="微信图片_20170712123128.jpg"/>
          <p:cNvPicPr>
            <a:picLocks noChangeAspect="1"/>
          </p:cNvPicPr>
          <p:nvPr/>
        </p:nvPicPr>
        <p:blipFill>
          <a:blip r:embed="rId1"/>
          <a:stretch>
            <a:fillRect/>
          </a:stretch>
        </p:blipFill>
        <p:spPr>
          <a:xfrm>
            <a:off x="4035425" y="0"/>
            <a:ext cx="3768725" cy="4032250"/>
          </a:xfrm>
          <a:prstGeom prst="rect">
            <a:avLst/>
          </a:prstGeom>
          <a:noFill/>
          <a:ln w="9525">
            <a:noFill/>
          </a:ln>
        </p:spPr>
      </p:pic>
      <p:sp>
        <p:nvSpPr>
          <p:cNvPr id="3" name="文本框 2"/>
          <p:cNvSpPr txBox="1"/>
          <p:nvPr/>
        </p:nvSpPr>
        <p:spPr>
          <a:xfrm>
            <a:off x="5510213" y="3443288"/>
            <a:ext cx="3592513" cy="3414713"/>
          </a:xfrm>
          <a:prstGeom prst="rect">
            <a:avLst/>
          </a:prstGeom>
          <a:noFill/>
        </p:spPr>
        <p:txBody>
          <a:bodyPr>
            <a:spAutoFit/>
          </a:bodyPr>
          <a:lstStyle/>
          <a:p>
            <a:pPr marR="0" defTabSz="914400">
              <a:lnSpc>
                <a:spcPct val="150000"/>
              </a:lnSpc>
              <a:buClrTx/>
              <a:buSzTx/>
              <a:buFont typeface="Wingdings" panose="05000000000000000000" charset="0"/>
              <a:buNone/>
              <a:defRPr/>
            </a:pPr>
            <a:r>
              <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基础条件</a:t>
            </a:r>
            <a:r>
              <a:rPr kumimoji="0" lang="zh-CN"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a:t>
            </a:r>
            <a:endParaRPr kumimoji="0" lang="zh-CN"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项目实施的现状、分析存在的问题</a:t>
            </a:r>
            <a:endPar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endParaRPr>
          </a:p>
          <a:p>
            <a:pPr marR="0" defTabSz="914400">
              <a:lnSpc>
                <a:spcPct val="150000"/>
              </a:lnSpc>
              <a:buClrTx/>
              <a:buSzTx/>
              <a:buFont typeface="Wingdings" panose="05000000000000000000" charset="0"/>
              <a:buNone/>
              <a:defRPr/>
            </a:pPr>
            <a:r>
              <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前期工作</a:t>
            </a:r>
            <a:r>
              <a:rPr kumimoji="0" lang="zh-CN"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a:t>
            </a:r>
            <a:endParaRPr kumimoji="0" lang="zh-CN"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项目前期策划和准备工作的开展情况</a:t>
            </a:r>
            <a:endPar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rPr>
              <a:t>延续性项目应说明前期项目实施、验收、绩效评价等 </a:t>
            </a:r>
            <a:endParaRPr kumimoji="0" lang="zh-CN" altLang="en-US"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sym typeface="+mn-ea"/>
            </a:endParaRPr>
          </a:p>
        </p:txBody>
      </p:sp>
      <p:pic>
        <p:nvPicPr>
          <p:cNvPr id="14340" name="图片 3" descr="微信图片_20170712124938.jpg"/>
          <p:cNvPicPr>
            <a:picLocks noChangeAspect="1"/>
          </p:cNvPicPr>
          <p:nvPr/>
        </p:nvPicPr>
        <p:blipFill>
          <a:blip r:embed="rId2"/>
          <a:stretch>
            <a:fillRect/>
          </a:stretch>
        </p:blipFill>
        <p:spPr>
          <a:xfrm>
            <a:off x="39688" y="0"/>
            <a:ext cx="3938587" cy="6858000"/>
          </a:xfrm>
          <a:prstGeom prst="rect">
            <a:avLst/>
          </a:prstGeom>
          <a:noFill/>
          <a:ln w="9525">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2" name="图片 1" descr="微信图片_20170712125215.jpg"/>
          <p:cNvPicPr>
            <a:picLocks noChangeAspect="1"/>
          </p:cNvPicPr>
          <p:nvPr/>
        </p:nvPicPr>
        <p:blipFill>
          <a:blip r:embed="rId1"/>
          <a:stretch>
            <a:fillRect/>
          </a:stretch>
        </p:blipFill>
        <p:spPr>
          <a:xfrm>
            <a:off x="123825" y="115888"/>
            <a:ext cx="4425950" cy="4216400"/>
          </a:xfrm>
          <a:prstGeom prst="rect">
            <a:avLst/>
          </a:prstGeom>
          <a:noFill/>
          <a:ln w="9525">
            <a:noFill/>
          </a:ln>
        </p:spPr>
      </p:pic>
      <p:sp>
        <p:nvSpPr>
          <p:cNvPr id="3" name="文本框 2"/>
          <p:cNvSpPr txBox="1"/>
          <p:nvPr/>
        </p:nvSpPr>
        <p:spPr>
          <a:xfrm>
            <a:off x="4611688" y="866775"/>
            <a:ext cx="4284663" cy="4246563"/>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项目计划实施进度</a:t>
            </a:r>
            <a:r>
              <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a:t>
            </a:r>
            <a:endPar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说明项目实施的进度安排及其合理性和可实现程度</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可按季度或月度填写，也可根据项目实际情况填写</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不得超过项目执行周期</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R="0" defTabSz="914400">
              <a:lnSpc>
                <a:spcPct val="150000"/>
              </a:lnSpc>
              <a:buClrTx/>
              <a:buSzTx/>
              <a:buFont typeface="Arial" panose="020B0604020202020204" pitchFamily="34" charset="0"/>
              <a:buNone/>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资金筹集和使用计划</a:t>
            </a:r>
            <a:r>
              <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a:t>
            </a:r>
            <a:endPar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说明项目所需资金的构成和来源，资金的用途、支付的计划进度等</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进度要与项目计划实施进度相匹配</a:t>
            </a:r>
            <a:endParaRPr kumimoji="0" lang="zh-CN" altLang="en-US"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p:txBody>
      </p:sp>
      <p:pic>
        <p:nvPicPr>
          <p:cNvPr id="15364" name="图片 3" descr="微信图片_20170712125408.jpg"/>
          <p:cNvPicPr>
            <a:picLocks noChangeAspect="1"/>
          </p:cNvPicPr>
          <p:nvPr/>
        </p:nvPicPr>
        <p:blipFill>
          <a:blip r:embed="rId2"/>
          <a:stretch>
            <a:fillRect/>
          </a:stretch>
        </p:blipFill>
        <p:spPr>
          <a:xfrm>
            <a:off x="123825" y="4332288"/>
            <a:ext cx="4425950" cy="2462212"/>
          </a:xfrm>
          <a:prstGeom prst="rect">
            <a:avLst/>
          </a:prstGeom>
          <a:noFill/>
          <a:ln w="9525">
            <a:noFill/>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6" name="图片 1" descr="微信图片_20170712125605.jpg"/>
          <p:cNvPicPr>
            <a:picLocks noChangeAspect="1"/>
          </p:cNvPicPr>
          <p:nvPr/>
        </p:nvPicPr>
        <p:blipFill>
          <a:blip r:embed="rId1"/>
          <a:srcRect l="9615" r="11330"/>
          <a:stretch>
            <a:fillRect/>
          </a:stretch>
        </p:blipFill>
        <p:spPr>
          <a:xfrm>
            <a:off x="-26987" y="-20637"/>
            <a:ext cx="3417887" cy="2197100"/>
          </a:xfrm>
          <a:prstGeom prst="rect">
            <a:avLst/>
          </a:prstGeom>
          <a:noFill/>
          <a:ln w="9525">
            <a:noFill/>
          </a:ln>
        </p:spPr>
      </p:pic>
      <p:sp>
        <p:nvSpPr>
          <p:cNvPr id="3" name="文本框 2"/>
          <p:cNvSpPr txBox="1"/>
          <p:nvPr/>
        </p:nvSpPr>
        <p:spPr>
          <a:xfrm>
            <a:off x="4826000" y="325438"/>
            <a:ext cx="4060825" cy="5908675"/>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绩效目标审核的主要内容</a:t>
            </a:r>
            <a:r>
              <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a:t>
            </a:r>
            <a:endParaRPr kumimoji="0" lang="zh-CN"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完整性、相关性、适当性和可行性审核</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重点关注</a:t>
            </a:r>
            <a:r>
              <a:rPr kumimoji="0" b="1" kern="1200" cap="none" spc="0" normalizeH="0" baseline="0" noProof="0">
                <a:solidFill>
                  <a:srgbClr val="FF0000"/>
                </a:solidFill>
                <a:latin typeface="微软雅黑" panose="020B0503020204020204" pitchFamily="34" charset="-122"/>
                <a:ea typeface="微软雅黑" panose="020B0503020204020204" pitchFamily="34" charset="-122"/>
                <a:cs typeface="+mn-cs"/>
                <a:sym typeface="+mn-ea"/>
              </a:rPr>
              <a:t>资金规模</a:t>
            </a: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与</a:t>
            </a:r>
            <a:r>
              <a:rPr kumimoji="0" b="1" kern="1200" cap="none" spc="0" normalizeH="0" baseline="0" noProof="0">
                <a:solidFill>
                  <a:srgbClr val="FF0000"/>
                </a:solidFill>
                <a:latin typeface="微软雅黑" panose="020B0503020204020204" pitchFamily="34" charset="-122"/>
                <a:ea typeface="微软雅黑" panose="020B0503020204020204" pitchFamily="34" charset="-122"/>
                <a:cs typeface="+mn-cs"/>
                <a:sym typeface="+mn-ea"/>
              </a:rPr>
              <a:t>绩效目标</a:t>
            </a: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之间是否匹配，即在既定资金规模下，绩效目标是否过高或过低；或者要完成既定绩效目标，资金规模是否过大或过小</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rPr>
              <a:t>对于多年延续性项目，项目单位应一并提供以前年度项目绩效目标申报、评价的相关资料</a:t>
            </a:r>
            <a:endParaRPr kumimoji="0" b="1" kern="1200" cap="none" spc="0" normalizeH="0" baseline="0" noProof="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“项目绩效目标分解表”是“项目绩效目标”部分的分解和细化</a:t>
            </a:r>
            <a:endPar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342900" marR="0" indent="-342900" defTabSz="914400">
              <a:lnSpc>
                <a:spcPct val="150000"/>
              </a:lnSpc>
              <a:buClrTx/>
              <a:buSzTx/>
              <a:buFont typeface="Wingdings" panose="05000000000000000000" charset="0"/>
              <a:buChar char="ü"/>
              <a:defRPr/>
            </a:pPr>
            <a:endPar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p:txBody>
      </p:sp>
      <p:pic>
        <p:nvPicPr>
          <p:cNvPr id="16388" name="图片 9" descr="微信图片_20170712130850.jpg"/>
          <p:cNvPicPr>
            <a:picLocks noChangeAspect="1"/>
          </p:cNvPicPr>
          <p:nvPr/>
        </p:nvPicPr>
        <p:blipFill>
          <a:blip r:embed="rId2"/>
          <a:stretch>
            <a:fillRect/>
          </a:stretch>
        </p:blipFill>
        <p:spPr>
          <a:xfrm>
            <a:off x="558800" y="1814513"/>
            <a:ext cx="4003675" cy="4945062"/>
          </a:xfrm>
          <a:prstGeom prst="rect">
            <a:avLst/>
          </a:prstGeom>
          <a:noFill/>
          <a:ln w="9525">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0" name="图片 1" descr="微信图片_20170712130209.jpg"/>
          <p:cNvPicPr>
            <a:picLocks noChangeAspect="1"/>
          </p:cNvPicPr>
          <p:nvPr/>
        </p:nvPicPr>
        <p:blipFill>
          <a:blip r:embed="rId1"/>
          <a:stretch>
            <a:fillRect/>
          </a:stretch>
        </p:blipFill>
        <p:spPr>
          <a:xfrm>
            <a:off x="211138" y="114300"/>
            <a:ext cx="4318000" cy="6497638"/>
          </a:xfrm>
          <a:prstGeom prst="rect">
            <a:avLst/>
          </a:prstGeom>
          <a:noFill/>
          <a:ln w="9525">
            <a:noFill/>
          </a:ln>
        </p:spPr>
      </p:pic>
      <p:sp>
        <p:nvSpPr>
          <p:cNvPr id="3" name="文本框 2"/>
          <p:cNvSpPr txBox="1"/>
          <p:nvPr/>
        </p:nvSpPr>
        <p:spPr>
          <a:xfrm>
            <a:off x="4676775" y="609600"/>
            <a:ext cx="4168775" cy="5078413"/>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项目实施内容及预算</a:t>
            </a:r>
            <a:r>
              <a:rPr kumimoji="0" 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a:t>
            </a:r>
            <a:endParaRPr kumimoji="0" 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Wingdings" panose="05000000000000000000" charset="0"/>
              <a:buChar char="ü"/>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说明项目实施的主要内容和措施</a:t>
            </a:r>
            <a:endPar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Wingdings" panose="05000000000000000000" charset="0"/>
              <a:buChar char="ü"/>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说明与实施内容相对应的项目预算，以及支出的</a:t>
            </a: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内容</a:t>
            </a: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等</a:t>
            </a:r>
            <a:endParaRPr kumimoji="0" 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Wingdings" panose="05000000000000000000" charset="0"/>
              <a:buChar char="ü"/>
              <a:defRPr/>
            </a:pP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不可将明细表复制到实施内容中</a:t>
            </a:r>
            <a:endParaRPr kumimoji="0" lang="en-US" alt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Arial" panose="020B0604020202020204" pitchFamily="34" charset="0"/>
              <a:buNone/>
              <a:defRPr/>
            </a:pPr>
            <a:endParaRPr kumimoji="0" 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Arial" panose="020B0604020202020204" pitchFamily="34" charset="0"/>
              <a:buNone/>
              <a:defRPr/>
            </a:pP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项目概况与项目实施内容的区别：</a:t>
            </a:r>
            <a:endParaRPr kumimoji="0" lang="en-US" alt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Arial" panose="020B0604020202020204" pitchFamily="34" charset="0"/>
              <a:buNone/>
              <a:defRPr/>
            </a:pP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项目概况更为宏观，重点论述必要性和可行性</a:t>
            </a:r>
            <a:endParaRPr kumimoji="0" lang="en-US" alt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Arial" panose="020B0604020202020204" pitchFamily="34" charset="0"/>
              <a:buNone/>
              <a:defRPr/>
            </a:pPr>
            <a:r>
              <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项目实施内容比较具体，是链接概况与费用的纽带</a:t>
            </a:r>
            <a:endParaRPr kumimoji="0" lang="en-US" alt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Arial" panose="020B0604020202020204" pitchFamily="34" charset="0"/>
              <a:buNone/>
              <a:defRPr/>
            </a:pPr>
            <a:endParaRPr kumimoji="0" lang="en-US" alt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4" name="图片 1" descr="微信图片_20170712125951.jpg"/>
          <p:cNvPicPr>
            <a:picLocks noChangeAspect="1"/>
          </p:cNvPicPr>
          <p:nvPr/>
        </p:nvPicPr>
        <p:blipFill>
          <a:blip r:embed="rId1"/>
          <a:stretch>
            <a:fillRect/>
          </a:stretch>
        </p:blipFill>
        <p:spPr>
          <a:xfrm>
            <a:off x="57150" y="90488"/>
            <a:ext cx="5262563" cy="6677025"/>
          </a:xfrm>
          <a:prstGeom prst="rect">
            <a:avLst/>
          </a:prstGeom>
          <a:noFill/>
          <a:ln w="9525">
            <a:noFill/>
          </a:ln>
        </p:spPr>
      </p:pic>
      <p:sp>
        <p:nvSpPr>
          <p:cNvPr id="3" name="文本框 2"/>
          <p:cNvSpPr txBox="1"/>
          <p:nvPr/>
        </p:nvSpPr>
        <p:spPr>
          <a:xfrm>
            <a:off x="5392738" y="1803400"/>
            <a:ext cx="3576638" cy="3000375"/>
          </a:xfrm>
          <a:prstGeom prst="rect">
            <a:avLst/>
          </a:prstGeom>
          <a:noFill/>
        </p:spPr>
        <p:txBody>
          <a:bodyPr>
            <a:spAutoFit/>
          </a:bodyPr>
          <a:lstStyle/>
          <a:p>
            <a:pPr marR="0" defTabSz="914400">
              <a:lnSpc>
                <a:spcPct val="150000"/>
              </a:lnSpc>
              <a:buClrTx/>
              <a:buSzTx/>
              <a:buFont typeface="Wingdings" panose="05000000000000000000" charset="0"/>
              <a:buNone/>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项目运行管理</a:t>
            </a:r>
            <a:r>
              <a:rPr kumimoji="0" 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a:t>
            </a:r>
            <a:endParaRPr kumimoji="0" lang="zh-CN"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Wingdings" panose="05000000000000000000" charset="0"/>
              <a:buChar char="ü"/>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项目管理流程、内部管理和控制制度</a:t>
            </a:r>
            <a:endPar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a:p>
            <a:pPr marL="457200" marR="0" indent="-457200" defTabSz="914400">
              <a:lnSpc>
                <a:spcPct val="150000"/>
              </a:lnSpc>
              <a:buClrTx/>
              <a:buSzTx/>
              <a:buFont typeface="Wingdings" panose="05000000000000000000" charset="0"/>
              <a:buChar char="ü"/>
              <a:defRPr/>
            </a:pPr>
            <a:r>
              <a:rPr kumimoji="0"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rPr>
              <a:t>项目单位管理能力和管理制度，如投入管理、财务管理及实施中及实施后的保障措施等</a:t>
            </a:r>
            <a:endParaRPr kumimoji="0" lang="zh-CN" altLang="en-US" b="1" kern="1200" cap="none" spc="0" normalizeH="0" baseline="0" noProof="0" dirty="0">
              <a:solidFill>
                <a:schemeClr val="accent1">
                  <a:lumMod val="50000"/>
                </a:schemeClr>
              </a:solidFill>
              <a:latin typeface="微软雅黑" panose="020B0503020204020204" pitchFamily="34" charset="-122"/>
              <a:ea typeface="微软雅黑" panose="020B0503020204020204" pitchFamily="34" charset="-122"/>
              <a:cs typeface="+mn-cs"/>
              <a:sym typeface="+mn-ea"/>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8"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19459"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946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9461" name="TextBox 20"/>
          <p:cNvSpPr txBox="1"/>
          <p:nvPr/>
        </p:nvSpPr>
        <p:spPr>
          <a:xfrm>
            <a:off x="60325" y="2576513"/>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946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9463"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需提供的附件</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3" name="文本框 2"/>
          <p:cNvSpPr txBox="1"/>
          <p:nvPr/>
        </p:nvSpPr>
        <p:spPr>
          <a:xfrm>
            <a:off x="381000" y="914400"/>
            <a:ext cx="7840663" cy="5631180"/>
          </a:xfrm>
          <a:prstGeom prst="rect">
            <a:avLst/>
          </a:prstGeom>
          <a:noFill/>
        </p:spPr>
        <p:txBody>
          <a:bodyPr>
            <a:spAutoFit/>
          </a:bodyPr>
          <a:lstStyle/>
          <a:p>
            <a:pPr marL="342900" marR="0" indent="-342900" defTabSz="914400">
              <a:lnSpc>
                <a:spcPct val="150000"/>
              </a:lnSpc>
              <a:buClrTx/>
              <a:buSzTx/>
              <a:buFont typeface="Wingdings" panose="05000000000000000000" charset="0"/>
              <a:buChar char="ü"/>
              <a:defRPr/>
            </a:pPr>
            <a:r>
              <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项目直接相关的法律法规和规章制度</a:t>
            </a:r>
            <a:r>
              <a:rPr kumimoji="0" lang="zh-CN" altLang="en-US"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r>
              <a:rPr kumimoji="0" lang="zh-CN" altLang="en-US" sz="2000" b="1"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尤其是项目管理办法</a:t>
            </a:r>
            <a:endParaRPr kumimoji="0" sz="2000" b="1"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342900" marR="0" indent="-342900" defTabSz="914400">
              <a:lnSpc>
                <a:spcPct val="150000"/>
              </a:lnSpc>
              <a:buClrTx/>
              <a:buSzTx/>
              <a:buFont typeface="Wingdings" panose="05000000000000000000" charset="0"/>
              <a:buChar char="ü"/>
              <a:defRPr/>
            </a:pPr>
            <a:r>
              <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项目执行的主要政策文件、决定、会议纪要等立项或实施依据文件</a:t>
            </a:r>
            <a:endPar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342900" marR="0" indent="-342900" defTabSz="914400">
              <a:lnSpc>
                <a:spcPct val="150000"/>
              </a:lnSpc>
              <a:buClrTx/>
              <a:buSzTx/>
              <a:buFont typeface="Wingdings" panose="05000000000000000000" charset="0"/>
              <a:buChar char="ü"/>
              <a:defRPr/>
            </a:pPr>
            <a:r>
              <a:rPr sz="2000">
                <a:solidFill>
                  <a:schemeClr val="tx2">
                    <a:lumMod val="90000"/>
                    <a:lumOff val="10000"/>
                  </a:schemeClr>
                </a:solidFill>
                <a:latin typeface="微软雅黑" panose="020B0503020204020204" pitchFamily="34" charset="-122"/>
                <a:ea typeface="微软雅黑" panose="020B0503020204020204" pitchFamily="34" charset="-122"/>
                <a:cs typeface="+mn-ea"/>
                <a:sym typeface="+mn-ea"/>
              </a:rPr>
              <a:t>项目评审需要的反映项目单位运行和财务状况的证照、报告、报表等，及有助于专家判断的相关佐证材料和其他附件等</a:t>
            </a:r>
            <a:endPar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342900" marR="0" indent="-342900" defTabSz="914400">
              <a:lnSpc>
                <a:spcPct val="150000"/>
              </a:lnSpc>
              <a:buClrTx/>
              <a:buSzTx/>
              <a:buFont typeface="Wingdings" panose="05000000000000000000" charset="0"/>
              <a:buChar char="ü"/>
              <a:defRPr/>
            </a:pPr>
            <a:r>
              <a:rPr kumimoji="0" lang="zh-CN" sz="2000" b="1"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非市级财政预算单位申报的信息化、修缮、大型科研仪器设备等项目参照市级财政预算单位同类项目归口评审部门评审要求提供附件</a:t>
            </a:r>
            <a:endParaRPr kumimoji="0" lang="zh-CN" sz="2000" b="1"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采购</a:t>
            </a:r>
            <a:r>
              <a:rPr kumimoji="0" 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大批或较贵重</a:t>
            </a:r>
            <a:r>
              <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教育教学设备</a:t>
            </a:r>
            <a:r>
              <a:rPr kumimoji="0" lang="zh-CN"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需提供论证材料，包括单位已有设备、场地、人员、师生数，以及购置设备的必要性、使用管理和预期绩效等</a:t>
            </a:r>
            <a:endParaRPr kumimoji="0" lang="zh-CN" sz="2000" b="1"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endParaRPr kumimoji="0" sz="20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2" name="图片 4"/>
          <p:cNvPicPr>
            <a:picLocks noChangeAspect="1"/>
          </p:cNvPicPr>
          <p:nvPr/>
        </p:nvPicPr>
        <p:blipFill>
          <a:blip r:embed="rId1"/>
          <a:stretch>
            <a:fillRect/>
          </a:stretch>
        </p:blipFill>
        <p:spPr>
          <a:xfrm>
            <a:off x="90488" y="92075"/>
            <a:ext cx="4681537" cy="6540500"/>
          </a:xfrm>
          <a:prstGeom prst="rect">
            <a:avLst/>
          </a:prstGeom>
          <a:noFill/>
          <a:ln w="9525">
            <a:noFill/>
          </a:ln>
        </p:spPr>
      </p:pic>
      <p:sp>
        <p:nvSpPr>
          <p:cNvPr id="6" name="文本框 5"/>
          <p:cNvSpPr txBox="1"/>
          <p:nvPr/>
        </p:nvSpPr>
        <p:spPr>
          <a:xfrm>
            <a:off x="4935538" y="615950"/>
            <a:ext cx="3827463" cy="5077460"/>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自我分析：</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提出项目单位对项目实施的必要性、合理性和绩效目标的初步结论</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分析项目实施过程中可能存在的困难、问题和解决措施及建议</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R="0" defTabSz="914400">
              <a:lnSpc>
                <a:spcPct val="150000"/>
              </a:lnSpc>
              <a:buClrTx/>
              <a:buSzTx/>
              <a:buFont typeface="Arial" panose="020B0604020202020204" pitchFamily="34" charset="0"/>
              <a:buNone/>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项目单位责任：</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lang="zh-CN" altLang="en-US" b="1" noProof="0">
                <a:solidFill>
                  <a:schemeClr val="tx2">
                    <a:lumMod val="90000"/>
                    <a:lumOff val="10000"/>
                  </a:schemeClr>
                </a:solidFill>
                <a:latin typeface="微软雅黑" panose="020B0503020204020204" pitchFamily="34" charset="-122"/>
                <a:ea typeface="微软雅黑" panose="020B0503020204020204" pitchFamily="34" charset="-122"/>
                <a:sym typeface="+mn-ea"/>
              </a:rPr>
              <a:t>加盖</a:t>
            </a: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财务部门和本单位公章</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负责人签字根据本单位内控制度签署</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rPr>
              <a:t>项目责任处室加盖处室章</a:t>
            </a:r>
            <a:endParaRPr kumimoji="0" lang="zh-CN" altLang="en-US" b="1" kern="1200" cap="none" spc="0" normalizeH="0" baseline="0" noProof="0">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6" name="图片 1" descr="微信图片_20170712130457.jpg"/>
          <p:cNvPicPr>
            <a:picLocks noChangeAspect="1"/>
          </p:cNvPicPr>
          <p:nvPr/>
        </p:nvPicPr>
        <p:blipFill>
          <a:blip r:embed="rId1"/>
          <a:stretch>
            <a:fillRect/>
          </a:stretch>
        </p:blipFill>
        <p:spPr>
          <a:xfrm>
            <a:off x="280988" y="0"/>
            <a:ext cx="4064000" cy="6521450"/>
          </a:xfrm>
          <a:prstGeom prst="rect">
            <a:avLst/>
          </a:prstGeom>
          <a:noFill/>
          <a:ln w="9525">
            <a:noFill/>
          </a:ln>
        </p:spPr>
      </p:pic>
      <p:pic>
        <p:nvPicPr>
          <p:cNvPr id="21507" name="图片 2" descr="微信图片_20170712130558.jpg"/>
          <p:cNvPicPr>
            <a:picLocks noChangeAspect="1"/>
          </p:cNvPicPr>
          <p:nvPr/>
        </p:nvPicPr>
        <p:blipFill>
          <a:blip r:embed="rId2"/>
          <a:stretch>
            <a:fillRect/>
          </a:stretch>
        </p:blipFill>
        <p:spPr>
          <a:xfrm>
            <a:off x="4724400" y="0"/>
            <a:ext cx="3327400" cy="6629400"/>
          </a:xfrm>
          <a:prstGeom prst="rect">
            <a:avLst/>
          </a:prstGeom>
          <a:noFill/>
          <a:ln w="9525">
            <a:noFill/>
          </a:ln>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22531"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253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22533" name="TextBox 20"/>
          <p:cNvSpPr txBox="1"/>
          <p:nvPr/>
        </p:nvSpPr>
        <p:spPr>
          <a:xfrm>
            <a:off x="60325" y="2576513"/>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2534"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2535"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 name="图片 2" descr="截图20180413020539"/>
          <p:cNvPicPr>
            <a:picLocks noChangeAspect="1"/>
          </p:cNvPicPr>
          <p:nvPr/>
        </p:nvPicPr>
        <p:blipFill>
          <a:blip r:embed="rId3"/>
          <a:stretch>
            <a:fillRect/>
          </a:stretch>
        </p:blipFill>
        <p:spPr>
          <a:xfrm>
            <a:off x="665480" y="951865"/>
            <a:ext cx="8059420" cy="5488940"/>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5"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6146" name="矩形 1"/>
          <p:cNvSpPr/>
          <p:nvPr/>
        </p:nvSpPr>
        <p:spPr>
          <a:xfrm>
            <a:off x="4763" y="895350"/>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7"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6148" name="TextBox 20"/>
          <p:cNvSpPr txBox="1"/>
          <p:nvPr/>
        </p:nvSpPr>
        <p:spPr>
          <a:xfrm>
            <a:off x="60325" y="2576513"/>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49"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文本框 1"/>
          <p:cNvSpPr txBox="1"/>
          <p:nvPr/>
        </p:nvSpPr>
        <p:spPr>
          <a:xfrm>
            <a:off x="914400" y="169863"/>
            <a:ext cx="5097463" cy="552450"/>
          </a:xfrm>
          <a:prstGeom prst="rect">
            <a:avLst/>
          </a:prstGeom>
          <a:noFill/>
          <a:ln w="9525">
            <a:noFill/>
          </a:ln>
        </p:spPr>
        <p:txBody>
          <a:bodyPr anchor="t">
            <a:spAutoFit/>
          </a:bodyPr>
          <a:p>
            <a:r>
              <a:rPr lang="en-US" altLang="zh-CN" sz="3000" b="1" dirty="0">
                <a:solidFill>
                  <a:schemeClr val="bg1"/>
                </a:solidFill>
                <a:latin typeface="Arial" panose="020B0604020202020204" pitchFamily="34" charset="0"/>
                <a:ea typeface="微软雅黑" panose="020B0503020204020204" pitchFamily="34" charset="-122"/>
              </a:rPr>
              <a:t>2019</a:t>
            </a:r>
            <a:r>
              <a:rPr lang="zh-CN" altLang="en-US" sz="3000" b="1" dirty="0">
                <a:solidFill>
                  <a:schemeClr val="bg1"/>
                </a:solidFill>
                <a:latin typeface="Arial" panose="020B0604020202020204" pitchFamily="34" charset="0"/>
                <a:ea typeface="微软雅黑" panose="020B0503020204020204" pitchFamily="34" charset="-122"/>
              </a:rPr>
              <a:t>年预算评审范围</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6151" name="文本框 3"/>
          <p:cNvSpPr txBox="1"/>
          <p:nvPr/>
        </p:nvSpPr>
        <p:spPr>
          <a:xfrm>
            <a:off x="4900613" y="1014413"/>
            <a:ext cx="3851275" cy="5077460"/>
          </a:xfrm>
          <a:prstGeom prst="rect">
            <a:avLst/>
          </a:prstGeom>
          <a:noFill/>
          <a:ln w="9525">
            <a:noFill/>
          </a:ln>
        </p:spPr>
        <p:txBody>
          <a:bodyPr anchor="t">
            <a:spAutoFit/>
          </a:bodyPr>
          <a:p>
            <a:pPr algn="just">
              <a:lnSpc>
                <a:spcPct val="150000"/>
              </a:lnSpc>
            </a:pPr>
            <a:r>
              <a:rPr lang="en-US" altLang="zh-CN" dirty="0">
                <a:latin typeface="微软雅黑" panose="020B0503020204020204" pitchFamily="34" charset="-122"/>
                <a:ea typeface="微软雅黑" panose="020B0503020204020204" pitchFamily="34" charset="-122"/>
              </a:rPr>
              <a:t>    </a:t>
            </a:r>
            <a:r>
              <a:rPr lang="zh-CN" altLang="en-US" dirty="0">
                <a:solidFill>
                  <a:srgbClr val="336699"/>
                </a:solidFill>
                <a:latin typeface="微软雅黑" panose="020B0503020204020204" pitchFamily="34" charset="-122"/>
                <a:ea typeface="微软雅黑" panose="020B0503020204020204" pitchFamily="34" charset="-122"/>
              </a:rPr>
              <a:t>本通知所指的项目支出是指在市教委本级部门预算中安排的项目支出，不含标准化管理项目以及由委专业管理部门归口评审的项目。</a:t>
            </a:r>
            <a:endParaRPr lang="zh-CN" altLang="en-US" dirty="0">
              <a:solidFill>
                <a:srgbClr val="336699"/>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rgbClr val="336699"/>
                </a:solidFill>
                <a:latin typeface="微软雅黑" panose="020B0503020204020204" pitchFamily="34" charset="-122"/>
                <a:ea typeface="微软雅黑" panose="020B0503020204020204" pitchFamily="34" charset="-122"/>
              </a:rPr>
              <a:t>    归口评审的项目包括市级财政预算单位的信息化项目（报信息办）、50万元以上大型科学仪器设备购置（报科技处）、修缮类项目（报规划处）以及课题经费（报科技处）。</a:t>
            </a:r>
            <a:endParaRPr lang="zh-CN" altLang="en-US" dirty="0">
              <a:solidFill>
                <a:srgbClr val="336699"/>
              </a:solidFill>
              <a:latin typeface="微软雅黑" panose="020B0503020204020204" pitchFamily="34" charset="-122"/>
              <a:ea typeface="微软雅黑" panose="020B0503020204020204" pitchFamily="34" charset="-122"/>
            </a:endParaRPr>
          </a:p>
          <a:p>
            <a:pPr algn="just">
              <a:lnSpc>
                <a:spcPct val="150000"/>
              </a:lnSpc>
            </a:pPr>
            <a:r>
              <a:rPr lang="zh-CN" altLang="en-US" dirty="0">
                <a:solidFill>
                  <a:srgbClr val="336699"/>
                </a:solidFill>
                <a:latin typeface="微软雅黑" panose="020B0503020204020204" pitchFamily="34" charset="-122"/>
                <a:ea typeface="微软雅黑" panose="020B0503020204020204" pitchFamily="34" charset="-122"/>
              </a:rPr>
              <a:t>    非市级财政预算单位的上述类型项目申报材料参照归口单位管理规定提交。</a:t>
            </a:r>
            <a:endParaRPr lang="zh-CN" altLang="en-US" dirty="0">
              <a:solidFill>
                <a:srgbClr val="336699"/>
              </a:solidFill>
              <a:latin typeface="微软雅黑" panose="020B0503020204020204" pitchFamily="34" charset="-122"/>
              <a:ea typeface="微软雅黑" panose="020B0503020204020204" pitchFamily="34" charset="-122"/>
            </a:endParaRPr>
          </a:p>
        </p:txBody>
      </p:sp>
      <p:pic>
        <p:nvPicPr>
          <p:cNvPr id="6152" name="图片 1"/>
          <p:cNvPicPr>
            <a:picLocks noChangeAspect="1"/>
          </p:cNvPicPr>
          <p:nvPr/>
        </p:nvPicPr>
        <p:blipFill>
          <a:blip r:embed="rId3"/>
          <a:stretch>
            <a:fillRect/>
          </a:stretch>
        </p:blipFill>
        <p:spPr>
          <a:xfrm>
            <a:off x="195263" y="1301750"/>
            <a:ext cx="4705350" cy="4270375"/>
          </a:xfrm>
          <a:prstGeom prst="rect">
            <a:avLst/>
          </a:prstGeom>
          <a:noFill/>
          <a:ln w="9525">
            <a:noFill/>
          </a:ln>
        </p:spPr>
      </p:pic>
    </p:spTree>
  </p:cSld>
  <p:clrMapOvr>
    <a:overrideClrMapping bg1="lt1" tx1="dk1" bg2="lt2" tx2="dk2" accent1="accent1" accent2="accent2" accent3="accent3" accent4="accent4" accent5="accent5" accent6="accent6" hlink="hlink" folHlink="folHlink"/>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4"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23555"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3556"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23557" name="TextBox 20"/>
          <p:cNvSpPr txBox="1"/>
          <p:nvPr/>
        </p:nvSpPr>
        <p:spPr>
          <a:xfrm>
            <a:off x="60325" y="2576513"/>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3558"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3559"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23560" name="文本框 3"/>
          <p:cNvSpPr txBox="1"/>
          <p:nvPr/>
        </p:nvSpPr>
        <p:spPr>
          <a:xfrm>
            <a:off x="884238" y="1281113"/>
            <a:ext cx="7170737" cy="2652712"/>
          </a:xfrm>
          <a:prstGeom prst="rect">
            <a:avLst/>
          </a:prstGeom>
          <a:noFill/>
          <a:ln w="9525">
            <a:noFill/>
          </a:ln>
        </p:spPr>
        <p:txBody>
          <a:bodyPr>
            <a:spAutoFit/>
          </a:bodyPr>
          <a:p>
            <a:pPr>
              <a:lnSpc>
                <a:spcPct val="150000"/>
              </a:lnSpc>
            </a:pPr>
            <a:r>
              <a:rPr lang="zh-CN" altLang="en-US" sz="2400" dirty="0">
                <a:solidFill>
                  <a:srgbClr val="006382"/>
                </a:solidFill>
                <a:latin typeface="微软雅黑" panose="020B0503020204020204" pitchFamily="34" charset="-122"/>
                <a:ea typeface="微软雅黑" panose="020B0503020204020204" pitchFamily="34" charset="-122"/>
              </a:rPr>
              <a:t>“</a:t>
            </a:r>
            <a:r>
              <a:rPr lang="zh-CN" altLang="en-US" sz="2800" dirty="0">
                <a:solidFill>
                  <a:srgbClr val="006382"/>
                </a:solidFill>
                <a:latin typeface="微软雅黑" panose="020B0503020204020204" pitchFamily="34" charset="-122"/>
                <a:ea typeface="微软雅黑" panose="020B0503020204020204" pitchFamily="34" charset="-122"/>
              </a:rPr>
              <a:t>项目实施内容资金测算明细表”填列预算具体细化内容。本表为申报文本的重要组成部分，必须</a:t>
            </a:r>
            <a:r>
              <a:rPr lang="zh-CN" altLang="en-US" sz="2800" dirty="0">
                <a:solidFill>
                  <a:srgbClr val="FF0000"/>
                </a:solidFill>
                <a:latin typeface="微软雅黑" panose="020B0503020204020204" pitchFamily="34" charset="-122"/>
                <a:ea typeface="微软雅黑" panose="020B0503020204020204" pitchFamily="34" charset="-122"/>
              </a:rPr>
              <a:t>逐项细化</a:t>
            </a:r>
            <a:r>
              <a:rPr lang="zh-CN" altLang="en-US" sz="2800" dirty="0">
                <a:solidFill>
                  <a:srgbClr val="006382"/>
                </a:solidFill>
                <a:latin typeface="微软雅黑" panose="020B0503020204020204" pitchFamily="34" charset="-122"/>
                <a:ea typeface="微软雅黑" panose="020B0503020204020204" pitchFamily="34" charset="-122"/>
              </a:rPr>
              <a:t>填列，并与正文预算结构和开支内容保持一致。</a:t>
            </a:r>
            <a:endParaRPr lang="zh-CN" altLang="en-US" sz="2800" dirty="0">
              <a:solidFill>
                <a:srgbClr val="006382"/>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24579"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458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24581" name="TextBox 20"/>
          <p:cNvSpPr txBox="1"/>
          <p:nvPr/>
        </p:nvSpPr>
        <p:spPr>
          <a:xfrm>
            <a:off x="60325" y="2576513"/>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458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4583"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24584" name="文本框 3"/>
          <p:cNvSpPr txBox="1"/>
          <p:nvPr/>
        </p:nvSpPr>
        <p:spPr>
          <a:xfrm>
            <a:off x="630238" y="1250950"/>
            <a:ext cx="7510462" cy="5077460"/>
          </a:xfrm>
          <a:prstGeom prst="rect">
            <a:avLst/>
          </a:prstGeom>
          <a:noFill/>
          <a:ln w="9525">
            <a:noFill/>
          </a:ln>
        </p:spPr>
        <p:txBody>
          <a:bodyPr>
            <a:spAutoFit/>
          </a:bodyPr>
          <a:p>
            <a:pPr>
              <a:lnSpc>
                <a:spcPct val="150000"/>
              </a:lnSpc>
            </a:pPr>
            <a:r>
              <a:rPr lang="zh-CN" altLang="en-US" sz="2400" dirty="0">
                <a:solidFill>
                  <a:srgbClr val="006382"/>
                </a:solidFill>
                <a:latin typeface="微软雅黑" panose="020B0503020204020204" pitchFamily="34" charset="-122"/>
                <a:ea typeface="微软雅黑" panose="020B0503020204020204" pitchFamily="34" charset="-122"/>
              </a:rPr>
              <a:t>“实施内容”栏应填报各模块内容。</a:t>
            </a:r>
            <a:endParaRPr lang="zh-CN" altLang="en-US" sz="2400" dirty="0">
              <a:solidFill>
                <a:srgbClr val="00638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006382"/>
                </a:solidFill>
                <a:latin typeface="微软雅黑" panose="020B0503020204020204" pitchFamily="34" charset="-122"/>
                <a:ea typeface="微软雅黑" panose="020B0503020204020204" pitchFamily="34" charset="-122"/>
              </a:rPr>
              <a:t>“</a:t>
            </a:r>
            <a:r>
              <a:rPr lang="zh-CN" altLang="en-US" sz="2400" dirty="0">
                <a:solidFill>
                  <a:srgbClr val="006382"/>
                </a:solidFill>
                <a:latin typeface="微软雅黑" panose="020B0503020204020204" pitchFamily="34" charset="-122"/>
                <a:ea typeface="微软雅黑" panose="020B0503020204020204" pitchFamily="34" charset="-122"/>
              </a:rPr>
              <a:t>开支内容</a:t>
            </a:r>
            <a:r>
              <a:rPr lang="en-US" altLang="zh-CN" sz="2400" dirty="0">
                <a:solidFill>
                  <a:srgbClr val="006382"/>
                </a:solidFill>
                <a:latin typeface="微软雅黑" panose="020B0503020204020204" pitchFamily="34" charset="-122"/>
                <a:ea typeface="微软雅黑" panose="020B0503020204020204" pitchFamily="34" charset="-122"/>
              </a:rPr>
              <a:t>”</a:t>
            </a:r>
            <a:r>
              <a:rPr lang="zh-CN" altLang="en-US" sz="2400" dirty="0">
                <a:solidFill>
                  <a:srgbClr val="006382"/>
                </a:solidFill>
                <a:latin typeface="微软雅黑" panose="020B0503020204020204" pitchFamily="34" charset="-122"/>
                <a:ea typeface="微软雅黑" panose="020B0503020204020204" pitchFamily="34" charset="-122"/>
              </a:rPr>
              <a:t>应</a:t>
            </a:r>
            <a:r>
              <a:rPr lang="zh-CN" altLang="en-US" sz="2400" dirty="0">
                <a:solidFill>
                  <a:srgbClr val="FF0000"/>
                </a:solidFill>
                <a:latin typeface="微软雅黑" panose="020B0503020204020204" pitchFamily="34" charset="-122"/>
                <a:ea typeface="微软雅黑" panose="020B0503020204020204" pitchFamily="34" charset="-122"/>
              </a:rPr>
              <a:t>费用化</a:t>
            </a:r>
            <a:r>
              <a:rPr lang="zh-CN" altLang="en-US" sz="2400" dirty="0">
                <a:solidFill>
                  <a:srgbClr val="006382"/>
                </a:solidFill>
                <a:latin typeface="微软雅黑" panose="020B0503020204020204" pitchFamily="34" charset="-122"/>
                <a:ea typeface="微软雅黑" panose="020B0503020204020204" pitchFamily="34" charset="-122"/>
              </a:rPr>
              <a:t>，按劳务费、培训费、差旅费、资料费、交通费、餐费、设备购置费、制作费、版面费、等分类填写，但</a:t>
            </a:r>
            <a:r>
              <a:rPr lang="zh-CN" altLang="en-US" sz="2400" dirty="0">
                <a:solidFill>
                  <a:srgbClr val="FF0000"/>
                </a:solidFill>
                <a:latin typeface="微软雅黑" panose="020B0503020204020204" pitchFamily="34" charset="-122"/>
                <a:ea typeface="微软雅黑" panose="020B0503020204020204" pitchFamily="34" charset="-122"/>
              </a:rPr>
              <a:t>不是简单填写上述类别</a:t>
            </a:r>
            <a:r>
              <a:rPr lang="zh-CN" altLang="en-US" sz="2400" dirty="0">
                <a:solidFill>
                  <a:srgbClr val="006382"/>
                </a:solidFill>
                <a:latin typeface="微软雅黑" panose="020B0503020204020204" pitchFamily="34" charset="-122"/>
                <a:ea typeface="微软雅黑" panose="020B0503020204020204" pitchFamily="34" charset="-122"/>
              </a:rPr>
              <a:t>。</a:t>
            </a:r>
            <a:endParaRPr lang="zh-CN" altLang="en-US" sz="2400" dirty="0">
              <a:solidFill>
                <a:srgbClr val="006382"/>
              </a:solidFill>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6382"/>
                </a:solidFill>
                <a:latin typeface="微软雅黑" panose="020B0503020204020204" pitchFamily="34" charset="-122"/>
                <a:ea typeface="微软雅黑" panose="020B0503020204020204" pitchFamily="34" charset="-122"/>
              </a:rPr>
              <a:t>  如与培训有关的实施内容下的开支内容需分列师资、交通费、餐费、材料费、场地租赁费等。与差旅有关的需分列交通补贴、餐费补贴、交通费等。设备购置类应填写具体设备。</a:t>
            </a:r>
            <a:endParaRPr lang="en-US" altLang="zh-CN" sz="24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400" dirty="0">
              <a:solidFill>
                <a:srgbClr val="006382"/>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2" name="Picture 19" descr="C:\Users\ANDY\Desktop\申报书文本\范本\德育处\德育处_10.jpg"/>
          <p:cNvPicPr>
            <a:picLocks noChangeAspect="1"/>
          </p:cNvPicPr>
          <p:nvPr/>
        </p:nvPicPr>
        <p:blipFill>
          <a:blip r:embed="rId1"/>
          <a:stretch>
            <a:fillRect/>
          </a:stretch>
        </p:blipFill>
        <p:spPr>
          <a:xfrm>
            <a:off x="1062038" y="1155700"/>
            <a:ext cx="7124700" cy="5035550"/>
          </a:xfrm>
          <a:prstGeom prst="rect">
            <a:avLst/>
          </a:prstGeom>
          <a:noFill/>
          <a:ln w="9525">
            <a:noFill/>
          </a:ln>
        </p:spPr>
      </p:pic>
      <p:pic>
        <p:nvPicPr>
          <p:cNvPr id="25603" name="图片 6"/>
          <p:cNvPicPr>
            <a:picLocks noChangeAspect="1"/>
          </p:cNvPicPr>
          <p:nvPr/>
        </p:nvPicPr>
        <p:blipFill>
          <a:blip r:embed="rId2"/>
          <a:stretch>
            <a:fillRect/>
          </a:stretch>
        </p:blipFill>
        <p:spPr>
          <a:xfrm>
            <a:off x="4763" y="0"/>
            <a:ext cx="9132887" cy="6858000"/>
          </a:xfrm>
          <a:prstGeom prst="rect">
            <a:avLst/>
          </a:prstGeom>
          <a:noFill/>
          <a:ln w="9525">
            <a:noFill/>
          </a:ln>
        </p:spPr>
      </p:pic>
      <p:sp>
        <p:nvSpPr>
          <p:cNvPr id="25604" name="矩形 1"/>
          <p:cNvSpPr/>
          <p:nvPr/>
        </p:nvSpPr>
        <p:spPr>
          <a:xfrm>
            <a:off x="14288" y="857250"/>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5605" name="Picture 3" descr="教委图标"/>
          <p:cNvPicPr>
            <a:picLocks noChangeAspect="1"/>
          </p:cNvPicPr>
          <p:nvPr/>
        </p:nvPicPr>
        <p:blipFill>
          <a:blip r:embed="rId3"/>
          <a:stretch>
            <a:fillRect/>
          </a:stretch>
        </p:blipFill>
        <p:spPr>
          <a:xfrm>
            <a:off x="381000" y="265113"/>
            <a:ext cx="533400" cy="504825"/>
          </a:xfrm>
          <a:prstGeom prst="rect">
            <a:avLst/>
          </a:prstGeom>
          <a:noFill/>
          <a:ln w="9525">
            <a:noFill/>
          </a:ln>
        </p:spPr>
      </p:pic>
      <p:sp>
        <p:nvSpPr>
          <p:cNvPr id="25606"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5607" name="文本框 3"/>
          <p:cNvSpPr txBox="1"/>
          <p:nvPr/>
        </p:nvSpPr>
        <p:spPr>
          <a:xfrm>
            <a:off x="1144588" y="217488"/>
            <a:ext cx="6270625" cy="461962"/>
          </a:xfrm>
          <a:prstGeom prst="rect">
            <a:avLst/>
          </a:prstGeom>
          <a:noFill/>
          <a:ln w="9525">
            <a:noFill/>
          </a:ln>
        </p:spPr>
        <p:txBody>
          <a:bodyPr>
            <a:spAutoFit/>
          </a:bodyPr>
          <a:p>
            <a:r>
              <a:rPr lang="zh-CN" altLang="en-US"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附表填制说明：费用化实施内容样本 </a:t>
            </a:r>
            <a:r>
              <a:rPr lang="en-US" altLang="zh-CN"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P1</a:t>
            </a:r>
            <a:endPar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5608" name="文本框 1"/>
          <p:cNvSpPr txBox="1"/>
          <p:nvPr/>
        </p:nvSpPr>
        <p:spPr>
          <a:xfrm>
            <a:off x="381000" y="1012825"/>
            <a:ext cx="7512050" cy="2030413"/>
          </a:xfrm>
          <a:prstGeom prst="rect">
            <a:avLst/>
          </a:prstGeom>
          <a:noFill/>
          <a:ln w="9525">
            <a:noFill/>
          </a:ln>
        </p:spPr>
        <p:txBody>
          <a:bodyPr>
            <a:spAutoFit/>
          </a:bodyPr>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252663" y="27082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305050" y="3036888"/>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 name="矩形 5"/>
          <p:cNvSpPr/>
          <p:nvPr/>
        </p:nvSpPr>
        <p:spPr>
          <a:xfrm>
            <a:off x="2263775" y="3357563"/>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244725" y="36258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2244725" y="41560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244725" y="45402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244725" y="4873625"/>
            <a:ext cx="692150" cy="21431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 name="矩形 11"/>
          <p:cNvSpPr/>
          <p:nvPr/>
        </p:nvSpPr>
        <p:spPr>
          <a:xfrm>
            <a:off x="2263775" y="5219700"/>
            <a:ext cx="692150" cy="1746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25617" name="Picture 20" descr="C:\Users\ANDY\Desktop\申报书文本\范本\德育处\德育处_10.jpg"/>
          <p:cNvPicPr>
            <a:picLocks noChangeAspect="1"/>
          </p:cNvPicPr>
          <p:nvPr/>
        </p:nvPicPr>
        <p:blipFill>
          <a:blip r:embed="rId1"/>
          <a:srcRect l="5994" t="13379" r="5147" b="8083"/>
          <a:stretch>
            <a:fillRect/>
          </a:stretch>
        </p:blipFill>
        <p:spPr>
          <a:xfrm>
            <a:off x="523875" y="993775"/>
            <a:ext cx="8302625" cy="5186363"/>
          </a:xfrm>
          <a:prstGeom prst="rect">
            <a:avLst/>
          </a:prstGeom>
          <a:noFill/>
          <a:ln w="9525">
            <a:noFill/>
          </a:ln>
        </p:spPr>
      </p:pic>
    </p:spTree>
  </p:cSld>
  <p:clrMapOvr>
    <a:overrideClrMapping bg1="lt1" tx1="dk1" bg2="lt2" tx2="dk2" accent1="accent1" accent2="accent2" accent3="accent3" accent4="accent4" accent5="accent5" accent6="accent6" hlink="hlink" folHlink="folHlink"/>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6" name="Picture 19" descr="C:\Users\ANDY\Desktop\申报书文本\范本\德育处\德育处_10.jpg"/>
          <p:cNvPicPr>
            <a:picLocks noChangeAspect="1"/>
          </p:cNvPicPr>
          <p:nvPr/>
        </p:nvPicPr>
        <p:blipFill>
          <a:blip r:embed="rId1"/>
          <a:stretch>
            <a:fillRect/>
          </a:stretch>
        </p:blipFill>
        <p:spPr>
          <a:xfrm>
            <a:off x="1062038" y="1155700"/>
            <a:ext cx="7124700" cy="5035550"/>
          </a:xfrm>
          <a:prstGeom prst="rect">
            <a:avLst/>
          </a:prstGeom>
          <a:noFill/>
          <a:ln w="9525">
            <a:noFill/>
          </a:ln>
        </p:spPr>
      </p:pic>
      <p:pic>
        <p:nvPicPr>
          <p:cNvPr id="26627" name="图片 6"/>
          <p:cNvPicPr>
            <a:picLocks noChangeAspect="1"/>
          </p:cNvPicPr>
          <p:nvPr/>
        </p:nvPicPr>
        <p:blipFill>
          <a:blip r:embed="rId2"/>
          <a:stretch>
            <a:fillRect/>
          </a:stretch>
        </p:blipFill>
        <p:spPr>
          <a:xfrm>
            <a:off x="4763" y="0"/>
            <a:ext cx="9132887" cy="6858000"/>
          </a:xfrm>
          <a:prstGeom prst="rect">
            <a:avLst/>
          </a:prstGeom>
          <a:noFill/>
          <a:ln w="9525">
            <a:noFill/>
          </a:ln>
        </p:spPr>
      </p:pic>
      <p:sp>
        <p:nvSpPr>
          <p:cNvPr id="26628" name="矩形 1"/>
          <p:cNvSpPr/>
          <p:nvPr/>
        </p:nvSpPr>
        <p:spPr>
          <a:xfrm>
            <a:off x="14288" y="857250"/>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6629" name="Picture 3" descr="教委图标"/>
          <p:cNvPicPr>
            <a:picLocks noChangeAspect="1"/>
          </p:cNvPicPr>
          <p:nvPr/>
        </p:nvPicPr>
        <p:blipFill>
          <a:blip r:embed="rId3"/>
          <a:stretch>
            <a:fillRect/>
          </a:stretch>
        </p:blipFill>
        <p:spPr>
          <a:xfrm>
            <a:off x="381000" y="265113"/>
            <a:ext cx="533400" cy="504825"/>
          </a:xfrm>
          <a:prstGeom prst="rect">
            <a:avLst/>
          </a:prstGeom>
          <a:noFill/>
          <a:ln w="9525">
            <a:noFill/>
          </a:ln>
        </p:spPr>
      </p:pic>
      <p:sp>
        <p:nvSpPr>
          <p:cNvPr id="26630"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6631" name="文本框 3"/>
          <p:cNvSpPr txBox="1"/>
          <p:nvPr/>
        </p:nvSpPr>
        <p:spPr>
          <a:xfrm>
            <a:off x="1144588" y="217488"/>
            <a:ext cx="6191250" cy="461962"/>
          </a:xfrm>
          <a:prstGeom prst="rect">
            <a:avLst/>
          </a:prstGeom>
          <a:noFill/>
          <a:ln w="9525">
            <a:noFill/>
          </a:ln>
        </p:spPr>
        <p:txBody>
          <a:bodyPr>
            <a:spAutoFit/>
          </a:bodyPr>
          <a:p>
            <a:r>
              <a:rPr lang="zh-CN" altLang="en-US"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附表填制说明：费用化实施内容样本</a:t>
            </a:r>
            <a:r>
              <a:rPr lang="en-US" altLang="zh-CN"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 P2</a:t>
            </a:r>
            <a:endPar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632" name="文本框 1"/>
          <p:cNvSpPr txBox="1"/>
          <p:nvPr/>
        </p:nvSpPr>
        <p:spPr>
          <a:xfrm>
            <a:off x="381000" y="1012825"/>
            <a:ext cx="7512050" cy="2030413"/>
          </a:xfrm>
          <a:prstGeom prst="rect">
            <a:avLst/>
          </a:prstGeom>
          <a:noFill/>
          <a:ln w="9525">
            <a:noFill/>
          </a:ln>
        </p:spPr>
        <p:txBody>
          <a:bodyPr>
            <a:spAutoFit/>
          </a:bodyPr>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252663" y="27082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305050" y="3036888"/>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 name="矩形 5"/>
          <p:cNvSpPr/>
          <p:nvPr/>
        </p:nvSpPr>
        <p:spPr>
          <a:xfrm>
            <a:off x="2263775" y="3357563"/>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244725" y="36258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2244725" y="41560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244725" y="45402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244725" y="4873625"/>
            <a:ext cx="692150" cy="21431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 name="矩形 11"/>
          <p:cNvSpPr/>
          <p:nvPr/>
        </p:nvSpPr>
        <p:spPr>
          <a:xfrm>
            <a:off x="2263775" y="5219700"/>
            <a:ext cx="692150" cy="1746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26641" name="Picture 2" descr="C:\Users\ANDY\Desktop\申报书文本\范本\德育处\德育处_11.jpg"/>
          <p:cNvPicPr>
            <a:picLocks noChangeAspect="1"/>
          </p:cNvPicPr>
          <p:nvPr/>
        </p:nvPicPr>
        <p:blipFill>
          <a:blip r:embed="rId4"/>
          <a:srcRect l="7033" t="12564" r="4614" b="16776"/>
          <a:stretch>
            <a:fillRect/>
          </a:stretch>
        </p:blipFill>
        <p:spPr>
          <a:xfrm>
            <a:off x="331788" y="1106488"/>
            <a:ext cx="8615362" cy="4870450"/>
          </a:xfrm>
          <a:prstGeom prst="rect">
            <a:avLst/>
          </a:prstGeom>
          <a:noFill/>
          <a:ln w="9525">
            <a:noFill/>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50" name="Picture 19" descr="C:\Users\ANDY\Desktop\申报书文本\范本\德育处\德育处_10.jpg"/>
          <p:cNvPicPr>
            <a:picLocks noChangeAspect="1"/>
          </p:cNvPicPr>
          <p:nvPr/>
        </p:nvPicPr>
        <p:blipFill>
          <a:blip r:embed="rId1"/>
          <a:stretch>
            <a:fillRect/>
          </a:stretch>
        </p:blipFill>
        <p:spPr>
          <a:xfrm>
            <a:off x="1062038" y="1155700"/>
            <a:ext cx="7124700" cy="5035550"/>
          </a:xfrm>
          <a:prstGeom prst="rect">
            <a:avLst/>
          </a:prstGeom>
          <a:noFill/>
          <a:ln w="9525">
            <a:noFill/>
          </a:ln>
        </p:spPr>
      </p:pic>
      <p:pic>
        <p:nvPicPr>
          <p:cNvPr id="27651" name="图片 6"/>
          <p:cNvPicPr>
            <a:picLocks noChangeAspect="1"/>
          </p:cNvPicPr>
          <p:nvPr/>
        </p:nvPicPr>
        <p:blipFill>
          <a:blip r:embed="rId2"/>
          <a:stretch>
            <a:fillRect/>
          </a:stretch>
        </p:blipFill>
        <p:spPr>
          <a:xfrm>
            <a:off x="4763" y="0"/>
            <a:ext cx="9132887" cy="6858000"/>
          </a:xfrm>
          <a:prstGeom prst="rect">
            <a:avLst/>
          </a:prstGeom>
          <a:noFill/>
          <a:ln w="9525">
            <a:noFill/>
          </a:ln>
        </p:spPr>
      </p:pic>
      <p:sp>
        <p:nvSpPr>
          <p:cNvPr id="27652" name="矩形 1"/>
          <p:cNvSpPr/>
          <p:nvPr/>
        </p:nvSpPr>
        <p:spPr>
          <a:xfrm>
            <a:off x="14288" y="857250"/>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7653" name="Picture 3" descr="教委图标"/>
          <p:cNvPicPr>
            <a:picLocks noChangeAspect="1"/>
          </p:cNvPicPr>
          <p:nvPr/>
        </p:nvPicPr>
        <p:blipFill>
          <a:blip r:embed="rId3"/>
          <a:stretch>
            <a:fillRect/>
          </a:stretch>
        </p:blipFill>
        <p:spPr>
          <a:xfrm>
            <a:off x="381000" y="265113"/>
            <a:ext cx="533400" cy="504825"/>
          </a:xfrm>
          <a:prstGeom prst="rect">
            <a:avLst/>
          </a:prstGeom>
          <a:noFill/>
          <a:ln w="9525">
            <a:noFill/>
          </a:ln>
        </p:spPr>
      </p:pic>
      <p:sp>
        <p:nvSpPr>
          <p:cNvPr id="27654"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7655" name="文本框 3"/>
          <p:cNvSpPr txBox="1"/>
          <p:nvPr/>
        </p:nvSpPr>
        <p:spPr>
          <a:xfrm>
            <a:off x="1144588" y="217488"/>
            <a:ext cx="6191250" cy="461962"/>
          </a:xfrm>
          <a:prstGeom prst="rect">
            <a:avLst/>
          </a:prstGeom>
          <a:noFill/>
          <a:ln w="9525">
            <a:noFill/>
          </a:ln>
        </p:spPr>
        <p:txBody>
          <a:bodyPr>
            <a:spAutoFit/>
          </a:bodyPr>
          <a:p>
            <a:r>
              <a:rPr lang="zh-CN" altLang="en-US"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附表填制说明：费用化实施内容样本</a:t>
            </a:r>
            <a:r>
              <a:rPr lang="en-US" altLang="zh-CN"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 P3</a:t>
            </a:r>
            <a:endPar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656" name="文本框 1"/>
          <p:cNvSpPr txBox="1"/>
          <p:nvPr/>
        </p:nvSpPr>
        <p:spPr>
          <a:xfrm>
            <a:off x="381000" y="1012825"/>
            <a:ext cx="7512050" cy="2030413"/>
          </a:xfrm>
          <a:prstGeom prst="rect">
            <a:avLst/>
          </a:prstGeom>
          <a:noFill/>
          <a:ln w="9525">
            <a:noFill/>
          </a:ln>
        </p:spPr>
        <p:txBody>
          <a:bodyPr>
            <a:spAutoFit/>
          </a:bodyPr>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252663" y="27082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305050" y="3036888"/>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 name="矩形 5"/>
          <p:cNvSpPr/>
          <p:nvPr/>
        </p:nvSpPr>
        <p:spPr>
          <a:xfrm>
            <a:off x="2263775" y="3357563"/>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244725" y="36258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2244725" y="4156075"/>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244725" y="4540250"/>
            <a:ext cx="692150" cy="173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244725" y="4873625"/>
            <a:ext cx="692150" cy="21431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 name="矩形 11"/>
          <p:cNvSpPr/>
          <p:nvPr/>
        </p:nvSpPr>
        <p:spPr>
          <a:xfrm>
            <a:off x="2263775" y="5219700"/>
            <a:ext cx="692150" cy="1746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27665" name="Picture 2" descr="C:\Users\ANDY\Desktop\申报书文本\范本\德育处\德育处_12.jpg"/>
          <p:cNvPicPr>
            <a:picLocks noChangeAspect="1"/>
          </p:cNvPicPr>
          <p:nvPr/>
        </p:nvPicPr>
        <p:blipFill>
          <a:blip r:embed="rId4"/>
          <a:srcRect l="6383" t="12169" r="4707" b="25854"/>
          <a:stretch>
            <a:fillRect/>
          </a:stretch>
        </p:blipFill>
        <p:spPr>
          <a:xfrm>
            <a:off x="0" y="1393825"/>
            <a:ext cx="9037638" cy="4918075"/>
          </a:xfrm>
          <a:prstGeom prst="rect">
            <a:avLst/>
          </a:prstGeom>
          <a:noFill/>
          <a:ln w="9525">
            <a:noFill/>
          </a:ln>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4"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28675"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8676"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28677" name="TextBox 20"/>
          <p:cNvSpPr txBox="1"/>
          <p:nvPr/>
        </p:nvSpPr>
        <p:spPr>
          <a:xfrm>
            <a:off x="60325" y="2576513"/>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8678"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8679" name="文本框 1"/>
          <p:cNvSpPr txBox="1"/>
          <p:nvPr/>
        </p:nvSpPr>
        <p:spPr>
          <a:xfrm>
            <a:off x="914400" y="169863"/>
            <a:ext cx="7864475"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附表填制说明：未费用化实施内容举例</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28680" name="Picture 10" descr="C:\Users\ANDY\Desktop\申报书文本\反面\德育处\德育处_10.jpg"/>
          <p:cNvPicPr>
            <a:picLocks noChangeAspect="1"/>
          </p:cNvPicPr>
          <p:nvPr/>
        </p:nvPicPr>
        <p:blipFill>
          <a:blip r:embed="rId3"/>
          <a:srcRect l="5252" t="13474" b="7809"/>
          <a:stretch>
            <a:fillRect/>
          </a:stretch>
        </p:blipFill>
        <p:spPr>
          <a:xfrm>
            <a:off x="252413" y="941388"/>
            <a:ext cx="8891587" cy="5221287"/>
          </a:xfrm>
          <a:prstGeom prst="rect">
            <a:avLst/>
          </a:prstGeom>
          <a:noFill/>
          <a:ln w="9525">
            <a:noFill/>
          </a:ln>
        </p:spPr>
      </p:pic>
      <p:sp>
        <p:nvSpPr>
          <p:cNvPr id="28681" name="文本框 3"/>
          <p:cNvSpPr txBox="1"/>
          <p:nvPr/>
        </p:nvSpPr>
        <p:spPr>
          <a:xfrm>
            <a:off x="0" y="766763"/>
            <a:ext cx="7512050" cy="2032000"/>
          </a:xfrm>
          <a:prstGeom prst="rect">
            <a:avLst/>
          </a:prstGeom>
          <a:noFill/>
          <a:ln w="9525">
            <a:noFill/>
          </a:ln>
        </p:spPr>
        <p:txBody>
          <a:bodyPr>
            <a:spAutoFit/>
          </a:bodyPr>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29699" name="矩形 1"/>
          <p:cNvSpPr/>
          <p:nvPr/>
        </p:nvSpPr>
        <p:spPr>
          <a:xfrm>
            <a:off x="0" y="1112838"/>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970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29701"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970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29703"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 name="文本框 3"/>
          <p:cNvSpPr txBox="1"/>
          <p:nvPr/>
        </p:nvSpPr>
        <p:spPr>
          <a:xfrm>
            <a:off x="276225" y="1276350"/>
            <a:ext cx="8151813" cy="6278563"/>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“规格型号”栏主要针对设备购置类预算</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设备需注明技术参数</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非集市采购的设备不可指定品牌</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集市采购设备分类及标准参见</a:t>
            </a:r>
            <a:r>
              <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2017-2018</a:t>
            </a: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年政采目录</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Arial" panose="020B0604020202020204" pitchFamily="34" charset="0"/>
              <a:buNone/>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其他需要填写规格型号的实施内容主要包括</a:t>
            </a:r>
            <a:endPar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457200" marR="0" indent="-457200" defTabSz="914400">
              <a:lnSpc>
                <a:spcPct val="150000"/>
              </a:lnSpc>
              <a:buClrTx/>
              <a:buSzTx/>
              <a:buFont typeface="Wingdings" panose="05000000000000000000" pitchFamily="2" charset="2"/>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租赁费（含场地、车辆等，注明可容纳人数等）</a:t>
            </a:r>
            <a:endPar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457200" marR="0" indent="-457200" defTabSz="914400">
              <a:lnSpc>
                <a:spcPct val="150000"/>
              </a:lnSpc>
              <a:buClrTx/>
              <a:buSzTx/>
              <a:buFont typeface="Wingdings" panose="05000000000000000000" pitchFamily="2" charset="2"/>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制作费（宣传品等，注明尺寸种类等）</a:t>
            </a:r>
            <a:endPar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endParaRPr>
          </a:p>
          <a:p>
            <a:pPr marL="457200" marR="0" indent="-457200" defTabSz="914400">
              <a:lnSpc>
                <a:spcPct val="150000"/>
              </a:lnSpc>
              <a:buClrTx/>
              <a:buSzTx/>
              <a:buFont typeface="Wingdings" panose="05000000000000000000" pitchFamily="2" charset="2"/>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rPr>
              <a:t>宣传费（注明版面、时长等）</a:t>
            </a:r>
            <a:endPar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Arial" panose="020B0604020202020204" pitchFamily="34" charset="0"/>
              <a:buNone/>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rPr>
              <a:t>*以上费用规格型号需与计量单位相匹配</a:t>
            </a:r>
            <a:endParaRPr kumimoji="0" lang="en-US" altLang="zh-CN"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Arial" panose="020B0604020202020204" pitchFamily="34" charset="0"/>
              <a:buNone/>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rPr>
              <a:t>劳务费、咨询费、讲课费等一般不填写规格型号</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endPar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0723"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0724"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0725"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0726"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0727"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 name="文本框 3"/>
          <p:cNvSpPr txBox="1"/>
          <p:nvPr/>
        </p:nvSpPr>
        <p:spPr>
          <a:xfrm>
            <a:off x="622300" y="1241425"/>
            <a:ext cx="7510463" cy="4615815"/>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“测算依据”栏应与开支内容对应</a:t>
            </a:r>
            <a:endPar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如为差旅、培训、交通、餐饮、劳务（含专家讲课、咨询、评审）等有明确标准规定的，应填写</a:t>
            </a:r>
            <a:r>
              <a:rPr kumimoji="0" lang="zh-CN" altLang="en-US" sz="2800" kern="1200" cap="none" spc="0" normalizeH="0" baseline="0" noProof="1">
                <a:solidFill>
                  <a:srgbClr val="FF0000"/>
                </a:solidFill>
                <a:latin typeface="微软雅黑" panose="020B0503020204020204" pitchFamily="34" charset="-122"/>
                <a:ea typeface="微软雅黑" panose="020B0503020204020204" pitchFamily="34" charset="-122"/>
                <a:cs typeface="+mn-ea"/>
              </a:rPr>
              <a:t>有关文件</a:t>
            </a:r>
            <a:endParaRPr kumimoji="0" lang="zh-CN" altLang="en-US" sz="2800" kern="1200" cap="none" spc="0" normalizeH="0" baseline="0" noProof="1">
              <a:solidFill>
                <a:srgbClr val="FF0000"/>
              </a:solidFill>
              <a:latin typeface="微软雅黑" panose="020B0503020204020204" pitchFamily="34" charset="-122"/>
              <a:ea typeface="微软雅黑" panose="020B0503020204020204" pitchFamily="34" charset="-122"/>
              <a:cs typeface="+mn-ea"/>
            </a:endParaRPr>
          </a:p>
          <a:p>
            <a:pPr marL="457200" marR="0" indent="-457200" defTabSz="914400">
              <a:lnSpc>
                <a:spcPct val="150000"/>
              </a:lnSpc>
              <a:buClrTx/>
              <a:buSzTx/>
              <a:buFont typeface="Wingdings" panose="05000000000000000000" charset="0"/>
              <a:buChar char="ü"/>
              <a:defRPr/>
            </a:pP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如为集市采购需填写“</a:t>
            </a:r>
            <a:r>
              <a:rPr kumimoji="0" lang="zh-CN" altLang="en-US" sz="2800" kern="1200" cap="none" spc="0" normalizeH="0" baseline="0" noProof="1">
                <a:solidFill>
                  <a:srgbClr val="FF0000"/>
                </a:solidFill>
                <a:latin typeface="微软雅黑" panose="020B0503020204020204" pitchFamily="34" charset="-122"/>
                <a:ea typeface="微软雅黑" panose="020B0503020204020204" pitchFamily="34" charset="-122"/>
                <a:cs typeface="+mn-ea"/>
              </a:rPr>
              <a:t>政府采购网标价</a:t>
            </a: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a:t>
            </a:r>
            <a:endPar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如为非集市采购内容需填写“</a:t>
            </a:r>
            <a:r>
              <a:rPr kumimoji="0" lang="zh-CN" altLang="en-US" sz="2800" kern="1200" cap="none" spc="0" normalizeH="0" baseline="0" noProof="1">
                <a:solidFill>
                  <a:srgbClr val="FF0000"/>
                </a:solidFill>
                <a:latin typeface="微软雅黑" panose="020B0503020204020204" pitchFamily="34" charset="-122"/>
                <a:ea typeface="微软雅黑" panose="020B0503020204020204" pitchFamily="34" charset="-122"/>
                <a:cs typeface="+mn-ea"/>
              </a:rPr>
              <a:t>市场询价</a:t>
            </a: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”并附</a:t>
            </a:r>
            <a:r>
              <a:rPr kumimoji="0" lang="zh-CN" altLang="en-US" sz="2800" kern="1200" cap="none" spc="0" normalizeH="0" baseline="0" noProof="1">
                <a:solidFill>
                  <a:srgbClr val="FF0000"/>
                </a:solidFill>
                <a:latin typeface="微软雅黑" panose="020B0503020204020204" pitchFamily="34" charset="-122"/>
                <a:ea typeface="微软雅黑" panose="020B0503020204020204" pitchFamily="34" charset="-122"/>
                <a:cs typeface="+mn-ea"/>
              </a:rPr>
              <a:t>询价材料</a:t>
            </a:r>
            <a:r>
              <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，特别是大额购买服务费用</a:t>
            </a:r>
            <a:endParaRPr kumimoji="0" lang="zh-CN" altLang="en-US" sz="28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6"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1747" name="矩形 1"/>
          <p:cNvSpPr/>
          <p:nvPr/>
        </p:nvSpPr>
        <p:spPr>
          <a:xfrm>
            <a:off x="0" y="130492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1748"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1749"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1750"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1751" name="文本框 1"/>
          <p:cNvSpPr txBox="1"/>
          <p:nvPr/>
        </p:nvSpPr>
        <p:spPr>
          <a:xfrm>
            <a:off x="914400" y="169863"/>
            <a:ext cx="5472113"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 name="文本框 3"/>
          <p:cNvSpPr txBox="1"/>
          <p:nvPr/>
        </p:nvSpPr>
        <p:spPr>
          <a:xfrm>
            <a:off x="163513" y="1362075"/>
            <a:ext cx="8709025" cy="3415030"/>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“备注”栏应填写：</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rgbClr val="FF0000"/>
                </a:solidFill>
                <a:latin typeface="微软雅黑" panose="020B0503020204020204" pitchFamily="34" charset="-122"/>
                <a:ea typeface="微软雅黑" panose="020B0503020204020204" pitchFamily="34" charset="-122"/>
                <a:cs typeface="+mn-ea"/>
              </a:rPr>
              <a:t>执行方式</a:t>
            </a: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（如集市采购、集中采购、分散采购、按实报销等）</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rgbClr val="FF0000"/>
                </a:solidFill>
                <a:latin typeface="微软雅黑" panose="020B0503020204020204" pitchFamily="34" charset="-122"/>
                <a:ea typeface="微软雅黑" panose="020B0503020204020204" pitchFamily="34" charset="-122"/>
                <a:cs typeface="+mn-ea"/>
              </a:rPr>
              <a:t>测算公式</a:t>
            </a: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（如按多少人次/场次/天数等测算），请勿填写在测算依据中</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a:p>
            <a:pPr marL="457200" marR="0" indent="-457200" defTabSz="914400">
              <a:lnSpc>
                <a:spcPct val="150000"/>
              </a:lnSpc>
              <a:buClrTx/>
              <a:buSzTx/>
              <a:buFont typeface="Wingdings" panose="05000000000000000000" charset="0"/>
              <a:buChar char="ü"/>
              <a:defRPr/>
            </a:pP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涉及</a:t>
            </a:r>
            <a:r>
              <a:rPr lang="zh-CN" altLang="en-US" sz="2400">
                <a:solidFill>
                  <a:schemeClr val="tx2">
                    <a:lumMod val="90000"/>
                    <a:lumOff val="10000"/>
                  </a:schemeClr>
                </a:solidFill>
                <a:latin typeface="微软雅黑" panose="020B0503020204020204" pitchFamily="34" charset="-122"/>
                <a:ea typeface="微软雅黑" panose="020B0503020204020204" pitchFamily="34" charset="-122"/>
                <a:cs typeface="+mn-ea"/>
                <a:sym typeface="+mn-ea"/>
              </a:rPr>
              <a:t>国内国际</a:t>
            </a:r>
            <a:r>
              <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ea"/>
              </a:rPr>
              <a:t>差旅需填写大致目的地范围，涉及培训需填写开支内容，尤其要明确是否住宿</a:t>
            </a:r>
            <a:endParaRPr kumimoji="0" lang="zh-CN" altLang="en-US" sz="2400" kern="1200" cap="none" spc="0" normalizeH="0" baseline="0" noProof="1">
              <a:solidFill>
                <a:schemeClr val="tx2">
                  <a:lumMod val="90000"/>
                  <a:lumOff val="10000"/>
                </a:schemeClr>
              </a:solidFill>
              <a:latin typeface="微软雅黑" panose="020B0503020204020204" pitchFamily="34" charset="-122"/>
              <a:ea typeface="微软雅黑" panose="020B0503020204020204" pitchFamily="34" charset="-122"/>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70"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2771" name="矩形 1"/>
          <p:cNvSpPr/>
          <p:nvPr/>
        </p:nvSpPr>
        <p:spPr>
          <a:xfrm>
            <a:off x="-1587" y="863600"/>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277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2773"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2774" name="文本框 3"/>
          <p:cNvSpPr txBox="1"/>
          <p:nvPr/>
        </p:nvSpPr>
        <p:spPr>
          <a:xfrm>
            <a:off x="1144588" y="217488"/>
            <a:ext cx="5472112" cy="460375"/>
          </a:xfrm>
          <a:prstGeom prst="rect">
            <a:avLst/>
          </a:prstGeom>
          <a:noFill/>
          <a:ln w="9525">
            <a:noFill/>
          </a:ln>
        </p:spPr>
        <p:txBody>
          <a:bodyPr>
            <a:spAutoFit/>
          </a:bodyPr>
          <a:p>
            <a:r>
              <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附表编制说明</a:t>
            </a:r>
            <a:r>
              <a:rPr lang="zh-CN" altLang="en-US"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：差旅类样本</a:t>
            </a:r>
            <a:endParaRPr lang="zh-CN" altLang="da-DK" sz="2400" b="1"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2775" name="文本框 2"/>
          <p:cNvSpPr txBox="1"/>
          <p:nvPr/>
        </p:nvSpPr>
        <p:spPr>
          <a:xfrm>
            <a:off x="381000" y="3398838"/>
            <a:ext cx="7512050" cy="736600"/>
          </a:xfrm>
          <a:prstGeom prst="rect">
            <a:avLst/>
          </a:prstGeom>
          <a:noFill/>
          <a:ln w="9525">
            <a:noFill/>
          </a:ln>
        </p:spPr>
        <p:txBody>
          <a:bodyPr>
            <a:spAutoFit/>
          </a:bodyPr>
          <a:p>
            <a:pPr>
              <a:lnSpc>
                <a:spcPct val="150000"/>
              </a:lnSpc>
            </a:pPr>
            <a:endParaRPr lang="zh-CN" altLang="en-US" sz="2800" dirty="0">
              <a:solidFill>
                <a:srgbClr val="006382"/>
              </a:solidFill>
              <a:latin typeface="微软雅黑" panose="020B0503020204020204" pitchFamily="34" charset="-122"/>
              <a:ea typeface="微软雅黑" panose="020B0503020204020204" pitchFamily="34" charset="-122"/>
            </a:endParaRPr>
          </a:p>
        </p:txBody>
      </p:sp>
      <p:sp>
        <p:nvSpPr>
          <p:cNvPr id="4" name="矩形 3"/>
          <p:cNvSpPr/>
          <p:nvPr/>
        </p:nvSpPr>
        <p:spPr>
          <a:xfrm>
            <a:off x="2120900" y="2378075"/>
            <a:ext cx="682625" cy="149225"/>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5" name="矩形 4"/>
          <p:cNvSpPr/>
          <p:nvPr/>
        </p:nvSpPr>
        <p:spPr>
          <a:xfrm>
            <a:off x="2120900" y="2752725"/>
            <a:ext cx="682625" cy="1476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2120900" y="3076575"/>
            <a:ext cx="682625" cy="20478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 name="矩形 7"/>
          <p:cNvSpPr/>
          <p:nvPr/>
        </p:nvSpPr>
        <p:spPr>
          <a:xfrm>
            <a:off x="2189163" y="3406775"/>
            <a:ext cx="684213" cy="1857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2120900" y="4433888"/>
            <a:ext cx="682625" cy="23336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 name="矩形 10"/>
          <p:cNvSpPr/>
          <p:nvPr/>
        </p:nvSpPr>
        <p:spPr>
          <a:xfrm>
            <a:off x="2189163" y="4832350"/>
            <a:ext cx="684213" cy="23495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3" name="矩形 12"/>
          <p:cNvSpPr/>
          <p:nvPr/>
        </p:nvSpPr>
        <p:spPr>
          <a:xfrm>
            <a:off x="2120900" y="5232400"/>
            <a:ext cx="682625" cy="23336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32783" name="Picture 19" descr="C:\Users\ANDY\Desktop\申报书文本\范本\职教处\职教处_12.jpg"/>
          <p:cNvPicPr>
            <a:picLocks noChangeAspect="1"/>
          </p:cNvPicPr>
          <p:nvPr/>
        </p:nvPicPr>
        <p:blipFill>
          <a:blip r:embed="rId3"/>
          <a:srcRect t="7957"/>
          <a:stretch>
            <a:fillRect/>
          </a:stretch>
        </p:blipFill>
        <p:spPr>
          <a:xfrm>
            <a:off x="698500" y="1371600"/>
            <a:ext cx="7893050" cy="5135563"/>
          </a:xfrm>
          <a:prstGeom prst="rect">
            <a:avLst/>
          </a:prstGeom>
          <a:noFill/>
          <a:ln w="9525">
            <a:noFill/>
          </a:ln>
        </p:spPr>
      </p:pic>
    </p:spTree>
  </p:cSld>
  <p:clrMapOvr>
    <a:overrideClrMapping bg1="lt1" tx1="dk1" bg2="lt2" tx2="dk2" accent1="accent1" accent2="accent2" accent3="accent3" accent4="accent4" accent5="accent5" accent6="accent6" hlink="hlink" folHlink="folHlink"/>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6147" name="矩形 1"/>
          <p:cNvSpPr/>
          <p:nvPr/>
        </p:nvSpPr>
        <p:spPr>
          <a:xfrm>
            <a:off x="0" y="1371600"/>
            <a:ext cx="9144000" cy="5486400"/>
          </a:xfrm>
          <a:prstGeom prst="rect">
            <a:avLst/>
          </a:prstGeom>
          <a:solidFill>
            <a:schemeClr val="bg1"/>
          </a:solidFill>
          <a:ln w="9525">
            <a:noFill/>
          </a:ln>
        </p:spPr>
        <p:txBody>
          <a:bodyPr lIns="90170" tIns="46990" rIns="90170" bIns="46990" anchor="ctr"/>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6148"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6149"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0"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6151" name="文本框 1"/>
          <p:cNvSpPr txBox="1"/>
          <p:nvPr/>
        </p:nvSpPr>
        <p:spPr>
          <a:xfrm>
            <a:off x="1431925" y="409575"/>
            <a:ext cx="6707188" cy="552450"/>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预算评审工作流程</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6152" name="TextBox 9"/>
          <p:cNvSpPr txBox="1"/>
          <p:nvPr/>
        </p:nvSpPr>
        <p:spPr>
          <a:xfrm>
            <a:off x="492125" y="1084263"/>
            <a:ext cx="8051800" cy="369887"/>
          </a:xfrm>
          <a:prstGeom prst="rect">
            <a:avLst/>
          </a:prstGeom>
          <a:noFill/>
          <a:ln w="9525">
            <a:noFill/>
          </a:ln>
        </p:spPr>
        <p:txBody>
          <a:bodyPr>
            <a:spAutoFit/>
          </a:bodyPr>
          <a:p>
            <a:endParaRPr lang="zh-CN" altLang="en-US" dirty="0">
              <a:latin typeface="Arial" panose="020B0604020202020204" pitchFamily="34" charset="0"/>
            </a:endParaRPr>
          </a:p>
        </p:txBody>
      </p:sp>
      <p:sp>
        <p:nvSpPr>
          <p:cNvPr id="6153" name="文本框 1"/>
          <p:cNvSpPr txBox="1"/>
          <p:nvPr/>
        </p:nvSpPr>
        <p:spPr>
          <a:xfrm>
            <a:off x="777875" y="1733550"/>
            <a:ext cx="6338888" cy="1016000"/>
          </a:xfrm>
          <a:prstGeom prst="rect">
            <a:avLst/>
          </a:prstGeom>
          <a:noFill/>
          <a:ln w="9525">
            <a:noFill/>
          </a:ln>
        </p:spPr>
        <p:txBody>
          <a:bodyPr>
            <a:spAutoFit/>
          </a:bodyPr>
          <a:p>
            <a:pPr>
              <a:lnSpc>
                <a:spcPct val="150000"/>
              </a:lnSpc>
            </a:pPr>
            <a:endParaRPr lang="zh-CN" altLang="en-US" sz="2400" dirty="0">
              <a:latin typeface="微软雅黑" panose="020B0503020204020204" pitchFamily="34" charset="-122"/>
              <a:ea typeface="微软雅黑" panose="020B0503020204020204" pitchFamily="34" charset="-122"/>
            </a:endParaRPr>
          </a:p>
          <a:p>
            <a:endParaRPr lang="zh-CN" altLang="en-US" sz="2400" dirty="0">
              <a:latin typeface="微软雅黑" panose="020B0503020204020204" pitchFamily="34" charset="-122"/>
              <a:ea typeface="微软雅黑" panose="020B0503020204020204" pitchFamily="34" charset="-122"/>
            </a:endParaRPr>
          </a:p>
        </p:txBody>
      </p:sp>
      <p:graphicFrame>
        <p:nvGraphicFramePr>
          <p:cNvPr id="10" name="表格 9"/>
          <p:cNvGraphicFramePr>
            <a:graphicFrameLocks noGrp="1"/>
          </p:cNvGraphicFramePr>
          <p:nvPr/>
        </p:nvGraphicFramePr>
        <p:xfrm>
          <a:off x="338138" y="1747838"/>
          <a:ext cx="8442325" cy="4048125"/>
        </p:xfrm>
        <a:graphic>
          <a:graphicData uri="http://schemas.openxmlformats.org/drawingml/2006/table">
            <a:tbl>
              <a:tblPr firstRow="1" bandRow="1">
                <a:tableStyleId>{5C22544A-7EE6-4342-B048-85BDC9FD1C3A}</a:tableStyleId>
              </a:tblPr>
              <a:tblGrid>
                <a:gridCol w="1750930"/>
                <a:gridCol w="3881350"/>
                <a:gridCol w="2809354"/>
              </a:tblGrid>
              <a:tr h="834587">
                <a:tc>
                  <a:txBody>
                    <a:bodyPr/>
                    <a:lstStyle/>
                    <a:p>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时间节点</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责任处室工作</a:t>
                      </a:r>
                      <a:endParaRPr lang="zh-CN" altLang="en-US" dirty="0">
                        <a:latin typeface="微软雅黑" panose="020B0503020204020204" pitchFamily="34" charset="-122"/>
                        <a:ea typeface="微软雅黑" panose="020B0503020204020204" pitchFamily="34" charset="-122"/>
                      </a:endParaRPr>
                    </a:p>
                  </a:txBody>
                  <a:tcPr/>
                </a:tc>
                <a:tc>
                  <a:txBody>
                    <a:bodyPr/>
                    <a:lstStyle/>
                    <a:p>
                      <a:pPr algn="ct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财资中心工作</a:t>
                      </a:r>
                      <a:endParaRPr lang="zh-CN" altLang="en-US" dirty="0">
                        <a:latin typeface="微软雅黑" panose="020B0503020204020204" pitchFamily="34" charset="-122"/>
                        <a:ea typeface="微软雅黑" panose="020B0503020204020204" pitchFamily="34" charset="-122"/>
                      </a:endParaRPr>
                    </a:p>
                  </a:txBody>
                  <a:tcPr/>
                </a:tc>
              </a:tr>
              <a:tr h="834587">
                <a:tc>
                  <a:txBody>
                    <a:bodyPr/>
                    <a:lstStyle/>
                    <a:p>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    第一季度</a:t>
                      </a:r>
                      <a:endParaRPr lang="zh-CN" altLang="en-US" dirty="0">
                        <a:latin typeface="微软雅黑" panose="020B0503020204020204" pitchFamily="34" charset="-122"/>
                        <a:ea typeface="微软雅黑" panose="020B0503020204020204" pitchFamily="34" charset="-122"/>
                      </a:endParaRPr>
                    </a:p>
                  </a:txBody>
                  <a:tcPr/>
                </a:tc>
                <a:tc>
                  <a:txBody>
                    <a:bodyPr/>
                    <a:lstStyle/>
                    <a:p>
                      <a:pPr algn="l"/>
                      <a:endParaRPr lang="en-US" altLang="zh-CN" dirty="0" smtClean="0">
                        <a:latin typeface="微软雅黑" panose="020B0503020204020204" pitchFamily="34" charset="-122"/>
                        <a:ea typeface="微软雅黑" panose="020B0503020204020204" pitchFamily="34" charset="-122"/>
                      </a:endParaRPr>
                    </a:p>
                    <a:p>
                      <a:pPr algn="l"/>
                      <a:r>
                        <a:rPr lang="zh-CN" altLang="en-US" dirty="0" smtClean="0">
                          <a:latin typeface="微软雅黑" panose="020B0503020204020204" pitchFamily="34" charset="-122"/>
                          <a:ea typeface="微软雅黑" panose="020B0503020204020204" pitchFamily="34" charset="-122"/>
                        </a:rPr>
                        <a:t>布置各申报单位编制下一年度预算</a:t>
                      </a:r>
                      <a:endParaRPr lang="zh-CN" altLang="en-US" dirty="0">
                        <a:latin typeface="微软雅黑" panose="020B0503020204020204" pitchFamily="34" charset="-122"/>
                        <a:ea typeface="微软雅黑" panose="020B0503020204020204" pitchFamily="34" charset="-122"/>
                      </a:endParaRPr>
                    </a:p>
                  </a:txBody>
                  <a:tcPr/>
                </a:tc>
                <a:tc>
                  <a:txBody>
                    <a:bodyPr/>
                    <a:lstStyle/>
                    <a:p>
                      <a:pPr algn="l"/>
                      <a:r>
                        <a:rPr lang="zh-CN" altLang="en-US" dirty="0" smtClean="0">
                          <a:latin typeface="微软雅黑" panose="020B0503020204020204" pitchFamily="34" charset="-122"/>
                          <a:ea typeface="微软雅黑" panose="020B0503020204020204" pitchFamily="34" charset="-122"/>
                        </a:rPr>
                        <a:t>申报单位培训</a:t>
                      </a:r>
                      <a:endParaRPr lang="en-US" altLang="zh-CN" dirty="0" smtClean="0">
                        <a:latin typeface="微软雅黑" panose="020B0503020204020204" pitchFamily="34" charset="-122"/>
                        <a:ea typeface="微软雅黑" panose="020B0503020204020204" pitchFamily="34" charset="-122"/>
                      </a:endParaRPr>
                    </a:p>
                    <a:p>
                      <a:pPr algn="l"/>
                      <a:r>
                        <a:rPr lang="zh-CN" altLang="en-US" dirty="0" smtClean="0">
                          <a:latin typeface="微软雅黑" panose="020B0503020204020204" pitchFamily="34" charset="-122"/>
                          <a:ea typeface="微软雅黑" panose="020B0503020204020204" pitchFamily="34" charset="-122"/>
                        </a:rPr>
                        <a:t>专家遴选及培训</a:t>
                      </a:r>
                      <a:endParaRPr lang="en-US" altLang="zh-CN" dirty="0" smtClean="0">
                        <a:latin typeface="微软雅黑" panose="020B0503020204020204" pitchFamily="34" charset="-122"/>
                        <a:ea typeface="微软雅黑" panose="020B0503020204020204" pitchFamily="34" charset="-122"/>
                      </a:endParaRPr>
                    </a:p>
                  </a:txBody>
                  <a:tcPr/>
                </a:tc>
              </a:tr>
              <a:tr h="1157279">
                <a:tc>
                  <a:txBody>
                    <a:bodyPr/>
                    <a:lstStyle/>
                    <a:p>
                      <a:endParaRPr lang="en-US" altLang="zh-CN"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第二、三季度</a:t>
                      </a:r>
                      <a:endParaRPr lang="zh-CN" altLang="en-US" dirty="0">
                        <a:latin typeface="微软雅黑" panose="020B0503020204020204" pitchFamily="34" charset="-122"/>
                        <a:ea typeface="微软雅黑" panose="020B0503020204020204" pitchFamily="34" charset="-122"/>
                      </a:endParaRPr>
                    </a:p>
                  </a:txBody>
                  <a:tcPr/>
                </a:tc>
                <a:tc>
                  <a:txBody>
                    <a:bodyPr/>
                    <a:lstStyle/>
                    <a:p>
                      <a:pPr marL="0" marR="0" indent="0" algn="l" defTabSz="914400" eaLnBrk="0" fontAlgn="base" latinLnBrk="0" hangingPunct="0">
                        <a:lnSpc>
                          <a:spcPct val="100000"/>
                        </a:lnSpc>
                        <a:spcBef>
                          <a:spcPct val="0"/>
                        </a:spcBef>
                        <a:spcAft>
                          <a:spcPct val="0"/>
                        </a:spcAft>
                        <a:buClrTx/>
                        <a:buSzTx/>
                        <a:buFont typeface="Arial" panose="020B0604020202020204" pitchFamily="34" charset="0"/>
                        <a:buNone/>
                        <a:defRPr/>
                      </a:pPr>
                      <a:r>
                        <a:rPr lang="zh-CN" altLang="en-US" dirty="0" smtClean="0">
                          <a:solidFill>
                            <a:srgbClr val="0070C0"/>
                          </a:solidFill>
                          <a:latin typeface="微软雅黑" panose="020B0503020204020204" pitchFamily="34" charset="-122"/>
                          <a:ea typeface="微软雅黑" panose="020B0503020204020204" pitchFamily="34" charset="-122"/>
                        </a:rPr>
                        <a:t>完成预审和立项评审</a:t>
                      </a:r>
                      <a:endParaRPr lang="en-US" altLang="zh-CN" dirty="0" smtClean="0">
                        <a:solidFill>
                          <a:srgbClr val="0070C0"/>
                        </a:solidFill>
                        <a:latin typeface="微软雅黑" panose="020B0503020204020204" pitchFamily="34" charset="-122"/>
                        <a:ea typeface="微软雅黑" panose="020B0503020204020204" pitchFamily="34" charset="-122"/>
                      </a:endParaRPr>
                    </a:p>
                    <a:p>
                      <a:pPr marL="0" marR="0" indent="0" algn="l" defTabSz="914400" eaLnBrk="0" fontAlgn="base" latinLnBrk="0" hangingPunct="0">
                        <a:lnSpc>
                          <a:spcPct val="100000"/>
                        </a:lnSpc>
                        <a:spcBef>
                          <a:spcPct val="0"/>
                        </a:spcBef>
                        <a:spcAft>
                          <a:spcPct val="0"/>
                        </a:spcAft>
                        <a:buClrTx/>
                        <a:buSzTx/>
                        <a:buFont typeface="Arial" panose="020B0604020202020204" pitchFamily="34" charset="0"/>
                        <a:buNone/>
                        <a:defRPr/>
                      </a:pP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月前将审核后的申报材料收齐提交并开具评审委托函</a:t>
                      </a:r>
                      <a:endParaRPr lang="en-US" altLang="zh-CN" dirty="0" smtClean="0">
                        <a:latin typeface="微软雅黑" panose="020B0503020204020204" pitchFamily="34" charset="-122"/>
                        <a:ea typeface="微软雅黑" panose="020B0503020204020204" pitchFamily="34" charset="-122"/>
                      </a:endParaRPr>
                    </a:p>
                    <a:p>
                      <a:pPr marL="0" marR="0" indent="0" algn="l" defTabSz="914400" eaLnBrk="0" fontAlgn="base" latinLnBrk="0" hangingPunct="0">
                        <a:lnSpc>
                          <a:spcPct val="100000"/>
                        </a:lnSpc>
                        <a:spcBef>
                          <a:spcPct val="0"/>
                        </a:spcBef>
                        <a:spcAft>
                          <a:spcPct val="0"/>
                        </a:spcAft>
                        <a:buClrTx/>
                        <a:buSzTx/>
                        <a:buFont typeface="Arial" panose="020B0604020202020204" pitchFamily="34" charset="0"/>
                        <a:buNone/>
                        <a:defRPr/>
                      </a:pPr>
                      <a:r>
                        <a:rPr lang="en-US" altLang="zh-CN" dirty="0" smtClean="0">
                          <a:latin typeface="微软雅黑" panose="020B0503020204020204" pitchFamily="34" charset="-122"/>
                          <a:ea typeface="微软雅黑" panose="020B0503020204020204" pitchFamily="34" charset="-122"/>
                        </a:rPr>
                        <a:t>9</a:t>
                      </a:r>
                      <a:r>
                        <a:rPr lang="zh-CN" altLang="en-US" dirty="0" smtClean="0">
                          <a:latin typeface="微软雅黑" panose="020B0503020204020204" pitchFamily="34" charset="-122"/>
                          <a:ea typeface="微软雅黑" panose="020B0503020204020204" pitchFamily="34" charset="-122"/>
                        </a:rPr>
                        <a:t>月底完成一上申报</a:t>
                      </a:r>
                      <a:endParaRPr lang="zh-CN" altLang="en-US" dirty="0" smtClean="0">
                        <a:latin typeface="微软雅黑" panose="020B0503020204020204" pitchFamily="34" charset="-122"/>
                        <a:ea typeface="微软雅黑" panose="020B0503020204020204" pitchFamily="34" charset="-122"/>
                      </a:endParaRPr>
                    </a:p>
                  </a:txBody>
                  <a:tcPr/>
                </a:tc>
                <a:tc>
                  <a:txBody>
                    <a:bodyPr/>
                    <a:lstStyle/>
                    <a:p>
                      <a:pPr algn="l"/>
                      <a:r>
                        <a:rPr lang="zh-CN" altLang="en-US" dirty="0" smtClean="0">
                          <a:latin typeface="微软雅黑" panose="020B0503020204020204" pitchFamily="34" charset="-122"/>
                          <a:ea typeface="微软雅黑" panose="020B0503020204020204" pitchFamily="34" charset="-122"/>
                        </a:rPr>
                        <a:t>组织预算评审</a:t>
                      </a:r>
                      <a:endParaRPr lang="en-US" altLang="zh-CN" dirty="0" smtClean="0">
                        <a:latin typeface="微软雅黑" panose="020B0503020204020204" pitchFamily="34" charset="-122"/>
                        <a:ea typeface="微软雅黑" panose="020B0503020204020204" pitchFamily="34" charset="-122"/>
                      </a:endParaRPr>
                    </a:p>
                    <a:p>
                      <a:pPr algn="l"/>
                      <a:r>
                        <a:rPr lang="zh-CN" altLang="en-US" dirty="0" smtClean="0">
                          <a:latin typeface="微软雅黑" panose="020B0503020204020204" pitchFamily="34" charset="-122"/>
                          <a:ea typeface="微软雅黑" panose="020B0503020204020204" pitchFamily="34" charset="-122"/>
                        </a:rPr>
                        <a:t>出具评审报告</a:t>
                      </a:r>
                      <a:endParaRPr lang="en-US" altLang="zh-CN" dirty="0" smtClean="0">
                        <a:latin typeface="微软雅黑" panose="020B0503020204020204" pitchFamily="34" charset="-122"/>
                        <a:ea typeface="微软雅黑" panose="020B0503020204020204" pitchFamily="34" charset="-122"/>
                      </a:endParaRPr>
                    </a:p>
                    <a:p>
                      <a:pPr algn="l"/>
                      <a:r>
                        <a:rPr lang="zh-CN" altLang="en-US" dirty="0" smtClean="0">
                          <a:latin typeface="微软雅黑" panose="020B0503020204020204" pitchFamily="34" charset="-122"/>
                          <a:ea typeface="微软雅黑" panose="020B0503020204020204" pitchFamily="34" charset="-122"/>
                        </a:rPr>
                        <a:t>出具反馈意见</a:t>
                      </a:r>
                      <a:endParaRPr lang="en-US" altLang="zh-CN" dirty="0" smtClean="0">
                        <a:latin typeface="微软雅黑" panose="020B0503020204020204" pitchFamily="34" charset="-122"/>
                        <a:ea typeface="微软雅黑" panose="020B0503020204020204" pitchFamily="34" charset="-122"/>
                      </a:endParaRPr>
                    </a:p>
                  </a:txBody>
                  <a:tcPr/>
                </a:tc>
              </a:tr>
              <a:tr h="1190061">
                <a:tc>
                  <a:txBody>
                    <a:bodyPr/>
                    <a:lstStyle/>
                    <a:p>
                      <a:endParaRPr lang="en-US" altLang="zh-CN" dirty="0" smtClean="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第四季度</a:t>
                      </a:r>
                      <a:endParaRPr lang="zh-CN" altLang="en-US" dirty="0">
                        <a:latin typeface="微软雅黑" panose="020B0503020204020204" pitchFamily="34" charset="-122"/>
                        <a:ea typeface="微软雅黑" panose="020B0503020204020204" pitchFamily="34" charset="-122"/>
                      </a:endParaRPr>
                    </a:p>
                  </a:txBody>
                  <a:tcPr/>
                </a:tc>
                <a:tc>
                  <a:txBody>
                    <a:bodyPr/>
                    <a:lstStyle/>
                    <a:p>
                      <a:pPr algn="l"/>
                      <a:r>
                        <a:rPr lang="zh-CN" altLang="en-US" dirty="0" smtClean="0">
                          <a:latin typeface="微软雅黑" panose="020B0503020204020204" pitchFamily="34" charset="-122"/>
                          <a:ea typeface="微软雅黑" panose="020B0503020204020204" pitchFamily="34" charset="-122"/>
                        </a:rPr>
                        <a:t>指导申报单位修改申报书</a:t>
                      </a:r>
                      <a:endParaRPr lang="en-US" altLang="zh-CN" dirty="0" smtClean="0">
                        <a:latin typeface="微软雅黑" panose="020B0503020204020204" pitchFamily="34" charset="-122"/>
                        <a:ea typeface="微软雅黑" panose="020B0503020204020204" pitchFamily="34" charset="-122"/>
                      </a:endParaRPr>
                    </a:p>
                    <a:p>
                      <a:pPr algn="l"/>
                      <a:r>
                        <a:rPr lang="en-US" altLang="zh-CN" dirty="0" smtClean="0">
                          <a:latin typeface="微软雅黑" panose="020B0503020204020204" pitchFamily="34" charset="-122"/>
                          <a:ea typeface="微软雅黑" panose="020B0503020204020204" pitchFamily="34" charset="-122"/>
                        </a:rPr>
                        <a:t>11</a:t>
                      </a:r>
                      <a:r>
                        <a:rPr lang="zh-CN" altLang="en-US" dirty="0" smtClean="0">
                          <a:latin typeface="微软雅黑" panose="020B0503020204020204" pitchFamily="34" charset="-122"/>
                          <a:ea typeface="微软雅黑" panose="020B0503020204020204" pitchFamily="34" charset="-122"/>
                        </a:rPr>
                        <a:t>月中旬完成二上申报</a:t>
                      </a:r>
                      <a:endParaRPr lang="en-US" altLang="zh-CN" dirty="0" smtClean="0">
                        <a:latin typeface="微软雅黑" panose="020B0503020204020204" pitchFamily="34" charset="-122"/>
                        <a:ea typeface="微软雅黑" panose="020B0503020204020204" pitchFamily="34" charset="-122"/>
                      </a:endParaRPr>
                    </a:p>
                    <a:p>
                      <a:pPr algn="l"/>
                      <a:r>
                        <a:rPr lang="zh-CN" altLang="en-US" dirty="0" smtClean="0">
                          <a:latin typeface="微软雅黑" panose="020B0503020204020204" pitchFamily="34" charset="-122"/>
                          <a:ea typeface="微软雅黑" panose="020B0503020204020204" pitchFamily="34" charset="-122"/>
                        </a:rPr>
                        <a:t>重点项目报送市财政评审中心</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启动下一年度预算评审工作</a:t>
                      </a:r>
                      <a:endParaRPr lang="zh-CN" altLang="en-US" dirty="0">
                        <a:latin typeface="微软雅黑" panose="020B0503020204020204" pitchFamily="34" charset="-122"/>
                        <a:ea typeface="微软雅黑" panose="020B0503020204020204" pitchFamily="34" charset="-122"/>
                      </a:endParaRPr>
                    </a:p>
                  </a:txBody>
                  <a:tcPr/>
                </a:tc>
              </a:tr>
            </a:tbl>
          </a:graphicData>
        </a:graphic>
      </p:graphicFrame>
      <p:sp>
        <p:nvSpPr>
          <p:cNvPr id="6176" name="TextBox 10"/>
          <p:cNvSpPr txBox="1"/>
          <p:nvPr/>
        </p:nvSpPr>
        <p:spPr>
          <a:xfrm>
            <a:off x="244475" y="6175375"/>
            <a:ext cx="8647113" cy="369888"/>
          </a:xfrm>
          <a:prstGeom prst="rect">
            <a:avLst/>
          </a:prstGeom>
          <a:noFill/>
          <a:ln w="9525">
            <a:noFill/>
          </a:ln>
        </p:spPr>
        <p:txBody>
          <a:bodyPr>
            <a:spAutoFit/>
          </a:bodyPr>
          <a:p>
            <a:r>
              <a:rPr lang="zh-CN" altLang="en-US" dirty="0">
                <a:latin typeface="微软雅黑" panose="020B0503020204020204" pitchFamily="34" charset="-122"/>
                <a:ea typeface="微软雅黑" panose="020B0503020204020204" pitchFamily="34" charset="-122"/>
              </a:rPr>
              <a:t>*未经评审项目不可纳入一上项目库</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794"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3795" name="矩形 1"/>
          <p:cNvSpPr/>
          <p:nvPr/>
        </p:nvSpPr>
        <p:spPr>
          <a:xfrm>
            <a:off x="19050"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3796"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3797"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3798"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3799"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附表填制说明：印刷资料类样本</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3800" name="图片 3" descr="微博图片3"/>
          <p:cNvPicPr>
            <a:picLocks noChangeAspect="1"/>
          </p:cNvPicPr>
          <p:nvPr/>
        </p:nvPicPr>
        <p:blipFill>
          <a:blip r:embed="rId3"/>
          <a:srcRect l="7278" r="5151"/>
          <a:stretch>
            <a:fillRect/>
          </a:stretch>
        </p:blipFill>
        <p:spPr>
          <a:xfrm>
            <a:off x="274638" y="1057275"/>
            <a:ext cx="8809037" cy="4743450"/>
          </a:xfrm>
          <a:prstGeom prst="rect">
            <a:avLst/>
          </a:prstGeom>
          <a:noFill/>
          <a:ln w="9525">
            <a:noFill/>
          </a:ln>
        </p:spPr>
      </p:pic>
    </p:spTree>
  </p:cSld>
  <p:clrMapOvr>
    <a:overrideClrMapping bg1="lt1" tx1="dk1" bg2="lt2" tx2="dk2" accent1="accent1" accent2="accent2" accent3="accent3" accent4="accent4" accent5="accent5" accent6="accent6" hlink="hlink" folHlink="folHlink"/>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4818"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4819" name="矩形 1"/>
          <p:cNvSpPr/>
          <p:nvPr/>
        </p:nvSpPr>
        <p:spPr>
          <a:xfrm>
            <a:off x="19050" y="86677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482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4821"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482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4823"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附表填制说明：询价单样本</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4824" name="Picture 2" descr="C:\Users\ANDY\Desktop\申报书文本\范本\德育处\德育处_13.jpg"/>
          <p:cNvPicPr>
            <a:picLocks noChangeAspect="1"/>
          </p:cNvPicPr>
          <p:nvPr/>
        </p:nvPicPr>
        <p:blipFill>
          <a:blip r:embed="rId3"/>
          <a:srcRect l="7219" t="12302" r="54929" b="18089"/>
          <a:stretch>
            <a:fillRect/>
          </a:stretch>
        </p:blipFill>
        <p:spPr>
          <a:xfrm>
            <a:off x="2265363" y="935038"/>
            <a:ext cx="4022725" cy="5227637"/>
          </a:xfrm>
          <a:prstGeom prst="rect">
            <a:avLst/>
          </a:prstGeom>
          <a:noFill/>
          <a:ln w="9525">
            <a:noFill/>
          </a:ln>
        </p:spPr>
      </p:pic>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5842"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5843" name="矩形 1"/>
          <p:cNvSpPr/>
          <p:nvPr/>
        </p:nvSpPr>
        <p:spPr>
          <a:xfrm>
            <a:off x="19050" y="86677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5844"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5845"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5846"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5847"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附表填制说明：设备采购类样本 </a:t>
            </a:r>
            <a:r>
              <a:rPr lang="en-US" altLang="zh-CN" sz="3000" b="1" dirty="0">
                <a:solidFill>
                  <a:schemeClr val="bg1"/>
                </a:solidFill>
                <a:latin typeface="Arial" panose="020B0604020202020204" pitchFamily="34" charset="0"/>
                <a:ea typeface="微软雅黑" panose="020B0503020204020204" pitchFamily="34" charset="-122"/>
              </a:rPr>
              <a:t>1</a:t>
            </a:r>
            <a:r>
              <a:rPr lang="zh-CN" altLang="en-US" sz="3000" b="1" dirty="0">
                <a:solidFill>
                  <a:schemeClr val="bg1"/>
                </a:solidFill>
                <a:latin typeface="Arial" panose="020B0604020202020204" pitchFamily="34" charset="0"/>
                <a:ea typeface="微软雅黑" panose="020B0503020204020204" pitchFamily="34" charset="-122"/>
              </a:rPr>
              <a:t> </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5848" name="Picture 2" descr="C:\Users\ANDY\Desktop\申报书文本\范本\职教处\职教处_19.jpg"/>
          <p:cNvPicPr>
            <a:picLocks noChangeAspect="1"/>
          </p:cNvPicPr>
          <p:nvPr/>
        </p:nvPicPr>
        <p:blipFill>
          <a:blip r:embed="rId3"/>
          <a:srcRect l="5917" t="6642" r="3499" b="25591"/>
          <a:stretch>
            <a:fillRect/>
          </a:stretch>
        </p:blipFill>
        <p:spPr>
          <a:xfrm>
            <a:off x="198438" y="1306513"/>
            <a:ext cx="8945562" cy="4862512"/>
          </a:xfrm>
          <a:prstGeom prst="rect">
            <a:avLst/>
          </a:prstGeom>
          <a:noFill/>
          <a:ln w="9525">
            <a:noFill/>
          </a:ln>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6"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6867" name="矩形 1"/>
          <p:cNvSpPr/>
          <p:nvPr/>
        </p:nvSpPr>
        <p:spPr>
          <a:xfrm>
            <a:off x="19050" y="86677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6868"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6869"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6870"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6871"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附表填制说明：设备采购类样本 </a:t>
            </a:r>
            <a:r>
              <a:rPr lang="en-US" altLang="zh-CN" sz="3000" b="1" dirty="0">
                <a:solidFill>
                  <a:schemeClr val="bg1"/>
                </a:solidFill>
                <a:latin typeface="Arial" panose="020B0604020202020204" pitchFamily="34" charset="0"/>
                <a:ea typeface="微软雅黑" panose="020B0503020204020204" pitchFamily="34" charset="-122"/>
              </a:rPr>
              <a:t>2</a:t>
            </a:r>
            <a:r>
              <a:rPr lang="zh-CN" altLang="en-US" sz="3000" b="1" dirty="0">
                <a:solidFill>
                  <a:schemeClr val="bg1"/>
                </a:solidFill>
                <a:latin typeface="Arial" panose="020B0604020202020204" pitchFamily="34" charset="0"/>
                <a:ea typeface="微软雅黑" panose="020B0503020204020204" pitchFamily="34" charset="-122"/>
              </a:rPr>
              <a:t> </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6872" name="Picture 2"/>
          <p:cNvPicPr>
            <a:picLocks noChangeAspect="1"/>
          </p:cNvPicPr>
          <p:nvPr/>
        </p:nvPicPr>
        <p:blipFill>
          <a:blip r:embed="rId3"/>
          <a:stretch>
            <a:fillRect/>
          </a:stretch>
        </p:blipFill>
        <p:spPr>
          <a:xfrm>
            <a:off x="184150" y="904875"/>
            <a:ext cx="8921750" cy="4859338"/>
          </a:xfrm>
          <a:prstGeom prst="rect">
            <a:avLst/>
          </a:prstGeom>
          <a:noFill/>
          <a:ln w="9525">
            <a:noFill/>
          </a:ln>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7890"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7891" name="矩形 1"/>
          <p:cNvSpPr/>
          <p:nvPr/>
        </p:nvSpPr>
        <p:spPr>
          <a:xfrm>
            <a:off x="19050" y="86677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789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7893"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7894"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7895"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附表填制说明：设备采购类样本 </a:t>
            </a:r>
            <a:r>
              <a:rPr lang="en-US" altLang="zh-CN" sz="3000" b="1" dirty="0">
                <a:solidFill>
                  <a:schemeClr val="bg1"/>
                </a:solidFill>
                <a:latin typeface="Arial" panose="020B0604020202020204" pitchFamily="34" charset="0"/>
                <a:ea typeface="微软雅黑" panose="020B0503020204020204" pitchFamily="34" charset="-122"/>
              </a:rPr>
              <a:t>1</a:t>
            </a:r>
            <a:r>
              <a:rPr lang="zh-CN" altLang="en-US" sz="3000" b="1" dirty="0">
                <a:solidFill>
                  <a:schemeClr val="bg1"/>
                </a:solidFill>
                <a:latin typeface="Arial" panose="020B0604020202020204" pitchFamily="34" charset="0"/>
                <a:ea typeface="微软雅黑" panose="020B0503020204020204" pitchFamily="34" charset="-122"/>
              </a:rPr>
              <a:t> </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7896" name="Picture 2" descr="C:\Users\ANDY\Desktop\申报书文本\范本\职教处\职教处_19.jpg"/>
          <p:cNvPicPr>
            <a:picLocks noChangeAspect="1"/>
          </p:cNvPicPr>
          <p:nvPr/>
        </p:nvPicPr>
        <p:blipFill>
          <a:blip r:embed="rId3"/>
          <a:srcRect l="5917" t="6642" r="3499" b="25591"/>
          <a:stretch>
            <a:fillRect/>
          </a:stretch>
        </p:blipFill>
        <p:spPr>
          <a:xfrm>
            <a:off x="198438" y="1306513"/>
            <a:ext cx="8945562" cy="4862512"/>
          </a:xfrm>
          <a:prstGeom prst="rect">
            <a:avLst/>
          </a:prstGeom>
          <a:noFill/>
          <a:ln w="9525">
            <a:noFill/>
          </a:ln>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914"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8915" name="矩形 1"/>
          <p:cNvSpPr/>
          <p:nvPr/>
        </p:nvSpPr>
        <p:spPr>
          <a:xfrm>
            <a:off x="19050" y="866775"/>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8916"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8917"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8918"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8919" name="文本框 1"/>
          <p:cNvSpPr txBox="1"/>
          <p:nvPr/>
        </p:nvSpPr>
        <p:spPr>
          <a:xfrm>
            <a:off x="914400" y="169863"/>
            <a:ext cx="6724650"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附表填制说明：设备采购类样本 </a:t>
            </a:r>
            <a:r>
              <a:rPr lang="en-US" altLang="zh-CN" sz="3000" b="1" dirty="0">
                <a:solidFill>
                  <a:schemeClr val="bg1"/>
                </a:solidFill>
                <a:latin typeface="Arial" panose="020B0604020202020204" pitchFamily="34" charset="0"/>
                <a:ea typeface="微软雅黑" panose="020B0503020204020204" pitchFamily="34" charset="-122"/>
              </a:rPr>
              <a:t>2</a:t>
            </a:r>
            <a:r>
              <a:rPr lang="zh-CN" altLang="en-US" sz="3000" b="1" dirty="0">
                <a:solidFill>
                  <a:schemeClr val="bg1"/>
                </a:solidFill>
                <a:latin typeface="Arial" panose="020B0604020202020204" pitchFamily="34" charset="0"/>
                <a:ea typeface="微软雅黑" panose="020B0503020204020204" pitchFamily="34" charset="-122"/>
              </a:rPr>
              <a:t> </a:t>
            </a:r>
            <a:endParaRPr lang="zh-CN" altLang="en-US" sz="3000" b="1" dirty="0">
              <a:solidFill>
                <a:schemeClr val="bg1"/>
              </a:solidFill>
              <a:latin typeface="Arial" panose="020B0604020202020204" pitchFamily="34" charset="0"/>
              <a:ea typeface="微软雅黑" panose="020B0503020204020204" pitchFamily="34" charset="-122"/>
            </a:endParaRPr>
          </a:p>
        </p:txBody>
      </p:sp>
      <p:pic>
        <p:nvPicPr>
          <p:cNvPr id="38920" name="Picture 9"/>
          <p:cNvPicPr>
            <a:picLocks noChangeAspect="1"/>
          </p:cNvPicPr>
          <p:nvPr/>
        </p:nvPicPr>
        <p:blipFill>
          <a:blip r:embed="rId3"/>
          <a:stretch>
            <a:fillRect/>
          </a:stretch>
        </p:blipFill>
        <p:spPr>
          <a:xfrm>
            <a:off x="555625" y="1236663"/>
            <a:ext cx="7961313" cy="4335462"/>
          </a:xfrm>
          <a:prstGeom prst="rect">
            <a:avLst/>
          </a:prstGeom>
          <a:noFill/>
          <a:ln w="9525">
            <a:noFill/>
          </a:ln>
        </p:spPr>
      </p:pic>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9938"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39939"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3994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39941"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994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39943"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常用标准解读</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39944" name="TextBox 9"/>
          <p:cNvSpPr txBox="1"/>
          <p:nvPr/>
        </p:nvSpPr>
        <p:spPr>
          <a:xfrm>
            <a:off x="442913" y="1125538"/>
            <a:ext cx="8051800" cy="5356225"/>
          </a:xfrm>
          <a:prstGeom prst="rect">
            <a:avLst/>
          </a:prstGeom>
          <a:noFill/>
          <a:ln w="9525">
            <a:noFill/>
          </a:ln>
        </p:spPr>
        <p:txBody>
          <a:bodyPr>
            <a:spAutoFit/>
          </a:bodyPr>
          <a:p>
            <a:pPr>
              <a:lnSpc>
                <a:spcPct val="150000"/>
              </a:lnSpc>
            </a:pP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差旅费</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zh-CN" altLang="en-US" sz="2400" dirty="0">
                <a:latin typeface="微软雅黑" panose="020B0503020204020204" pitchFamily="34" charset="-122"/>
                <a:ea typeface="微软雅黑" panose="020B0503020204020204" pitchFamily="34" charset="-122"/>
              </a:rPr>
              <a:t>主要用于项目运行过程中开展相关考察、业务调研、学术交流等所发生的差旅费支出（含城市间交通费、住宿费、伙食补助费和市内交通费）。</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zh-CN" altLang="en-US" sz="2400" dirty="0">
                <a:latin typeface="微软雅黑" panose="020B0503020204020204" pitchFamily="34" charset="-122"/>
                <a:ea typeface="微软雅黑" panose="020B0503020204020204" pitchFamily="34" charset="-122"/>
              </a:rPr>
              <a:t>应按照</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上海市市级机关差旅费管理办法</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（沪财行</a:t>
            </a:r>
            <a:r>
              <a:rPr lang="en-US" altLang="zh-CN" sz="2400" dirty="0">
                <a:latin typeface="微软雅黑" panose="020B0503020204020204" pitchFamily="34" charset="-122"/>
                <a:ea typeface="微软雅黑" panose="020B0503020204020204" pitchFamily="34" charset="-122"/>
              </a:rPr>
              <a:t>〔2014〕9</a:t>
            </a:r>
            <a:r>
              <a:rPr lang="zh-CN" altLang="en-US" sz="2400" dirty="0">
                <a:latin typeface="微软雅黑" panose="020B0503020204020204" pitchFamily="34" charset="-122"/>
                <a:ea typeface="微软雅黑" panose="020B0503020204020204" pitchFamily="34" charset="-122"/>
              </a:rPr>
              <a:t>号）的规定分项列出，其中住宿费应按照</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关于调整中央和国家机关差旅住宿费标准等有关问题的通知（财行</a:t>
            </a:r>
            <a:r>
              <a:rPr lang="en-US" altLang="zh-CN" sz="2400" dirty="0">
                <a:latin typeface="微软雅黑" panose="020B0503020204020204" pitchFamily="34" charset="-122"/>
                <a:ea typeface="微软雅黑" panose="020B0503020204020204" pitchFamily="34" charset="-122"/>
              </a:rPr>
              <a:t>〔2015〕497</a:t>
            </a:r>
            <a:r>
              <a:rPr lang="zh-CN" altLang="en-US" sz="2400" dirty="0">
                <a:latin typeface="微软雅黑" panose="020B0503020204020204" pitchFamily="34" charset="-122"/>
                <a:ea typeface="微软雅黑" panose="020B0503020204020204" pitchFamily="34" charset="-122"/>
              </a:rPr>
              <a:t>号）</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的规定。应注明</a:t>
            </a:r>
            <a:r>
              <a:rPr lang="zh-CN" altLang="en-US" sz="2400" dirty="0">
                <a:solidFill>
                  <a:srgbClr val="FF0000"/>
                </a:solidFill>
                <a:latin typeface="微软雅黑" panose="020B0503020204020204" pitchFamily="34" charset="-122"/>
                <a:ea typeface="微软雅黑" panose="020B0503020204020204" pitchFamily="34" charset="-122"/>
              </a:rPr>
              <a:t>出差人数、出差地点、住宿天数和使用的交通工具</a:t>
            </a:r>
            <a:r>
              <a:rPr lang="zh-CN" altLang="en-US"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endParaRPr lang="zh-CN" altLang="en-US" dirty="0">
              <a:latin typeface="Arial" panose="020B0604020202020204" pitchFamily="34" charset="0"/>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2"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40963"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0964"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0965"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0966"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0967"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常用标准解读</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0968" name="TextBox 9"/>
          <p:cNvSpPr txBox="1"/>
          <p:nvPr/>
        </p:nvSpPr>
        <p:spPr>
          <a:xfrm>
            <a:off x="492125" y="1084263"/>
            <a:ext cx="8051800" cy="5769610"/>
          </a:xfrm>
          <a:prstGeom prst="rect">
            <a:avLst/>
          </a:prstGeom>
          <a:noFill/>
          <a:ln w="9525">
            <a:noFill/>
          </a:ln>
        </p:spPr>
        <p:txBody>
          <a:bodyPr>
            <a:spAutoFit/>
          </a:bodyPr>
          <a:p>
            <a:pPr>
              <a:lnSpc>
                <a:spcPct val="150000"/>
              </a:lnSpc>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培训费：主要用于项目</a:t>
            </a:r>
            <a:r>
              <a:rPr lang="zh-CN" altLang="en-US" b="1" dirty="0">
                <a:latin typeface="微软雅黑" panose="020B0503020204020204" pitchFamily="34" charset="-122"/>
                <a:ea typeface="微软雅黑" panose="020B0503020204020204" pitchFamily="34" charset="-122"/>
              </a:rPr>
              <a:t>自行组织</a:t>
            </a:r>
            <a:r>
              <a:rPr lang="zh-CN" altLang="en-US" dirty="0">
                <a:latin typeface="微软雅黑" panose="020B0503020204020204" pitchFamily="34" charset="-122"/>
                <a:ea typeface="微软雅黑" panose="020B0503020204020204" pitchFamily="34" charset="-122"/>
              </a:rPr>
              <a:t>培训的支出。</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应按照</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关于印发</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上海市市级机关培训费管理办法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的通知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沪财行</a:t>
            </a:r>
            <a:r>
              <a:rPr lang="en-US" altLang="zh-CN" dirty="0">
                <a:solidFill>
                  <a:srgbClr val="FF0000"/>
                </a:solidFill>
                <a:latin typeface="微软雅黑" panose="020B0503020204020204" pitchFamily="34" charset="-122"/>
                <a:ea typeface="微软雅黑" panose="020B0503020204020204" pitchFamily="34" charset="-122"/>
              </a:rPr>
              <a:t>〔2017〕45</a:t>
            </a:r>
            <a:r>
              <a:rPr lang="zh-CN" altLang="en-US" dirty="0">
                <a:solidFill>
                  <a:srgbClr val="FF0000"/>
                </a:solidFill>
                <a:latin typeface="微软雅黑" panose="020B0503020204020204" pitchFamily="34" charset="-122"/>
                <a:ea typeface="微软雅黑" panose="020B0503020204020204" pitchFamily="34" charset="-122"/>
              </a:rPr>
              <a:t>号</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的规定执行：</a:t>
            </a:r>
            <a:r>
              <a:rPr lang="zh-CN" altLang="en-US" b="1" dirty="0">
                <a:latin typeface="微软雅黑" panose="020B0503020204020204" pitchFamily="34" charset="-122"/>
                <a:ea typeface="微软雅黑" panose="020B0503020204020204" pitchFamily="34" charset="-122"/>
              </a:rPr>
              <a:t>定额标准</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讲课费</a:t>
            </a:r>
            <a:endParaRPr lang="zh-CN" altLang="en-US" b="1"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三类四类培训 单位：元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天 </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住宿费≦</a:t>
            </a:r>
            <a:r>
              <a:rPr lang="en-US" altLang="zh-CN" dirty="0">
                <a:latin typeface="微软雅黑" panose="020B0503020204020204" pitchFamily="34" charset="-122"/>
                <a:ea typeface="微软雅黑" panose="020B0503020204020204" pitchFamily="34" charset="-122"/>
              </a:rPr>
              <a:t>340  </a:t>
            </a:r>
            <a:r>
              <a:rPr lang="zh-CN" altLang="en-US" dirty="0">
                <a:latin typeface="微软雅黑" panose="020B0503020204020204" pitchFamily="34" charset="-122"/>
                <a:ea typeface="微软雅黑" panose="020B0503020204020204" pitchFamily="34" charset="-122"/>
              </a:rPr>
              <a:t>餐费≦</a:t>
            </a:r>
            <a:r>
              <a:rPr lang="en-US" altLang="zh-CN" dirty="0">
                <a:latin typeface="微软雅黑" panose="020B0503020204020204" pitchFamily="34" charset="-122"/>
                <a:ea typeface="微软雅黑" panose="020B0503020204020204" pitchFamily="34" charset="-122"/>
              </a:rPr>
              <a:t>130  </a:t>
            </a:r>
            <a:r>
              <a:rPr lang="zh-CN" altLang="en-US" dirty="0">
                <a:latin typeface="微软雅黑" panose="020B0503020204020204" pitchFamily="34" charset="-122"/>
                <a:ea typeface="微软雅黑" panose="020B0503020204020204" pitchFamily="34" charset="-122"/>
              </a:rPr>
              <a:t>场地费、资料费、交通费≦</a:t>
            </a:r>
            <a:r>
              <a:rPr lang="en-US" altLang="zh-CN" dirty="0">
                <a:latin typeface="微软雅黑" panose="020B0503020204020204" pitchFamily="34" charset="-122"/>
                <a:ea typeface="微软雅黑" panose="020B0503020204020204" pitchFamily="34" charset="-122"/>
              </a:rPr>
              <a:t>50  </a:t>
            </a:r>
            <a:r>
              <a:rPr lang="zh-CN" altLang="en-US" dirty="0">
                <a:latin typeface="微软雅黑" panose="020B0503020204020204" pitchFamily="34" charset="-122"/>
                <a:ea typeface="微软雅黑" panose="020B0503020204020204" pitchFamily="34" charset="-122"/>
              </a:rPr>
              <a:t>其他费用≦</a:t>
            </a:r>
            <a:r>
              <a:rPr lang="en-US" altLang="zh-CN" dirty="0">
                <a:latin typeface="微软雅黑" panose="020B0503020204020204" pitchFamily="34" charset="-122"/>
                <a:ea typeface="微软雅黑" panose="020B0503020204020204" pitchFamily="34" charset="-122"/>
              </a:rPr>
              <a:t>30</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合计≦</a:t>
            </a:r>
            <a:r>
              <a:rPr lang="en-US" altLang="zh-CN" dirty="0">
                <a:latin typeface="微软雅黑" panose="020B0503020204020204" pitchFamily="34" charset="-122"/>
                <a:ea typeface="微软雅黑" panose="020B0503020204020204" pitchFamily="34" charset="-122"/>
              </a:rPr>
              <a:t>550</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讲课费（税后）</a:t>
            </a:r>
            <a:r>
              <a:rPr lang="zh-CN" altLang="en-US" dirty="0">
                <a:solidFill>
                  <a:srgbClr val="FF0000"/>
                </a:solidFill>
                <a:latin typeface="微软雅黑" panose="020B0503020204020204" pitchFamily="34" charset="-122"/>
                <a:ea typeface="微软雅黑" panose="020B0503020204020204" pitchFamily="34" charset="-122"/>
              </a:rPr>
              <a:t>注意个税预算！</a:t>
            </a:r>
            <a:endParaRPr lang="zh-CN" altLang="en-US"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院士、全国知名专家≦</a:t>
            </a:r>
            <a:r>
              <a:rPr lang="en-US" altLang="zh-CN" dirty="0">
                <a:latin typeface="微软雅黑" panose="020B0503020204020204" pitchFamily="34" charset="-122"/>
                <a:ea typeface="微软雅黑" panose="020B0503020204020204" pitchFamily="34" charset="-122"/>
              </a:rPr>
              <a:t>1500/</a:t>
            </a:r>
            <a:r>
              <a:rPr lang="zh-CN" altLang="en-US" dirty="0">
                <a:latin typeface="微软雅黑" panose="020B0503020204020204" pitchFamily="34" charset="-122"/>
                <a:ea typeface="微软雅黑" panose="020B0503020204020204" pitchFamily="34" charset="-122"/>
              </a:rPr>
              <a:t>学时</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正高级技术职称≦</a:t>
            </a:r>
            <a:r>
              <a:rPr lang="en-US" altLang="zh-CN" dirty="0">
                <a:latin typeface="微软雅黑" panose="020B0503020204020204" pitchFamily="34" charset="-122"/>
                <a:ea typeface="微软雅黑" panose="020B0503020204020204" pitchFamily="34" charset="-122"/>
              </a:rPr>
              <a:t>1000/</a:t>
            </a:r>
            <a:r>
              <a:rPr lang="zh-CN" altLang="en-US" dirty="0">
                <a:latin typeface="微软雅黑" panose="020B0503020204020204" pitchFamily="34" charset="-122"/>
                <a:ea typeface="微软雅黑" panose="020B0503020204020204" pitchFamily="34" charset="-122"/>
              </a:rPr>
              <a:t>学时     副高级技术职称≦</a:t>
            </a:r>
            <a:r>
              <a:rPr lang="en-US" altLang="zh-CN" dirty="0">
                <a:latin typeface="微软雅黑" panose="020B0503020204020204" pitchFamily="34" charset="-122"/>
                <a:ea typeface="微软雅黑" panose="020B0503020204020204" pitchFamily="34" charset="-122"/>
              </a:rPr>
              <a:t>500/</a:t>
            </a:r>
            <a:r>
              <a:rPr lang="zh-CN" altLang="en-US" dirty="0">
                <a:latin typeface="微软雅黑" panose="020B0503020204020204" pitchFamily="34" charset="-122"/>
                <a:ea typeface="微软雅黑" panose="020B0503020204020204" pitchFamily="34" charset="-122"/>
              </a:rPr>
              <a:t>学时 </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每半天最多按</a:t>
            </a:r>
            <a:r>
              <a:rPr lang="zh-CN" altLang="en-US" b="1" dirty="0">
                <a:latin typeface="微软雅黑" panose="020B0503020204020204" pitchFamily="34" charset="-122"/>
                <a:ea typeface="微软雅黑" panose="020B0503020204020204" pitchFamily="34" charset="-122"/>
              </a:rPr>
              <a:t>4学时</a:t>
            </a:r>
            <a:r>
              <a:rPr lang="zh-CN" altLang="en-US" dirty="0">
                <a:latin typeface="微软雅黑" panose="020B0503020204020204" pitchFamily="34" charset="-122"/>
                <a:ea typeface="微软雅黑" panose="020B0503020204020204" pitchFamily="34" charset="-122"/>
              </a:rPr>
              <a:t>计算</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填报申报书时应</a:t>
            </a:r>
            <a:r>
              <a:rPr lang="zh-CN" altLang="en-US" b="1" dirty="0">
                <a:solidFill>
                  <a:srgbClr val="FF0000"/>
                </a:solidFill>
                <a:latin typeface="微软雅黑" panose="020B0503020204020204" pitchFamily="34" charset="-122"/>
                <a:ea typeface="微软雅黑" panose="020B0503020204020204" pitchFamily="34" charset="-122"/>
              </a:rPr>
              <a:t>分项列出</a:t>
            </a:r>
            <a:r>
              <a:rPr lang="zh-CN" altLang="en-US" dirty="0">
                <a:latin typeface="微软雅黑" panose="020B0503020204020204" pitchFamily="34" charset="-122"/>
                <a:ea typeface="微软雅黑" panose="020B0503020204020204" pitchFamily="34" charset="-122"/>
              </a:rPr>
              <a:t>。涉及两项及两项以上开支内容的，可在所涉及的相关经费标准合计金额内统筹使用。</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超过</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天的培训按</a:t>
            </a:r>
            <a:r>
              <a:rPr lang="en-US" altLang="zh-CN" dirty="0">
                <a:latin typeface="微软雅黑" panose="020B0503020204020204" pitchFamily="34" charset="-122"/>
                <a:ea typeface="微软雅黑" panose="020B0503020204020204" pitchFamily="34" charset="-122"/>
              </a:rPr>
              <a:t>70%</a:t>
            </a:r>
            <a:r>
              <a:rPr lang="zh-CN" altLang="en-US" dirty="0">
                <a:latin typeface="微软雅黑" panose="020B0503020204020204" pitchFamily="34" charset="-122"/>
                <a:ea typeface="微软雅黑" panose="020B0503020204020204" pitchFamily="34" charset="-122"/>
              </a:rPr>
              <a:t>定额测算即合计不超过</a:t>
            </a:r>
            <a:r>
              <a:rPr lang="en-US" altLang="zh-CN" dirty="0">
                <a:latin typeface="微软雅黑" panose="020B0503020204020204" pitchFamily="34" charset="-122"/>
                <a:ea typeface="微软雅黑" panose="020B0503020204020204" pitchFamily="34" charset="-122"/>
              </a:rPr>
              <a:t>385</a:t>
            </a:r>
            <a:r>
              <a:rPr lang="zh-CN" altLang="en-US" dirty="0">
                <a:latin typeface="微软雅黑" panose="020B0503020204020204" pitchFamily="34" charset="-122"/>
                <a:ea typeface="微软雅黑" panose="020B0503020204020204" pitchFamily="34" charset="-122"/>
              </a:rPr>
              <a:t>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天（不含师资）</a:t>
            </a:r>
            <a:r>
              <a:rPr lang="zh-CN" altLang="en-US"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p>
            <a:endParaRPr lang="zh-CN" altLang="en-US" dirty="0">
              <a:latin typeface="Arial" panose="020B0604020202020204" pitchFamily="34" charset="0"/>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6"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41987"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1988"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1989"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1990"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1991"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常用标准解读</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1992" name="TextBox 9"/>
          <p:cNvSpPr txBox="1"/>
          <p:nvPr/>
        </p:nvSpPr>
        <p:spPr>
          <a:xfrm>
            <a:off x="492125" y="1084263"/>
            <a:ext cx="8051800" cy="4108450"/>
          </a:xfrm>
          <a:prstGeom prst="rect">
            <a:avLst/>
          </a:prstGeom>
          <a:noFill/>
          <a:ln w="9525">
            <a:noFill/>
          </a:ln>
        </p:spPr>
        <p:txBody>
          <a:bodyPr>
            <a:spAutoFit/>
          </a:bodyPr>
          <a:p>
            <a:pPr>
              <a:lnSpc>
                <a:spcPct val="150000"/>
              </a:lnSpc>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会议费：主要用于项目</a:t>
            </a:r>
            <a:r>
              <a:rPr lang="zh-CN" altLang="en-US" b="1" dirty="0">
                <a:latin typeface="微软雅黑" panose="020B0503020204020204" pitchFamily="34" charset="-122"/>
                <a:ea typeface="微软雅黑" panose="020B0503020204020204" pitchFamily="34" charset="-122"/>
              </a:rPr>
              <a:t>组织开展</a:t>
            </a:r>
            <a:r>
              <a:rPr lang="zh-CN" altLang="en-US" dirty="0">
                <a:latin typeface="微软雅黑" panose="020B0503020204020204" pitchFamily="34" charset="-122"/>
                <a:ea typeface="微软雅黑" panose="020B0503020204020204" pitchFamily="34" charset="-122"/>
              </a:rPr>
              <a:t>会议的支出。</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应按照</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关于印发</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上海市市级机关会议费管理办法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的通知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沪财行</a:t>
            </a:r>
            <a:r>
              <a:rPr lang="en-US" altLang="zh-CN" dirty="0">
                <a:solidFill>
                  <a:srgbClr val="FF0000"/>
                </a:solidFill>
                <a:latin typeface="微软雅黑" panose="020B0503020204020204" pitchFamily="34" charset="-122"/>
                <a:ea typeface="微软雅黑" panose="020B0503020204020204" pitchFamily="34" charset="-122"/>
              </a:rPr>
              <a:t>〔2017〕46</a:t>
            </a:r>
            <a:r>
              <a:rPr lang="zh-CN" altLang="en-US" dirty="0">
                <a:solidFill>
                  <a:srgbClr val="FF0000"/>
                </a:solidFill>
                <a:latin typeface="微软雅黑" panose="020B0503020204020204" pitchFamily="34" charset="-122"/>
                <a:ea typeface="微软雅黑" panose="020B0503020204020204" pitchFamily="34" charset="-122"/>
              </a:rPr>
              <a:t>号</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的规定执行：</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三、四类会议 单位：元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天</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住宿费≦</a:t>
            </a:r>
            <a:r>
              <a:rPr lang="en-US" altLang="zh-CN" dirty="0">
                <a:latin typeface="微软雅黑" panose="020B0503020204020204" pitchFamily="34" charset="-122"/>
                <a:ea typeface="微软雅黑" panose="020B0503020204020204" pitchFamily="34" charset="-122"/>
              </a:rPr>
              <a:t>340  </a:t>
            </a:r>
            <a:r>
              <a:rPr lang="zh-CN" altLang="en-US" dirty="0">
                <a:latin typeface="微软雅黑" panose="020B0503020204020204" pitchFamily="34" charset="-122"/>
                <a:ea typeface="微软雅黑" panose="020B0503020204020204" pitchFamily="34" charset="-122"/>
              </a:rPr>
              <a:t>餐费≦</a:t>
            </a:r>
            <a:r>
              <a:rPr lang="en-US" altLang="zh-CN" dirty="0">
                <a:latin typeface="微软雅黑" panose="020B0503020204020204" pitchFamily="34" charset="-122"/>
                <a:ea typeface="微软雅黑" panose="020B0503020204020204" pitchFamily="34" charset="-122"/>
              </a:rPr>
              <a:t>130   </a:t>
            </a:r>
            <a:r>
              <a:rPr lang="zh-CN" altLang="en-US" dirty="0">
                <a:latin typeface="微软雅黑" panose="020B0503020204020204" pitchFamily="34" charset="-122"/>
                <a:ea typeface="微软雅黑" panose="020B0503020204020204" pitchFamily="34" charset="-122"/>
              </a:rPr>
              <a:t>其他费用≦</a:t>
            </a:r>
            <a:r>
              <a:rPr lang="en-US" altLang="zh-CN" dirty="0">
                <a:latin typeface="微软雅黑" panose="020B0503020204020204" pitchFamily="34" charset="-122"/>
                <a:ea typeface="微软雅黑" panose="020B0503020204020204" pitchFamily="34" charset="-122"/>
              </a:rPr>
              <a:t>80</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合计≦</a:t>
            </a:r>
            <a:r>
              <a:rPr lang="en-US" altLang="zh-CN" dirty="0">
                <a:latin typeface="微软雅黑" panose="020B0503020204020204" pitchFamily="34" charset="-122"/>
                <a:ea typeface="微软雅黑" panose="020B0503020204020204" pitchFamily="34" charset="-122"/>
              </a:rPr>
              <a:t>550</a:t>
            </a:r>
            <a:endParaRPr lang="zh-CN" altLang="en-US" dirty="0">
              <a:latin typeface="微软雅黑" panose="020B0503020204020204" pitchFamily="34" charset="-122"/>
              <a:ea typeface="微软雅黑" panose="020B0503020204020204" pitchFamily="34" charset="-122"/>
            </a:endParaRPr>
          </a:p>
          <a:p>
            <a:pPr>
              <a:lnSpc>
                <a:spcPct val="150000"/>
              </a:lnSpc>
            </a:pP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填报申报书时应</a:t>
            </a:r>
            <a:r>
              <a:rPr lang="zh-CN" altLang="en-US" b="1" dirty="0">
                <a:solidFill>
                  <a:srgbClr val="FF0000"/>
                </a:solidFill>
                <a:latin typeface="微软雅黑" panose="020B0503020204020204" pitchFamily="34" charset="-122"/>
                <a:ea typeface="微软雅黑" panose="020B0503020204020204" pitchFamily="34" charset="-122"/>
              </a:rPr>
              <a:t>分项列出</a:t>
            </a:r>
            <a:r>
              <a:rPr lang="zh-CN" altLang="en-US" dirty="0">
                <a:latin typeface="微软雅黑" panose="020B0503020204020204" pitchFamily="34" charset="-122"/>
                <a:ea typeface="微软雅黑" panose="020B0503020204020204" pitchFamily="34" charset="-122"/>
              </a:rPr>
              <a:t>。涉及两项及两项以上开支内容的，可在所涉及的相关经费标准合计金额内统筹使用。</a:t>
            </a:r>
            <a:endParaRPr lang="zh-CN" altLang="en-US" dirty="0">
              <a:latin typeface="微软雅黑" panose="020B0503020204020204" pitchFamily="34" charset="-122"/>
              <a:ea typeface="微软雅黑" panose="020B0503020204020204" pitchFamily="34" charset="-122"/>
            </a:endParaRPr>
          </a:p>
          <a:p>
            <a:endParaRPr lang="zh-CN" altLang="en-US" dirty="0">
              <a:latin typeface="Arial" panose="020B0604020202020204" pitchFamily="34" charset="0"/>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10"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43011" name="矩形 1"/>
          <p:cNvSpPr/>
          <p:nvPr/>
        </p:nvSpPr>
        <p:spPr>
          <a:xfrm>
            <a:off x="4763" y="887413"/>
            <a:ext cx="9144000" cy="5832475"/>
          </a:xfrm>
          <a:prstGeom prst="rect">
            <a:avLst/>
          </a:prstGeom>
          <a:solidFill>
            <a:schemeClr val="bg1"/>
          </a:solidFill>
          <a:ln w="9525">
            <a:noFill/>
          </a:ln>
        </p:spPr>
        <p:txBody>
          <a:bodyPr lIns="90170" tIns="46990" rIns="90170" bIns="46990" anchor="ctr"/>
          <a:p>
            <a:pPr algn="ctr"/>
            <a:endParaRPr lang="zh-CN" altLang="en-US"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301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3013"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3014"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3015" name="文本框 1"/>
          <p:cNvSpPr txBox="1"/>
          <p:nvPr/>
        </p:nvSpPr>
        <p:spPr>
          <a:xfrm>
            <a:off x="914400" y="169863"/>
            <a:ext cx="6707188" cy="553085"/>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常用标准解读</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3016" name="TextBox 9"/>
          <p:cNvSpPr txBox="1"/>
          <p:nvPr/>
        </p:nvSpPr>
        <p:spPr>
          <a:xfrm>
            <a:off x="458788" y="879475"/>
            <a:ext cx="8051800" cy="5768975"/>
          </a:xfrm>
          <a:prstGeom prst="rect">
            <a:avLst/>
          </a:prstGeom>
          <a:noFill/>
          <a:ln w="9525">
            <a:noFill/>
          </a:ln>
        </p:spPr>
        <p:txBody>
          <a:bodyPr>
            <a:spAutoFit/>
          </a:bodyPr>
          <a:p>
            <a:pPr>
              <a:lnSpc>
                <a:spcPct val="150000"/>
              </a:lnSpc>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场地租赁费：主要用于项目实施过程中租赁场地而发生的支出。</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需注明租用场次、使用时长、场地类型、收费标准。</a:t>
            </a:r>
            <a:endParaRPr lang="zh-CN" altLang="en-US" dirty="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设备费：主要用于项目运行所需设备的购置、租赁、使用等相关支出。</a:t>
            </a:r>
            <a:endParaRPr lang="zh-CN" altLang="en-US" dirty="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需分类分项列出，标明品牌规格型号等技术参数，标明采购方式。</a:t>
            </a:r>
            <a:endParaRPr lang="en-US" altLang="zh-CN" dirty="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    </a:t>
            </a:r>
            <a:r>
              <a:rPr lang="zh-CN" altLang="en-US" dirty="0">
                <a:solidFill>
                  <a:srgbClr val="FF0000"/>
                </a:solidFill>
                <a:latin typeface="微软雅黑" panose="020B0503020204020204" pitchFamily="34" charset="-122"/>
                <a:ea typeface="微软雅黑" panose="020B0503020204020204" pitchFamily="34" charset="-122"/>
              </a:rPr>
              <a:t>专项资金原则上不允许购置通用设备。</a:t>
            </a:r>
            <a:endParaRPr lang="zh-CN" altLang="en-US"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材料费：主要用于项目运行过程中消耗的各种原材料、辅助材料等易耗品的采购及运输等支出。</a:t>
            </a:r>
            <a:endParaRPr lang="zh-CN" altLang="en-US" dirty="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交通费：主要用于市内交通和租赁车辆等费用。</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市内交通实报实销，参照差旅费标准≦</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天，</a:t>
            </a:r>
            <a:r>
              <a:rPr lang="zh-CN" altLang="en-US" dirty="0">
                <a:solidFill>
                  <a:srgbClr val="FF0000"/>
                </a:solidFill>
                <a:latin typeface="微软雅黑" panose="020B0503020204020204" pitchFamily="34" charset="-122"/>
                <a:ea typeface="微软雅黑" panose="020B0503020204020204" pitchFamily="34" charset="-122"/>
              </a:rPr>
              <a:t>不得发放现金。</a:t>
            </a:r>
            <a:endParaRPr lang="zh-CN" altLang="en-US"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租赁车辆需注明车辆类型、乘坐人数、租车天数、收费标准等。</a:t>
            </a:r>
            <a:endParaRPr lang="zh-CN" altLang="en-US" dirty="0">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餐费：参照培训费标准，实报实销，</a:t>
            </a:r>
            <a:r>
              <a:rPr lang="zh-CN" altLang="en-US" dirty="0">
                <a:solidFill>
                  <a:srgbClr val="FF0000"/>
                </a:solidFill>
                <a:latin typeface="微软雅黑" panose="020B0503020204020204" pitchFamily="34" charset="-122"/>
                <a:ea typeface="微软雅黑" panose="020B0503020204020204" pitchFamily="34" charset="-122"/>
              </a:rPr>
              <a:t>不得发放现金。</a:t>
            </a:r>
            <a:endParaRPr lang="zh-CN" altLang="en-US"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出版、文献、知识产权等费用：主要用于项目运行过程中需要支付的出版费、资料费、邮费、文献检索费、专利申请及其知识产权事务等支出。</a:t>
            </a:r>
            <a:endParaRPr lang="zh-CN" altLang="en-US" dirty="0">
              <a:latin typeface="微软雅黑" panose="020B0503020204020204" pitchFamily="34" charset="-122"/>
              <a:ea typeface="微软雅黑" panose="020B0503020204020204" pitchFamily="34" charset="-122"/>
            </a:endParaRPr>
          </a:p>
          <a:p>
            <a:endParaRPr lang="zh-CN" altLang="en-US" dirty="0">
              <a:latin typeface="Arial" panose="020B0604020202020204" pitchFamily="34" charset="0"/>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7171" name="矩形 1"/>
          <p:cNvSpPr/>
          <p:nvPr/>
        </p:nvSpPr>
        <p:spPr>
          <a:xfrm>
            <a:off x="0" y="1371600"/>
            <a:ext cx="9144000" cy="5486400"/>
          </a:xfrm>
          <a:prstGeom prst="rect">
            <a:avLst/>
          </a:prstGeom>
          <a:solidFill>
            <a:schemeClr val="bg1"/>
          </a:solidFill>
          <a:ln w="9525">
            <a:noFill/>
          </a:ln>
        </p:spPr>
        <p:txBody>
          <a:bodyPr lIns="90170" tIns="46990" rIns="90170" bIns="46990" anchor="ctr"/>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7172"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7173"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7174"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7175" name="文本框 1"/>
          <p:cNvSpPr txBox="1"/>
          <p:nvPr/>
        </p:nvSpPr>
        <p:spPr>
          <a:xfrm>
            <a:off x="1431925" y="409575"/>
            <a:ext cx="6707188" cy="552450"/>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财资中心评审工作组织方式</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7176" name="TextBox 9"/>
          <p:cNvSpPr txBox="1"/>
          <p:nvPr/>
        </p:nvSpPr>
        <p:spPr>
          <a:xfrm>
            <a:off x="492125" y="1084263"/>
            <a:ext cx="8051800" cy="369887"/>
          </a:xfrm>
          <a:prstGeom prst="rect">
            <a:avLst/>
          </a:prstGeom>
          <a:noFill/>
          <a:ln w="9525">
            <a:noFill/>
          </a:ln>
        </p:spPr>
        <p:txBody>
          <a:bodyPr>
            <a:spAutoFit/>
          </a:bodyPr>
          <a:p>
            <a:endParaRPr lang="zh-CN" altLang="en-US" dirty="0">
              <a:latin typeface="Arial" panose="020B0604020202020204" pitchFamily="34" charset="0"/>
            </a:endParaRPr>
          </a:p>
        </p:txBody>
      </p:sp>
      <p:sp>
        <p:nvSpPr>
          <p:cNvPr id="7177" name="文本框 1"/>
          <p:cNvSpPr txBox="1"/>
          <p:nvPr/>
        </p:nvSpPr>
        <p:spPr>
          <a:xfrm>
            <a:off x="790575" y="1422400"/>
            <a:ext cx="7346950" cy="1016000"/>
          </a:xfrm>
          <a:prstGeom prst="rect">
            <a:avLst/>
          </a:prstGeom>
          <a:noFill/>
          <a:ln w="9525">
            <a:noFill/>
          </a:ln>
        </p:spPr>
        <p:txBody>
          <a:bodyPr>
            <a:spAutoFit/>
          </a:bodyPr>
          <a:p>
            <a:pPr algn="ctr">
              <a:lnSpc>
                <a:spcPct val="150000"/>
              </a:lnSpc>
            </a:pPr>
            <a:r>
              <a:rPr lang="zh-CN" altLang="en-US" sz="2400" dirty="0">
                <a:latin typeface="微软雅黑" panose="020B0503020204020204" pitchFamily="34" charset="-122"/>
                <a:ea typeface="微软雅黑" panose="020B0503020204020204" pitchFamily="34" charset="-122"/>
              </a:rPr>
              <a:t>接到委托评审函、项目清单、申报材料后启动评审</a:t>
            </a:r>
            <a:endParaRPr lang="zh-CN" altLang="en-US" sz="2400" dirty="0">
              <a:latin typeface="微软雅黑" panose="020B0503020204020204" pitchFamily="34" charset="-122"/>
              <a:ea typeface="微软雅黑" panose="020B0503020204020204" pitchFamily="34" charset="-122"/>
            </a:endParaRPr>
          </a:p>
          <a:p>
            <a:endParaRPr lang="zh-CN" altLang="en-US" sz="2400" dirty="0">
              <a:latin typeface="微软雅黑" panose="020B0503020204020204" pitchFamily="34" charset="-122"/>
              <a:ea typeface="微软雅黑" panose="020B0503020204020204" pitchFamily="34" charset="-122"/>
            </a:endParaRPr>
          </a:p>
        </p:txBody>
      </p:sp>
      <p:sp>
        <p:nvSpPr>
          <p:cNvPr id="10" name="下箭头 9"/>
          <p:cNvSpPr/>
          <p:nvPr/>
        </p:nvSpPr>
        <p:spPr>
          <a:xfrm>
            <a:off x="4279900" y="2060575"/>
            <a:ext cx="312738"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79" name="TextBox 10"/>
          <p:cNvSpPr txBox="1"/>
          <p:nvPr/>
        </p:nvSpPr>
        <p:spPr>
          <a:xfrm>
            <a:off x="862013" y="2459038"/>
            <a:ext cx="6943725" cy="1135062"/>
          </a:xfrm>
          <a:prstGeom prst="rect">
            <a:avLst/>
          </a:prstGeom>
          <a:noFill/>
          <a:ln w="9525">
            <a:noFill/>
          </a:ln>
        </p:spPr>
        <p:txBody>
          <a:bodyPr>
            <a:spAutoFit/>
          </a:bodyPr>
          <a:p>
            <a:pPr algn="ctr">
              <a:lnSpc>
                <a:spcPct val="150000"/>
              </a:lnSpc>
            </a:pPr>
            <a:r>
              <a:rPr lang="zh-CN" altLang="en-US" sz="2400" dirty="0">
                <a:latin typeface="微软雅黑" panose="020B0503020204020204" pitchFamily="34" charset="-122"/>
                <a:ea typeface="微软雅黑" panose="020B0503020204020204" pitchFamily="34" charset="-122"/>
              </a:rPr>
              <a:t>整理申报材料，不符合评审要求的退回更正</a:t>
            </a:r>
            <a:endParaRPr lang="en-US" altLang="zh-CN" sz="2400" dirty="0">
              <a:latin typeface="微软雅黑" panose="020B0503020204020204" pitchFamily="34" charset="-122"/>
              <a:ea typeface="微软雅黑" panose="020B0503020204020204" pitchFamily="34" charset="-122"/>
            </a:endParaRPr>
          </a:p>
          <a:p>
            <a:pPr algn="ctr">
              <a:lnSpc>
                <a:spcPct val="150000"/>
              </a:lnSpc>
            </a:pPr>
            <a:r>
              <a:rPr lang="zh-CN" altLang="en-US" sz="2400" dirty="0">
                <a:solidFill>
                  <a:srgbClr val="0070C0"/>
                </a:solidFill>
                <a:latin typeface="微软雅黑" panose="020B0503020204020204" pitchFamily="34" charset="-122"/>
                <a:ea typeface="微软雅黑" panose="020B0503020204020204" pitchFamily="34" charset="-122"/>
              </a:rPr>
              <a:t>（基本要求：要素齐全、前后一致、计算准确）</a:t>
            </a:r>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3" name="下箭头 12"/>
          <p:cNvSpPr/>
          <p:nvPr/>
        </p:nvSpPr>
        <p:spPr>
          <a:xfrm>
            <a:off x="4287838" y="3544888"/>
            <a:ext cx="311150"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81" name="TextBox 13"/>
          <p:cNvSpPr txBox="1"/>
          <p:nvPr/>
        </p:nvSpPr>
        <p:spPr>
          <a:xfrm>
            <a:off x="404813" y="3922713"/>
            <a:ext cx="8739187" cy="1154112"/>
          </a:xfrm>
          <a:prstGeom prst="rect">
            <a:avLst/>
          </a:prstGeom>
          <a:noFill/>
          <a:ln w="9525">
            <a:noFill/>
          </a:ln>
        </p:spPr>
        <p:txBody>
          <a:bodyPr>
            <a:spAutoFit/>
          </a:bodyPr>
          <a:p>
            <a:pPr>
              <a:lnSpc>
                <a:spcPct val="150000"/>
              </a:lnSpc>
            </a:pPr>
            <a:r>
              <a:rPr lang="zh-CN" altLang="en-US" sz="2400" dirty="0">
                <a:latin typeface="微软雅黑" panose="020B0503020204020204" pitchFamily="34" charset="-122"/>
                <a:ea typeface="微软雅黑" panose="020B0503020204020204" pitchFamily="34" charset="-122"/>
              </a:rPr>
              <a:t>会同责任处室在专家库中遴选专家，确定评审方式和时间安排</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zh-CN" altLang="en-US" sz="2200" dirty="0">
                <a:latin typeface="微软雅黑" panose="020B0503020204020204" pitchFamily="34" charset="-122"/>
                <a:ea typeface="微软雅黑" panose="020B0503020204020204" pitchFamily="34" charset="-122"/>
              </a:rPr>
              <a:t>（常用评审方式：会议评审、申报单位答辩、实地评审、通讯评审）</a:t>
            </a:r>
            <a:endParaRPr lang="zh-CN" altLang="en-US" sz="2200" dirty="0">
              <a:latin typeface="微软雅黑" panose="020B0503020204020204" pitchFamily="34" charset="-122"/>
              <a:ea typeface="微软雅黑" panose="020B0503020204020204" pitchFamily="34" charset="-122"/>
            </a:endParaRPr>
          </a:p>
        </p:txBody>
      </p:sp>
      <p:sp>
        <p:nvSpPr>
          <p:cNvPr id="15" name="下箭头 14"/>
          <p:cNvSpPr/>
          <p:nvPr/>
        </p:nvSpPr>
        <p:spPr>
          <a:xfrm>
            <a:off x="4273550" y="5075238"/>
            <a:ext cx="311150" cy="484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183" name="TextBox 15"/>
          <p:cNvSpPr txBox="1"/>
          <p:nvPr/>
        </p:nvSpPr>
        <p:spPr>
          <a:xfrm>
            <a:off x="517525" y="5678488"/>
            <a:ext cx="8308975" cy="1135062"/>
          </a:xfrm>
          <a:prstGeom prst="rect">
            <a:avLst/>
          </a:prstGeom>
          <a:noFill/>
          <a:ln w="9525">
            <a:noFill/>
          </a:ln>
        </p:spPr>
        <p:txBody>
          <a:bodyPr>
            <a:spAutoFit/>
          </a:bodyPr>
          <a:p>
            <a:pPr algn="ctr">
              <a:lnSpc>
                <a:spcPct val="150000"/>
              </a:lnSpc>
            </a:pPr>
            <a:r>
              <a:rPr lang="zh-CN" altLang="en-US" sz="2400" dirty="0">
                <a:latin typeface="微软雅黑" panose="020B0503020204020204" pitchFamily="34" charset="-122"/>
                <a:ea typeface="微软雅黑" panose="020B0503020204020204" pitchFamily="34" charset="-122"/>
              </a:rPr>
              <a:t>出具评审报告、意见反馈函、反馈各子项目修改意见</a:t>
            </a:r>
            <a:endParaRPr lang="en-US" altLang="zh-CN" sz="2400" dirty="0">
              <a:latin typeface="微软雅黑" panose="020B0503020204020204" pitchFamily="34" charset="-122"/>
              <a:ea typeface="微软雅黑" panose="020B0503020204020204" pitchFamily="34" charset="-122"/>
            </a:endParaRPr>
          </a:p>
          <a:p>
            <a:pPr algn="ctr">
              <a:lnSpc>
                <a:spcPct val="150000"/>
              </a:lnSpc>
            </a:pPr>
            <a:r>
              <a:rPr lang="zh-CN" altLang="en-US" sz="2000" dirty="0">
                <a:latin typeface="微软雅黑" panose="020B0503020204020204" pitchFamily="34" charset="-122"/>
                <a:ea typeface="微软雅黑" panose="020B0503020204020204" pitchFamily="34" charset="-122"/>
              </a:rPr>
              <a:t>（通过、不通过、不予评议）</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34"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44035" name="矩形 1"/>
          <p:cNvSpPr/>
          <p:nvPr/>
        </p:nvSpPr>
        <p:spPr>
          <a:xfrm>
            <a:off x="0" y="1025525"/>
            <a:ext cx="9144000" cy="5832475"/>
          </a:xfrm>
          <a:prstGeom prst="rect">
            <a:avLst/>
          </a:prstGeom>
          <a:solidFill>
            <a:schemeClr val="bg1"/>
          </a:solidFill>
          <a:ln w="9525">
            <a:noFill/>
          </a:ln>
        </p:spPr>
        <p:txBody>
          <a:bodyPr lIns="90170" tIns="46990" rIns="90170" bIns="46990" anchor="ctr"/>
          <a:p>
            <a:pPr>
              <a:lnSpc>
                <a:spcPct val="150000"/>
              </a:lnSpc>
            </a:pPr>
            <a:r>
              <a:rPr lang="en-US" altLang="zh-CN" sz="2000" dirty="0">
                <a:latin typeface="微软雅黑" panose="020B0503020204020204" pitchFamily="34" charset="-122"/>
                <a:ea typeface="微软雅黑" panose="020B0503020204020204" pitchFamily="34" charset="-122"/>
              </a:rPr>
              <a:t>     10.</a:t>
            </a:r>
            <a:r>
              <a:rPr lang="zh-CN" altLang="en-US" sz="2000" dirty="0">
                <a:latin typeface="微软雅黑" panose="020B0503020204020204" pitchFamily="34" charset="-122"/>
                <a:ea typeface="微软雅黑" panose="020B0503020204020204" pitchFamily="34" charset="-122"/>
              </a:rPr>
              <a:t>劳务费：主要用于直接参加项目人员（</a:t>
            </a:r>
            <a:r>
              <a:rPr lang="zh-CN" altLang="en-US" sz="2000" dirty="0">
                <a:solidFill>
                  <a:srgbClr val="FF0000"/>
                </a:solidFill>
                <a:latin typeface="微软雅黑" panose="020B0503020204020204" pitchFamily="34" charset="-122"/>
                <a:ea typeface="微软雅黑" panose="020B0503020204020204" pitchFamily="34" charset="-122"/>
              </a:rPr>
              <a:t>项目所在单位在职人员除外</a:t>
            </a:r>
            <a:r>
              <a:rPr lang="zh-CN" altLang="en-US" sz="2000" dirty="0">
                <a:latin typeface="微软雅黑" panose="020B0503020204020204" pitchFamily="34" charset="-122"/>
                <a:ea typeface="微软雅黑" panose="020B0503020204020204" pitchFamily="34" charset="-122"/>
              </a:rPr>
              <a:t>）的劳务性支出。</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    需注明人数（人次）、标准、时长、劳务内容等。视劳务类型测算。</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11.</a:t>
            </a:r>
            <a:r>
              <a:rPr lang="zh-CN" altLang="en-US" sz="2000" dirty="0">
                <a:latin typeface="微软雅黑" panose="020B0503020204020204" pitchFamily="34" charset="-122"/>
                <a:ea typeface="微软雅黑" panose="020B0503020204020204" pitchFamily="34" charset="-122"/>
              </a:rPr>
              <a:t>专家咨询费：主要用于项目运行过程中支付给临时聘请的咨询专家的支出。</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需注明人数（人次）、标准、时长、咨询内容等。</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以上费用凡涉及政府采购的应按照国家和本市关于服务项目政府采购的要求执行。拟委托学会、协会、基金会等各类社会团体和企业具体实施的，应严格按照规定履行政府采购程序。</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不得填列“其他”和“不可预计费用”等。</a:t>
            </a:r>
            <a:endParaRPr lang="zh-CN" altLang="en-US" sz="2000" dirty="0">
              <a:latin typeface="微软雅黑" panose="020B0503020204020204" pitchFamily="34" charset="-122"/>
              <a:ea typeface="微软雅黑" panose="020B0503020204020204" pitchFamily="34" charset="-122"/>
            </a:endParaRPr>
          </a:p>
          <a:p>
            <a:pPr algn="ctr">
              <a:lnSpc>
                <a:spcPct val="150000"/>
              </a:lnSpc>
            </a:pP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4036"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4037"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38"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4039"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常用标准解读</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4040" name="TextBox 9"/>
          <p:cNvSpPr txBox="1"/>
          <p:nvPr/>
        </p:nvSpPr>
        <p:spPr>
          <a:xfrm>
            <a:off x="492125" y="1084263"/>
            <a:ext cx="8051800" cy="369887"/>
          </a:xfrm>
          <a:prstGeom prst="rect">
            <a:avLst/>
          </a:prstGeom>
          <a:noFill/>
          <a:ln w="9525">
            <a:noFill/>
          </a:ln>
        </p:spPr>
        <p:txBody>
          <a:bodyPr>
            <a:spAutoFit/>
          </a:bodyPr>
          <a:p>
            <a:endParaRPr lang="zh-CN" altLang="en-US" dirty="0">
              <a:latin typeface="Arial" panose="020B0604020202020204" pitchFamily="34" charset="0"/>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5058"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45059" name="矩形 1"/>
          <p:cNvSpPr/>
          <p:nvPr/>
        </p:nvSpPr>
        <p:spPr>
          <a:xfrm>
            <a:off x="0" y="1025525"/>
            <a:ext cx="9144000" cy="5832475"/>
          </a:xfrm>
          <a:prstGeom prst="rect">
            <a:avLst/>
          </a:prstGeom>
          <a:solidFill>
            <a:schemeClr val="bg1"/>
          </a:solidFill>
          <a:ln w="9525">
            <a:noFill/>
          </a:ln>
        </p:spPr>
        <p:txBody>
          <a:bodyPr lIns="90170" tIns="46990" rIns="90170" bIns="46990" anchor="ctr"/>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项目经费一律不得列支公务用车购置和运行费、公务接待费，应严格控制因公出国（境）费和会议费支出。确需列支因公出国（境）费、会议费的，其额度将</a:t>
            </a:r>
            <a:r>
              <a:rPr lang="zh-CN" altLang="en-US" sz="2000" dirty="0">
                <a:solidFill>
                  <a:srgbClr val="FF0000"/>
                </a:solidFill>
                <a:latin typeface="微软雅黑" panose="020B0503020204020204" pitchFamily="34" charset="-122"/>
                <a:ea typeface="微软雅黑" panose="020B0503020204020204" pitchFamily="34" charset="-122"/>
              </a:rPr>
              <a:t>占用</a:t>
            </a:r>
            <a:r>
              <a:rPr lang="zh-CN" altLang="en-US" sz="2000" dirty="0">
                <a:latin typeface="微软雅黑" panose="020B0503020204020204" pitchFamily="34" charset="-122"/>
                <a:ea typeface="微软雅黑" panose="020B0503020204020204" pitchFamily="34" charset="-122"/>
              </a:rPr>
              <a:t>各项目具体实施单位“</a:t>
            </a:r>
            <a:r>
              <a:rPr lang="zh-CN" altLang="en-US" sz="2000" dirty="0">
                <a:solidFill>
                  <a:srgbClr val="FF0000"/>
                </a:solidFill>
                <a:latin typeface="微软雅黑" panose="020B0503020204020204" pitchFamily="34" charset="-122"/>
                <a:ea typeface="微软雅黑" panose="020B0503020204020204" pitchFamily="34" charset="-122"/>
              </a:rPr>
              <a:t>三公经费”</a:t>
            </a:r>
            <a:r>
              <a:rPr lang="zh-CN" altLang="en-US" sz="2000" dirty="0">
                <a:latin typeface="微软雅黑" panose="020B0503020204020204" pitchFamily="34" charset="-122"/>
                <a:ea typeface="微软雅黑" panose="020B0503020204020204" pitchFamily="34" charset="-122"/>
              </a:rPr>
              <a:t>和会议费分项预算控制数。</a:t>
            </a:r>
            <a:endParaRPr lang="zh-CN" altLang="en-US"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项目经费列支专家咨询费、劳务费、讲课费等涉及人员的经费，应明细人数和费用单价标准。原则上，各实施单位编制的专项经费项目申报书中列支上述涉及人员的经费应</a:t>
            </a:r>
            <a:r>
              <a:rPr lang="zh-CN" altLang="en-US" sz="2000" dirty="0">
                <a:solidFill>
                  <a:srgbClr val="FF0000"/>
                </a:solidFill>
                <a:latin typeface="微软雅黑" panose="020B0503020204020204" pitchFamily="34" charset="-122"/>
                <a:ea typeface="微软雅黑" panose="020B0503020204020204" pitchFamily="34" charset="-122"/>
              </a:rPr>
              <a:t>不超过项目预算总额的</a:t>
            </a:r>
            <a:r>
              <a:rPr lang="en-US" altLang="zh-CN" sz="2000" dirty="0">
                <a:solidFill>
                  <a:srgbClr val="FF0000"/>
                </a:solidFill>
                <a:latin typeface="微软雅黑" panose="020B0503020204020204" pitchFamily="34" charset="-122"/>
                <a:ea typeface="微软雅黑" panose="020B0503020204020204" pitchFamily="34" charset="-122"/>
              </a:rPr>
              <a:t>50%</a:t>
            </a:r>
            <a:r>
              <a:rPr lang="zh-CN" altLang="en-US" sz="2000" dirty="0">
                <a:latin typeface="微软雅黑" panose="020B0503020204020204" pitchFamily="34" charset="-122"/>
                <a:ea typeface="微软雅黑" panose="020B0503020204020204" pitchFamily="34" charset="-122"/>
              </a:rPr>
              <a:t>，如特定项目确需超过的，应在项目预算中说明并经各处室分管委领导和委主要领导批准。</a:t>
            </a:r>
            <a:endParaRPr lang="zh-CN" altLang="en-US" sz="2000" dirty="0">
              <a:latin typeface="微软雅黑" panose="020B0503020204020204" pitchFamily="34" charset="-122"/>
              <a:ea typeface="微软雅黑" panose="020B0503020204020204" pitchFamily="34" charset="-122"/>
            </a:endParaRPr>
          </a:p>
          <a:p>
            <a:pPr algn="ctr">
              <a:lnSpc>
                <a:spcPct val="150000"/>
              </a:lnSpc>
            </a:pPr>
            <a:endParaRPr lang="zh-CN" altLang="en-US" sz="20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5060"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5061"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5062"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5063"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委本部专项经费开支的限制性规定</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5064" name="TextBox 9"/>
          <p:cNvSpPr txBox="1"/>
          <p:nvPr/>
        </p:nvSpPr>
        <p:spPr>
          <a:xfrm>
            <a:off x="492125" y="1084263"/>
            <a:ext cx="8051800" cy="369887"/>
          </a:xfrm>
          <a:prstGeom prst="rect">
            <a:avLst/>
          </a:prstGeom>
          <a:noFill/>
          <a:ln w="9525">
            <a:noFill/>
          </a:ln>
        </p:spPr>
        <p:txBody>
          <a:bodyPr>
            <a:spAutoFit/>
          </a:bodyPr>
          <a:p>
            <a:endParaRPr lang="zh-CN" altLang="en-US" dirty="0">
              <a:latin typeface="Arial" panose="020B0604020202020204" pitchFamily="34" charset="0"/>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6082"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46083" name="矩形 1"/>
          <p:cNvSpPr/>
          <p:nvPr/>
        </p:nvSpPr>
        <p:spPr>
          <a:xfrm>
            <a:off x="0" y="1371600"/>
            <a:ext cx="9144000" cy="5486400"/>
          </a:xfrm>
          <a:prstGeom prst="rect">
            <a:avLst/>
          </a:prstGeom>
          <a:solidFill>
            <a:schemeClr val="bg1"/>
          </a:solidFill>
          <a:ln w="9525">
            <a:noFill/>
          </a:ln>
        </p:spPr>
        <p:txBody>
          <a:bodyPr lIns="90170" tIns="46990" rIns="90170" bIns="46990" anchor="ctr"/>
          <a:p>
            <a:pPr>
              <a:lnSpc>
                <a:spcPct val="150000"/>
              </a:lnSpc>
            </a:pP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项目经费项目中一律不得列支和提取管理费。</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项目执行单位</a:t>
            </a:r>
            <a:r>
              <a:rPr lang="zh-CN" altLang="en-US" sz="2400" dirty="0">
                <a:solidFill>
                  <a:srgbClr val="FF0000"/>
                </a:solidFill>
                <a:latin typeface="微软雅黑" panose="020B0503020204020204" pitchFamily="34" charset="-122"/>
                <a:ea typeface="微软雅黑" panose="020B0503020204020204" pitchFamily="34" charset="-122"/>
              </a:rPr>
              <a:t>不允许转拨</a:t>
            </a:r>
            <a:r>
              <a:rPr lang="zh-CN" altLang="en-US" sz="2400" dirty="0">
                <a:latin typeface="微软雅黑" panose="020B0503020204020204" pitchFamily="34" charset="-122"/>
                <a:ea typeface="微软雅黑" panose="020B0503020204020204" pitchFamily="34" charset="-122"/>
              </a:rPr>
              <a:t>项目经费。直属事业单位申请的项目，必须是在事业单位工作职能范围内由该单位直接承接的项目。</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项目经费不得列支通讯费、加班餐费、加班交通费、加班补贴等。</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6.</a:t>
            </a:r>
            <a:r>
              <a:rPr lang="zh-CN" altLang="en-US" sz="2400" dirty="0">
                <a:latin typeface="微软雅黑" panose="020B0503020204020204" pitchFamily="34" charset="-122"/>
                <a:ea typeface="微软雅黑" panose="020B0503020204020204" pitchFamily="34" charset="-122"/>
              </a:rPr>
              <a:t>未经批准，项目经费不得列支奖金、奖品、礼品、纪念品等；</a:t>
            </a:r>
            <a:endParaRPr lang="zh-CN" altLang="en-US"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7.</a:t>
            </a:r>
            <a:r>
              <a:rPr lang="zh-CN" altLang="en-US" sz="2400" dirty="0">
                <a:latin typeface="微软雅黑" panose="020B0503020204020204" pitchFamily="34" charset="-122"/>
                <a:ea typeface="微软雅黑" panose="020B0503020204020204" pitchFamily="34" charset="-122"/>
              </a:rPr>
              <a:t>项目经费原则上不得列支日常办公经费及通用设备。</a:t>
            </a: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46084"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46085" name="TextBox 20"/>
          <p:cNvSpPr txBox="1"/>
          <p:nvPr/>
        </p:nvSpPr>
        <p:spPr>
          <a:xfrm>
            <a:off x="381000" y="2619375"/>
            <a:ext cx="4349750" cy="460375"/>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6" name="TextBox 20"/>
          <p:cNvSpPr txBox="1"/>
          <p:nvPr/>
        </p:nvSpPr>
        <p:spPr>
          <a:xfrm>
            <a:off x="14288" y="4379913"/>
            <a:ext cx="4441825" cy="493712"/>
          </a:xfrm>
          <a:prstGeom prst="rect">
            <a:avLst/>
          </a:prstGeom>
          <a:noFill/>
          <a:ln w="9525">
            <a:noFill/>
          </a:ln>
        </p:spPr>
        <p:txBody>
          <a:bodyPr>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46087" name="文本框 1"/>
          <p:cNvSpPr txBox="1"/>
          <p:nvPr/>
        </p:nvSpPr>
        <p:spPr>
          <a:xfrm>
            <a:off x="914400" y="169863"/>
            <a:ext cx="6707188" cy="554037"/>
          </a:xfrm>
          <a:prstGeom prst="rect">
            <a:avLst/>
          </a:prstGeom>
          <a:noFill/>
          <a:ln w="9525">
            <a:noFill/>
          </a:ln>
        </p:spPr>
        <p:txBody>
          <a:bodyPr>
            <a:spAutoFit/>
          </a:bodyPr>
          <a:p>
            <a:r>
              <a:rPr lang="zh-CN" altLang="en-US" sz="3000" b="1" dirty="0">
                <a:solidFill>
                  <a:schemeClr val="bg1"/>
                </a:solidFill>
                <a:latin typeface="Arial" panose="020B0604020202020204" pitchFamily="34" charset="0"/>
                <a:ea typeface="微软雅黑" panose="020B0503020204020204" pitchFamily="34" charset="-122"/>
              </a:rPr>
              <a:t>委本部专项经费开支的限制性规定</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46088" name="TextBox 9"/>
          <p:cNvSpPr txBox="1"/>
          <p:nvPr/>
        </p:nvSpPr>
        <p:spPr>
          <a:xfrm>
            <a:off x="492125" y="1084263"/>
            <a:ext cx="8051800" cy="369887"/>
          </a:xfrm>
          <a:prstGeom prst="rect">
            <a:avLst/>
          </a:prstGeom>
          <a:noFill/>
          <a:ln w="9525">
            <a:noFill/>
          </a:ln>
        </p:spPr>
        <p:txBody>
          <a:bodyPr>
            <a:spAutoFit/>
          </a:bodyPr>
          <a:p>
            <a:endParaRPr lang="zh-CN" altLang="en-US" dirty="0">
              <a:latin typeface="Arial" panose="020B0604020202020204" pitchFamily="34" charset="0"/>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3"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13314" name="矩形 1"/>
          <p:cNvSpPr/>
          <p:nvPr/>
        </p:nvSpPr>
        <p:spPr>
          <a:xfrm>
            <a:off x="0" y="1371600"/>
            <a:ext cx="9144000" cy="5486400"/>
          </a:xfrm>
          <a:prstGeom prst="rect">
            <a:avLst/>
          </a:prstGeom>
          <a:solidFill>
            <a:schemeClr val="bg1"/>
          </a:solidFill>
          <a:ln w="9525">
            <a:noFill/>
          </a:ln>
        </p:spPr>
        <p:txBody>
          <a:bodyPr lIns="90170" tIns="46990" rIns="90170" bIns="46990" anchor="ctr"/>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3315"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3316" name="TextBox 20"/>
          <p:cNvSpPr txBox="1"/>
          <p:nvPr/>
        </p:nvSpPr>
        <p:spPr>
          <a:xfrm>
            <a:off x="381000" y="2619375"/>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7"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8" name="文本框 1"/>
          <p:cNvSpPr txBox="1"/>
          <p:nvPr/>
        </p:nvSpPr>
        <p:spPr>
          <a:xfrm>
            <a:off x="914400" y="169863"/>
            <a:ext cx="6707188" cy="552450"/>
          </a:xfrm>
          <a:prstGeom prst="rect">
            <a:avLst/>
          </a:prstGeom>
          <a:noFill/>
          <a:ln w="9525">
            <a:noFill/>
          </a:ln>
        </p:spPr>
        <p:txBody>
          <a:bodyPr anchor="t">
            <a:spAutoFit/>
          </a:bodyPr>
          <a:p>
            <a:r>
              <a:rPr lang="zh-CN" altLang="en-US" sz="3000" b="1" dirty="0">
                <a:solidFill>
                  <a:schemeClr val="bg1"/>
                </a:solidFill>
                <a:latin typeface="Arial" panose="020B0604020202020204" pitchFamily="34" charset="0"/>
                <a:ea typeface="微软雅黑" panose="020B0503020204020204" pitchFamily="34" charset="-122"/>
              </a:rPr>
              <a:t>下一步工作及需求</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13319" name="TextBox 9"/>
          <p:cNvSpPr txBox="1"/>
          <p:nvPr/>
        </p:nvSpPr>
        <p:spPr>
          <a:xfrm>
            <a:off x="492125" y="1084263"/>
            <a:ext cx="8051800" cy="369887"/>
          </a:xfrm>
          <a:prstGeom prst="rect">
            <a:avLst/>
          </a:prstGeom>
          <a:noFill/>
          <a:ln w="9525">
            <a:noFill/>
          </a:ln>
        </p:spPr>
        <p:txBody>
          <a:bodyPr anchor="t">
            <a:spAutoFit/>
          </a:bodyPr>
          <a:p>
            <a:endParaRPr lang="zh-CN" altLang="en-US" dirty="0">
              <a:latin typeface="Arial" panose="020B0604020202020204" pitchFamily="34" charset="0"/>
              <a:ea typeface="宋体" panose="02010600030101010101" pitchFamily="2" charset="-122"/>
            </a:endParaRPr>
          </a:p>
        </p:txBody>
      </p:sp>
      <p:graphicFrame>
        <p:nvGraphicFramePr>
          <p:cNvPr id="9" name="表格 8"/>
          <p:cNvGraphicFramePr>
            <a:graphicFrameLocks noGrp="1"/>
          </p:cNvGraphicFramePr>
          <p:nvPr/>
        </p:nvGraphicFramePr>
        <p:xfrm>
          <a:off x="357188" y="1601788"/>
          <a:ext cx="8308975" cy="4572000"/>
        </p:xfrm>
        <a:graphic>
          <a:graphicData uri="http://schemas.openxmlformats.org/drawingml/2006/table">
            <a:tbl>
              <a:tblPr firstRow="1" bandRow="1">
                <a:tableStyleId>{5C22544A-7EE6-4342-B048-85BDC9FD1C3A}</a:tableStyleId>
              </a:tblPr>
              <a:tblGrid>
                <a:gridCol w="3869690"/>
                <a:gridCol w="4439478"/>
              </a:tblGrid>
              <a:tr h="370840">
                <a:tc>
                  <a:txBody>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财资中心工作计划</a:t>
                      </a:r>
                      <a:endParaRPr lang="zh-CN" altLang="en-US" sz="2400" dirty="0">
                        <a:latin typeface="微软雅黑" panose="020B0503020204020204" pitchFamily="34" charset="-122"/>
                        <a:ea typeface="微软雅黑" panose="020B0503020204020204" pitchFamily="34" charset="-122"/>
                      </a:endParaRPr>
                    </a:p>
                  </a:txBody>
                  <a:tcPr/>
                </a:tc>
                <a:tc>
                  <a:txBody>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需各申报单位支持</a:t>
                      </a:r>
                      <a:endParaRPr lang="zh-CN" altLang="en-US" sz="2400" dirty="0">
                        <a:latin typeface="微软雅黑" panose="020B0503020204020204" pitchFamily="34" charset="-122"/>
                        <a:ea typeface="微软雅黑" panose="020B0503020204020204" pitchFamily="34" charset="-122"/>
                      </a:endParaRPr>
                    </a:p>
                  </a:txBody>
                  <a:tcPr/>
                </a:tc>
              </a:tr>
              <a:tr h="370840">
                <a:tc>
                  <a:txBody>
                    <a:bodyPr/>
                    <a:lstStyle/>
                    <a:p>
                      <a:pPr>
                        <a:lnSpc>
                          <a:spcPct val="150000"/>
                        </a:lnSpc>
                      </a:pPr>
                      <a:r>
                        <a:rPr lang="en-US" altLang="zh-CN" sz="2400" dirty="0" smtClean="0">
                          <a:latin typeface="微软雅黑" panose="020B0503020204020204" pitchFamily="34" charset="-122"/>
                          <a:ea typeface="微软雅黑" panose="020B0503020204020204" pitchFamily="34" charset="-122"/>
                        </a:rPr>
                        <a:t>1.</a:t>
                      </a:r>
                      <a:r>
                        <a:rPr lang="zh-CN" altLang="en-US" sz="2400" dirty="0" smtClean="0">
                          <a:latin typeface="微软雅黑" panose="020B0503020204020204" pitchFamily="34" charset="-122"/>
                          <a:ea typeface="微软雅黑" panose="020B0503020204020204" pitchFamily="34" charset="-122"/>
                        </a:rPr>
                        <a:t>优化评审流程</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2.</a:t>
                      </a:r>
                      <a:r>
                        <a:rPr lang="zh-CN" altLang="en-US" sz="2400" dirty="0" smtClean="0">
                          <a:latin typeface="微软雅黑" panose="020B0503020204020204" pitchFamily="34" charset="-122"/>
                          <a:ea typeface="微软雅黑" panose="020B0503020204020204" pitchFamily="34" charset="-122"/>
                        </a:rPr>
                        <a:t>做好培训保障</a:t>
                      </a:r>
                      <a:endParaRPr lang="zh-CN" altLang="en-US"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3.</a:t>
                      </a:r>
                      <a:r>
                        <a:rPr lang="zh-CN" altLang="en-US" sz="2400" dirty="0" smtClean="0">
                          <a:latin typeface="微软雅黑" panose="020B0503020204020204" pitchFamily="34" charset="-122"/>
                          <a:ea typeface="微软雅黑" panose="020B0503020204020204" pitchFamily="34" charset="-122"/>
                        </a:rPr>
                        <a:t>试点中期评审</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4.</a:t>
                      </a:r>
                      <a:r>
                        <a:rPr lang="zh-CN" altLang="en-US" sz="2400" dirty="0" smtClean="0">
                          <a:latin typeface="微软雅黑" panose="020B0503020204020204" pitchFamily="34" charset="-122"/>
                          <a:ea typeface="微软雅黑" panose="020B0503020204020204" pitchFamily="34" charset="-122"/>
                        </a:rPr>
                        <a:t>扩大购买服务</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5.</a:t>
                      </a:r>
                      <a:r>
                        <a:rPr lang="zh-CN" altLang="en-US" sz="2400" dirty="0" smtClean="0">
                          <a:latin typeface="微软雅黑" panose="020B0503020204020204" pitchFamily="34" charset="-122"/>
                          <a:ea typeface="微软雅黑" panose="020B0503020204020204" pitchFamily="34" charset="-122"/>
                        </a:rPr>
                        <a:t>实行项目全周期管理</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endParaRPr lang="zh-CN" altLang="en-US" sz="2400" dirty="0">
                        <a:latin typeface="微软雅黑" panose="020B0503020204020204" pitchFamily="34" charset="-122"/>
                        <a:ea typeface="微软雅黑" panose="020B0503020204020204" pitchFamily="34" charset="-122"/>
                      </a:endParaRPr>
                    </a:p>
                  </a:txBody>
                  <a:tcPr/>
                </a:tc>
                <a:tc>
                  <a:txBody>
                    <a:bodyPr/>
                    <a:lstStyle/>
                    <a:p>
                      <a:pPr>
                        <a:lnSpc>
                          <a:spcPct val="150000"/>
                        </a:lnSpc>
                      </a:pPr>
                      <a:r>
                        <a:rPr lang="en-US" altLang="zh-CN" sz="2400" dirty="0" smtClean="0">
                          <a:latin typeface="微软雅黑" panose="020B0503020204020204" pitchFamily="34" charset="-122"/>
                          <a:ea typeface="微软雅黑" panose="020B0503020204020204" pitchFamily="34" charset="-122"/>
                        </a:rPr>
                        <a:t>1.</a:t>
                      </a:r>
                      <a:r>
                        <a:rPr lang="zh-CN" altLang="en-US" sz="2400" dirty="0" smtClean="0">
                          <a:latin typeface="微软雅黑" panose="020B0503020204020204" pitchFamily="34" charset="-122"/>
                          <a:ea typeface="微软雅黑" panose="020B0503020204020204" pitchFamily="34" charset="-122"/>
                        </a:rPr>
                        <a:t>早规划、早启动</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2.</a:t>
                      </a:r>
                      <a:r>
                        <a:rPr lang="zh-CN" altLang="en-US" sz="2400" dirty="0" smtClean="0">
                          <a:latin typeface="微软雅黑" panose="020B0503020204020204" pitchFamily="34" charset="-122"/>
                          <a:ea typeface="微软雅黑" panose="020B0503020204020204" pitchFamily="34" charset="-122"/>
                        </a:rPr>
                        <a:t>加强顶层设计</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3.</a:t>
                      </a:r>
                      <a:r>
                        <a:rPr lang="zh-CN" altLang="en-US" sz="2400" dirty="0" smtClean="0">
                          <a:latin typeface="微软雅黑" panose="020B0503020204020204" pitchFamily="34" charset="-122"/>
                          <a:ea typeface="微软雅黑" panose="020B0503020204020204" pitchFamily="34" charset="-122"/>
                        </a:rPr>
                        <a:t>健全内控制度</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4.</a:t>
                      </a:r>
                      <a:r>
                        <a:rPr lang="zh-CN" sz="2400" dirty="0" smtClean="0">
                          <a:latin typeface="微软雅黑" panose="020B0503020204020204" pitchFamily="34" charset="-122"/>
                          <a:ea typeface="微软雅黑" panose="020B0503020204020204" pitchFamily="34" charset="-122"/>
                        </a:rPr>
                        <a:t>提高填报质量</a:t>
                      </a:r>
                      <a:endParaRPr lang="zh-CN" sz="2400" dirty="0" smtClean="0">
                        <a:latin typeface="微软雅黑" panose="020B0503020204020204" pitchFamily="34" charset="-122"/>
                        <a:ea typeface="微软雅黑" panose="020B0503020204020204" pitchFamily="34" charset="-122"/>
                      </a:endParaRPr>
                    </a:p>
                    <a:p>
                      <a:pPr>
                        <a:lnSpc>
                          <a:spcPct val="150000"/>
                        </a:lnSpc>
                      </a:pPr>
                      <a:r>
                        <a:rPr lang="en-US" altLang="zh-CN" sz="2400" dirty="0" smtClean="0">
                          <a:latin typeface="微软雅黑" panose="020B0503020204020204" pitchFamily="34" charset="-122"/>
                          <a:ea typeface="微软雅黑" panose="020B0503020204020204" pitchFamily="34" charset="-122"/>
                        </a:rPr>
                        <a:t>5.</a:t>
                      </a:r>
                      <a:r>
                        <a:rPr lang="zh-CN" altLang="en-US" sz="2400" dirty="0" smtClean="0">
                          <a:latin typeface="微软雅黑" panose="020B0503020204020204" pitchFamily="34" charset="-122"/>
                          <a:ea typeface="微软雅黑" panose="020B0503020204020204" pitchFamily="34" charset="-122"/>
                        </a:rPr>
                        <a:t>加强过程管理</a:t>
                      </a:r>
                      <a:endParaRPr lang="en-US" altLang="zh-CN" sz="2400" dirty="0" smtClean="0">
                        <a:latin typeface="微软雅黑" panose="020B0503020204020204" pitchFamily="34" charset="-122"/>
                        <a:ea typeface="微软雅黑" panose="020B0503020204020204" pitchFamily="34" charset="-122"/>
                      </a:endParaRPr>
                    </a:p>
                    <a:p>
                      <a:pPr>
                        <a:lnSpc>
                          <a:spcPct val="150000"/>
                        </a:lnSpc>
                      </a:pPr>
                      <a:endParaRPr lang="zh-CN" altLang="en-US" sz="2400" dirty="0" smtClean="0">
                        <a:latin typeface="微软雅黑" panose="020B0503020204020204" pitchFamily="34" charset="-122"/>
                        <a:ea typeface="微软雅黑" panose="020B0503020204020204" pitchFamily="34" charset="-122"/>
                      </a:endParaRPr>
                    </a:p>
                  </a:txBody>
                  <a:tcPr/>
                </a:tc>
              </a:tr>
            </a:tbl>
          </a:graphicData>
        </a:graphic>
      </p:graphicFrame>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5" name="图片 6"/>
          <p:cNvPicPr>
            <a:picLocks noChangeAspect="1"/>
          </p:cNvPicPr>
          <p:nvPr/>
        </p:nvPicPr>
        <p:blipFill>
          <a:blip r:embed="rId1"/>
          <a:stretch>
            <a:fillRect/>
          </a:stretch>
        </p:blipFill>
        <p:spPr>
          <a:xfrm>
            <a:off x="-317" y="0"/>
            <a:ext cx="9132887" cy="6858000"/>
          </a:xfrm>
          <a:prstGeom prst="rect">
            <a:avLst/>
          </a:prstGeom>
          <a:noFill/>
          <a:ln w="9525">
            <a:noFill/>
          </a:ln>
        </p:spPr>
      </p:pic>
      <p:sp>
        <p:nvSpPr>
          <p:cNvPr id="11266" name="矩形 1"/>
          <p:cNvSpPr/>
          <p:nvPr/>
        </p:nvSpPr>
        <p:spPr>
          <a:xfrm>
            <a:off x="0" y="1371600"/>
            <a:ext cx="9144000" cy="5486400"/>
          </a:xfrm>
          <a:prstGeom prst="rect">
            <a:avLst/>
          </a:prstGeom>
          <a:solidFill>
            <a:schemeClr val="bg1"/>
          </a:solidFill>
          <a:ln w="9525">
            <a:noFill/>
          </a:ln>
        </p:spPr>
        <p:txBody>
          <a:bodyPr lIns="90170" tIns="46990" rIns="90170" bIns="46990" anchor="ctr"/>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1267"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1268" name="TextBox 20"/>
          <p:cNvSpPr txBox="1"/>
          <p:nvPr/>
        </p:nvSpPr>
        <p:spPr>
          <a:xfrm>
            <a:off x="381000" y="2619375"/>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1269"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1270" name="文本框 1"/>
          <p:cNvSpPr txBox="1"/>
          <p:nvPr/>
        </p:nvSpPr>
        <p:spPr>
          <a:xfrm>
            <a:off x="1431925" y="409575"/>
            <a:ext cx="6707188" cy="552450"/>
          </a:xfrm>
          <a:prstGeom prst="rect">
            <a:avLst/>
          </a:prstGeom>
          <a:noFill/>
          <a:ln w="9525">
            <a:noFill/>
          </a:ln>
        </p:spPr>
        <p:txBody>
          <a:bodyPr anchor="t">
            <a:spAutoFit/>
          </a:bodyPr>
          <a:p>
            <a:r>
              <a:rPr lang="zh-CN" altLang="en-US" sz="3000" b="1" dirty="0">
                <a:solidFill>
                  <a:schemeClr val="bg1"/>
                </a:solidFill>
                <a:latin typeface="Arial" panose="020B0604020202020204" pitchFamily="34" charset="0"/>
                <a:ea typeface="微软雅黑" panose="020B0503020204020204" pitchFamily="34" charset="-122"/>
              </a:rPr>
              <a:t>预算评审系统说明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11271" name="TextBox 9"/>
          <p:cNvSpPr txBox="1"/>
          <p:nvPr/>
        </p:nvSpPr>
        <p:spPr>
          <a:xfrm>
            <a:off x="492125" y="1084263"/>
            <a:ext cx="8051800" cy="369887"/>
          </a:xfrm>
          <a:prstGeom prst="rect">
            <a:avLst/>
          </a:prstGeom>
          <a:noFill/>
          <a:ln w="9525">
            <a:noFill/>
          </a:ln>
        </p:spPr>
        <p:txBody>
          <a:bodyPr anchor="t">
            <a:spAutoFit/>
          </a:bodyPr>
          <a:p>
            <a:endParaRPr lang="zh-CN" altLang="en-US" dirty="0">
              <a:latin typeface="Arial" panose="020B0604020202020204" pitchFamily="34" charset="0"/>
              <a:ea typeface="宋体" panose="02010600030101010101" pitchFamily="2" charset="-122"/>
            </a:endParaRPr>
          </a:p>
        </p:txBody>
      </p:sp>
      <p:sp>
        <p:nvSpPr>
          <p:cNvPr id="11272" name="文本框 1"/>
          <p:cNvSpPr txBox="1"/>
          <p:nvPr/>
        </p:nvSpPr>
        <p:spPr>
          <a:xfrm>
            <a:off x="159068" y="1371600"/>
            <a:ext cx="8253412" cy="23359745"/>
          </a:xfrm>
          <a:prstGeom prst="rect">
            <a:avLst/>
          </a:prstGeom>
          <a:noFill/>
          <a:ln w="9525">
            <a:noFill/>
          </a:ln>
        </p:spPr>
        <p:txBody>
          <a:bodyPr wrap="square" anchor="t">
            <a:spAutoFit/>
          </a:bodyPr>
          <a:p>
            <a:pPr>
              <a:lnSpc>
                <a:spcPct val="150000"/>
              </a:lnSpc>
            </a:pPr>
            <a:r>
              <a:rPr lang="zh-CN" sz="2000" dirty="0">
                <a:solidFill>
                  <a:srgbClr val="5F5F5F"/>
                </a:solidFill>
                <a:latin typeface="微软雅黑" panose="020B0503020204020204" pitchFamily="34" charset="-122"/>
                <a:ea typeface="微软雅黑" panose="020B0503020204020204" pitchFamily="34" charset="-122"/>
              </a:rPr>
              <a:t>建立系统的原因</a:t>
            </a:r>
            <a:r>
              <a:rPr lang="zh-CN" altLang="zh-CN" sz="2000" dirty="0">
                <a:solidFill>
                  <a:srgbClr val="5F5F5F"/>
                </a:solidFill>
                <a:latin typeface="微软雅黑" panose="020B0503020204020204" pitchFamily="34" charset="-122"/>
                <a:ea typeface="微软雅黑" panose="020B0503020204020204" pitchFamily="34" charset="-122"/>
              </a:rPr>
              <a:t>：</a:t>
            </a:r>
            <a:endParaRPr lang="zh-CN" altLang="zh-CN" sz="2000" dirty="0">
              <a:solidFill>
                <a:srgbClr val="5F5F5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336699"/>
                </a:solidFill>
                <a:latin typeface="微软雅黑" panose="020B0503020204020204" pitchFamily="34" charset="-122"/>
                <a:ea typeface="微软雅黑" panose="020B0503020204020204" pitchFamily="34" charset="-122"/>
              </a:rPr>
              <a:t>1.</a:t>
            </a:r>
            <a:r>
              <a:rPr lang="zh-CN" sz="2000" dirty="0">
                <a:solidFill>
                  <a:srgbClr val="336699"/>
                </a:solidFill>
                <a:latin typeface="微软雅黑" panose="020B0503020204020204" pitchFamily="34" charset="-122"/>
                <a:ea typeface="微软雅黑" panose="020B0503020204020204" pitchFamily="34" charset="-122"/>
              </a:rPr>
              <a:t>有效存储和使用的数据需要</a:t>
            </a:r>
            <a:endParaRPr lang="zh-CN" altLang="zh-CN" sz="2000" dirty="0">
              <a:solidFill>
                <a:srgbClr val="5F5F5F"/>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336699"/>
                </a:solidFill>
                <a:latin typeface="微软雅黑" panose="020B0503020204020204" pitchFamily="34" charset="-122"/>
                <a:ea typeface="微软雅黑" panose="020B0503020204020204" pitchFamily="34" charset="-122"/>
              </a:rPr>
              <a:t>2.</a:t>
            </a:r>
            <a:r>
              <a:rPr lang="zh-CN" sz="2000" dirty="0">
                <a:solidFill>
                  <a:srgbClr val="336699"/>
                </a:solidFill>
                <a:latin typeface="微软雅黑" panose="020B0503020204020204" pitchFamily="34" charset="-122"/>
                <a:ea typeface="微软雅黑" panose="020B0503020204020204" pitchFamily="34" charset="-122"/>
              </a:rPr>
              <a:t>衔接预算库和财政项目库的需要</a:t>
            </a:r>
            <a:endParaRPr lang="zh-CN" sz="20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336699"/>
                </a:solidFill>
                <a:latin typeface="微软雅黑" panose="020B0503020204020204" pitchFamily="34" charset="-122"/>
                <a:ea typeface="微软雅黑" panose="020B0503020204020204" pitchFamily="34" charset="-122"/>
              </a:rPr>
              <a:t>3.</a:t>
            </a:r>
            <a:r>
              <a:rPr lang="zh-CN" sz="2000" dirty="0">
                <a:solidFill>
                  <a:srgbClr val="336699"/>
                </a:solidFill>
                <a:latin typeface="微软雅黑" panose="020B0503020204020204" pitchFamily="34" charset="-122"/>
                <a:ea typeface="微软雅黑" panose="020B0503020204020204" pitchFamily="34" charset="-122"/>
              </a:rPr>
              <a:t>提高评审效率的需要</a:t>
            </a:r>
            <a:endParaRPr lang="zh-CN" sz="20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rgbClr val="336699"/>
                </a:solidFill>
                <a:latin typeface="微软雅黑" panose="020B0503020204020204" pitchFamily="34" charset="-122"/>
                <a:ea typeface="微软雅黑" panose="020B0503020204020204" pitchFamily="34" charset="-122"/>
              </a:rPr>
              <a:t>4.</a:t>
            </a:r>
            <a:r>
              <a:rPr lang="zh-CN" sz="2000" dirty="0">
                <a:solidFill>
                  <a:srgbClr val="336699"/>
                </a:solidFill>
                <a:latin typeface="微软雅黑" panose="020B0503020204020204" pitchFamily="34" charset="-122"/>
                <a:ea typeface="微软雅黑" panose="020B0503020204020204" pitchFamily="34" charset="-122"/>
              </a:rPr>
              <a:t>有效评价的需要</a:t>
            </a:r>
            <a:endParaRPr lang="zh-CN" sz="20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000" dirty="0">
                <a:solidFill>
                  <a:srgbClr val="5F5F5F"/>
                </a:solidFill>
                <a:latin typeface="微软雅黑" panose="020B0503020204020204" pitchFamily="34" charset="-122"/>
                <a:ea typeface="微软雅黑" panose="020B0503020204020204" pitchFamily="34" charset="-122"/>
              </a:rPr>
              <a:t>工作流程：</a:t>
            </a:r>
            <a:endParaRPr lang="zh-CN" sz="2000" dirty="0">
              <a:solidFill>
                <a:srgbClr val="5F5F5F"/>
              </a:solidFill>
              <a:latin typeface="微软雅黑" panose="020B0503020204020204" pitchFamily="34" charset="-122"/>
              <a:ea typeface="微软雅黑" panose="020B0503020204020204" pitchFamily="34" charset="-122"/>
            </a:endParaRPr>
          </a:p>
          <a:p>
            <a:pPr algn="l">
              <a:lnSpc>
                <a:spcPct val="150000"/>
              </a:lnSpc>
            </a:pPr>
            <a:r>
              <a:rPr lang="zh-CN" sz="2000" dirty="0">
                <a:solidFill>
                  <a:srgbClr val="336699"/>
                </a:solidFill>
                <a:latin typeface="微软雅黑" panose="020B0503020204020204" pitchFamily="34" charset="-122"/>
                <a:ea typeface="微软雅黑" panose="020B0503020204020204" pitchFamily="34" charset="-122"/>
              </a:rPr>
              <a:t>    线下：处室布置—各申报单位启动</a:t>
            </a:r>
            <a:endParaRPr lang="zh-CN" sz="20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zh-CN" sz="2000" dirty="0">
                <a:solidFill>
                  <a:srgbClr val="336699"/>
                </a:solidFill>
                <a:latin typeface="微软雅黑" panose="020B0503020204020204" pitchFamily="34" charset="-122"/>
                <a:ea typeface="微软雅黑" panose="020B0503020204020204" pitchFamily="34" charset="-122"/>
              </a:rPr>
              <a:t>    线上：处室设置一级、二级项目—单位填报—处室审核</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汇总</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财资中心评审</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反馈</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修改</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再次上传</a:t>
            </a:r>
            <a:endParaRPr lang="zh-CN" altLang="en-US" sz="20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zh-CN" altLang="en-US" sz="2000" dirty="0">
                <a:solidFill>
                  <a:srgbClr val="336699"/>
                </a:solidFill>
                <a:latin typeface="微软雅黑" panose="020B0503020204020204" pitchFamily="34" charset="-122"/>
                <a:ea typeface="微软雅黑" panose="020B0503020204020204" pitchFamily="34" charset="-122"/>
              </a:rPr>
              <a:t>    线下：单位提交系统导出的纸质版并盖章（</a:t>
            </a:r>
            <a:r>
              <a:rPr lang="en-US" altLang="zh-CN" sz="2000" dirty="0">
                <a:solidFill>
                  <a:srgbClr val="336699"/>
                </a:solidFill>
                <a:latin typeface="微软雅黑" panose="020B0503020204020204" pitchFamily="34" charset="-122"/>
                <a:ea typeface="微软雅黑" panose="020B0503020204020204" pitchFamily="34" charset="-122"/>
              </a:rPr>
              <a:t>3</a:t>
            </a:r>
            <a:r>
              <a:rPr lang="zh-CN" altLang="en-US" sz="2000" dirty="0">
                <a:solidFill>
                  <a:srgbClr val="336699"/>
                </a:solidFill>
                <a:latin typeface="微软雅黑" panose="020B0503020204020204" pitchFamily="34" charset="-122"/>
                <a:ea typeface="微软雅黑" panose="020B0503020204020204" pitchFamily="34" charset="-122"/>
              </a:rPr>
              <a:t>份）评审时交至财资中心</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财资中心向处室出具评审报告及反馈意见</a:t>
            </a:r>
            <a:r>
              <a:rPr lang="en-US" altLang="zh-CN" sz="2000" dirty="0">
                <a:solidFill>
                  <a:srgbClr val="336699"/>
                </a:solidFill>
                <a:latin typeface="微软雅黑" panose="020B0503020204020204" pitchFamily="34" charset="-122"/>
                <a:ea typeface="微软雅黑" panose="020B0503020204020204" pitchFamily="34" charset="-122"/>
              </a:rPr>
              <a:t>—</a:t>
            </a:r>
            <a:r>
              <a:rPr lang="zh-CN" altLang="en-US" sz="2000" dirty="0">
                <a:solidFill>
                  <a:srgbClr val="336699"/>
                </a:solidFill>
                <a:latin typeface="微软雅黑" panose="020B0503020204020204" pitchFamily="34" charset="-122"/>
                <a:ea typeface="微软雅黑" panose="020B0503020204020204" pitchFamily="34" charset="-122"/>
              </a:rPr>
              <a:t>处室指导单位修改</a:t>
            </a:r>
            <a:endParaRPr lang="zh-CN" altLang="en-US" sz="2000" dirty="0">
              <a:solidFill>
                <a:srgbClr val="336699"/>
              </a:solidFill>
              <a:latin typeface="微软雅黑" panose="020B0503020204020204" pitchFamily="34" charset="-122"/>
              <a:ea typeface="微软雅黑" panose="020B0503020204020204" pitchFamily="34" charset="-122"/>
            </a:endParaRPr>
          </a:p>
          <a:p>
            <a:pPr algn="l">
              <a:lnSpc>
                <a:spcPct val="150000"/>
              </a:lnSpc>
            </a:pPr>
            <a:endParaRPr lang="zh-CN" altLang="en-US" sz="20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zh-CN" sz="2400" dirty="0">
              <a:solidFill>
                <a:srgbClr val="336699"/>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89" name="图片 6"/>
          <p:cNvPicPr>
            <a:picLocks noChangeAspect="1"/>
          </p:cNvPicPr>
          <p:nvPr/>
        </p:nvPicPr>
        <p:blipFill>
          <a:blip r:embed="rId1"/>
          <a:stretch>
            <a:fillRect/>
          </a:stretch>
        </p:blipFill>
        <p:spPr>
          <a:xfrm>
            <a:off x="11113" y="-187325"/>
            <a:ext cx="9132887" cy="6858000"/>
          </a:xfrm>
          <a:prstGeom prst="rect">
            <a:avLst/>
          </a:prstGeom>
          <a:noFill/>
          <a:ln w="9525">
            <a:noFill/>
          </a:ln>
        </p:spPr>
      </p:pic>
      <p:sp>
        <p:nvSpPr>
          <p:cNvPr id="12290" name="矩形 1"/>
          <p:cNvSpPr/>
          <p:nvPr/>
        </p:nvSpPr>
        <p:spPr>
          <a:xfrm>
            <a:off x="6350" y="1363663"/>
            <a:ext cx="9144000" cy="5486400"/>
          </a:xfrm>
          <a:prstGeom prst="rect">
            <a:avLst/>
          </a:prstGeom>
          <a:solidFill>
            <a:schemeClr val="bg1"/>
          </a:solidFill>
          <a:ln w="9525">
            <a:noFill/>
          </a:ln>
        </p:spPr>
        <p:txBody>
          <a:bodyPr lIns="90170" tIns="46990" rIns="90170" bIns="46990" anchor="ctr"/>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2291"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2292" name="TextBox 20"/>
          <p:cNvSpPr txBox="1"/>
          <p:nvPr/>
        </p:nvSpPr>
        <p:spPr>
          <a:xfrm>
            <a:off x="381000" y="2619375"/>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2293"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2294" name="文本框 1"/>
          <p:cNvSpPr txBox="1"/>
          <p:nvPr/>
        </p:nvSpPr>
        <p:spPr>
          <a:xfrm>
            <a:off x="1431925" y="409575"/>
            <a:ext cx="6707188" cy="552450"/>
          </a:xfrm>
          <a:prstGeom prst="rect">
            <a:avLst/>
          </a:prstGeom>
          <a:noFill/>
          <a:ln w="9525">
            <a:noFill/>
          </a:ln>
        </p:spPr>
        <p:txBody>
          <a:bodyPr anchor="t">
            <a:spAutoFit/>
          </a:bodyPr>
          <a:p>
            <a:r>
              <a:rPr lang="zh-CN" altLang="en-US" sz="3000" b="1" dirty="0">
                <a:solidFill>
                  <a:schemeClr val="bg1"/>
                </a:solidFill>
                <a:latin typeface="Arial" panose="020B0604020202020204" pitchFamily="34" charset="0"/>
                <a:ea typeface="微软雅黑" panose="020B0503020204020204" pitchFamily="34" charset="-122"/>
              </a:rPr>
              <a:t>预算评审系统说明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12295" name="TextBox 9"/>
          <p:cNvSpPr txBox="1"/>
          <p:nvPr/>
        </p:nvSpPr>
        <p:spPr>
          <a:xfrm>
            <a:off x="492125" y="1084263"/>
            <a:ext cx="8051800" cy="369887"/>
          </a:xfrm>
          <a:prstGeom prst="rect">
            <a:avLst/>
          </a:prstGeom>
          <a:noFill/>
          <a:ln w="9525">
            <a:noFill/>
          </a:ln>
        </p:spPr>
        <p:txBody>
          <a:bodyPr anchor="t">
            <a:spAutoFit/>
          </a:bodyPr>
          <a:p>
            <a:endParaRPr lang="zh-CN" altLang="en-US" dirty="0">
              <a:latin typeface="Arial" panose="020B0604020202020204" pitchFamily="34" charset="0"/>
              <a:ea typeface="宋体" panose="02010600030101010101" pitchFamily="2" charset="-122"/>
            </a:endParaRPr>
          </a:p>
        </p:txBody>
      </p:sp>
      <p:sp>
        <p:nvSpPr>
          <p:cNvPr id="12296" name="文本框 1"/>
          <p:cNvSpPr txBox="1"/>
          <p:nvPr/>
        </p:nvSpPr>
        <p:spPr>
          <a:xfrm>
            <a:off x="290513" y="1593850"/>
            <a:ext cx="8253412" cy="3969385"/>
          </a:xfrm>
          <a:prstGeom prst="rect">
            <a:avLst/>
          </a:prstGeom>
          <a:noFill/>
          <a:ln w="9525">
            <a:noFill/>
          </a:ln>
        </p:spPr>
        <p:txBody>
          <a:bodyPr wrap="square" anchor="t">
            <a:spAutoFit/>
          </a:bodyPr>
          <a:p>
            <a:pPr>
              <a:lnSpc>
                <a:spcPct val="150000"/>
              </a:lnSpc>
            </a:pPr>
            <a:r>
              <a:rPr lang="zh-CN" altLang="zh-CN" sz="2400" dirty="0">
                <a:solidFill>
                  <a:srgbClr val="5F5F5F"/>
                </a:solidFill>
                <a:latin typeface="微软雅黑" panose="020B0503020204020204" pitchFamily="34" charset="-122"/>
                <a:ea typeface="微软雅黑" panose="020B0503020204020204" pitchFamily="34" charset="-122"/>
              </a:rPr>
              <a:t>角色及功能：</a:t>
            </a:r>
            <a:endParaRPr lang="zh-CN" alt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责任处室</a:t>
            </a:r>
            <a:r>
              <a:rPr lang="en-US" altLang="zh-CN" sz="2400" dirty="0">
                <a:solidFill>
                  <a:srgbClr val="336699"/>
                </a:solidFill>
                <a:latin typeface="微软雅黑" panose="020B0503020204020204" pitchFamily="34" charset="-122"/>
                <a:ea typeface="微软雅黑" panose="020B0503020204020204" pitchFamily="34" charset="-122"/>
              </a:rPr>
              <a:t>——</a:t>
            </a:r>
            <a:r>
              <a:rPr lang="zh-CN" altLang="zh-CN" sz="2400" dirty="0">
                <a:solidFill>
                  <a:srgbClr val="336699"/>
                </a:solidFill>
                <a:latin typeface="微软雅黑" panose="020B0503020204020204" pitchFamily="34" charset="-122"/>
                <a:ea typeface="微软雅黑" panose="020B0503020204020204" pitchFamily="34" charset="-122"/>
              </a:rPr>
              <a:t>浏览、填报、初审、汇总</a:t>
            </a:r>
            <a:endParaRPr lang="zh-CN" alt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申报单位</a:t>
            </a:r>
            <a:r>
              <a:rPr lang="en-US" altLang="zh-CN" sz="2400" dirty="0">
                <a:solidFill>
                  <a:srgbClr val="336699"/>
                </a:solidFill>
                <a:latin typeface="微软雅黑" panose="020B0503020204020204" pitchFamily="34" charset="-122"/>
                <a:ea typeface="微软雅黑" panose="020B0503020204020204" pitchFamily="34" charset="-122"/>
              </a:rPr>
              <a:t>——</a:t>
            </a:r>
            <a:r>
              <a:rPr lang="zh-CN" altLang="en-US" sz="2400" dirty="0">
                <a:solidFill>
                  <a:srgbClr val="336699"/>
                </a:solidFill>
                <a:latin typeface="微软雅黑" panose="020B0503020204020204" pitchFamily="34" charset="-122"/>
                <a:ea typeface="微软雅黑" panose="020B0503020204020204" pitchFamily="34" charset="-122"/>
              </a:rPr>
              <a:t>填报、修改（转移支付项目需经区审核）</a:t>
            </a:r>
            <a:endParaRPr lang="zh-CN" altLang="zh-CN" sz="2400" dirty="0">
              <a:solidFill>
                <a:srgbClr val="5F5F5F"/>
              </a:solidFill>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336699"/>
                </a:solidFill>
                <a:latin typeface="微软雅黑" panose="020B0503020204020204" pitchFamily="34" charset="-122"/>
                <a:ea typeface="微软雅黑" panose="020B0503020204020204" pitchFamily="34" charset="-122"/>
              </a:rPr>
              <a:t>财务处</a:t>
            </a:r>
            <a:r>
              <a:rPr lang="en-US" altLang="zh-CN" sz="2400" dirty="0">
                <a:solidFill>
                  <a:srgbClr val="336699"/>
                </a:solidFill>
                <a:latin typeface="微软雅黑" panose="020B0503020204020204" pitchFamily="34" charset="-122"/>
                <a:ea typeface="微软雅黑" panose="020B0503020204020204" pitchFamily="34" charset="-122"/>
              </a:rPr>
              <a:t>——</a:t>
            </a:r>
            <a:r>
              <a:rPr lang="zh-CN" altLang="en-US" sz="2400" dirty="0">
                <a:solidFill>
                  <a:srgbClr val="336699"/>
                </a:solidFill>
                <a:latin typeface="微软雅黑" panose="020B0503020204020204" pitchFamily="34" charset="-122"/>
                <a:ea typeface="微软雅黑" panose="020B0503020204020204" pitchFamily="34" charset="-122"/>
              </a:rPr>
              <a:t>浏览、审核、汇总</a:t>
            </a:r>
            <a:endParaRPr lang="zh-CN" altLang="en-US"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zh-CN" sz="24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rPr>
              <a:t>财资中心</a:t>
            </a:r>
            <a:r>
              <a:rPr lang="en-US" altLang="zh-CN" sz="24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24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rPr>
              <a:t>浏览、审核、推送</a:t>
            </a:r>
            <a:endParaRPr lang="zh-CN" altLang="en-US" sz="24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zh-CN" sz="2400" dirty="0">
                <a:solidFill>
                  <a:srgbClr val="336699"/>
                </a:solidFill>
                <a:latin typeface="微软雅黑" panose="020B0503020204020204" pitchFamily="34" charset="-122"/>
                <a:ea typeface="微软雅黑" panose="020B0503020204020204" pitchFamily="34" charset="-122"/>
              </a:rPr>
              <a:t>评审专家</a:t>
            </a:r>
            <a:r>
              <a:rPr lang="en-US" altLang="zh-CN" sz="2400" dirty="0">
                <a:solidFill>
                  <a:srgbClr val="336699"/>
                </a:solidFill>
                <a:latin typeface="微软雅黑" panose="020B0503020204020204" pitchFamily="34" charset="-122"/>
                <a:ea typeface="微软雅黑" panose="020B0503020204020204" pitchFamily="34" charset="-122"/>
              </a:rPr>
              <a:t>——</a:t>
            </a:r>
            <a:r>
              <a:rPr lang="zh-CN" altLang="en-US" sz="2400" dirty="0">
                <a:solidFill>
                  <a:srgbClr val="336699"/>
                </a:solidFill>
                <a:latin typeface="微软雅黑" panose="020B0503020204020204" pitchFamily="34" charset="-122"/>
                <a:ea typeface="微软雅黑" panose="020B0503020204020204" pitchFamily="34" charset="-122"/>
              </a:rPr>
              <a:t>浏览、评审</a:t>
            </a:r>
            <a:endParaRPr lang="zh-CN" altLang="en-US"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altLang="zh-CN" sz="2400" dirty="0">
                <a:solidFill>
                  <a:srgbClr val="336699"/>
                </a:solidFill>
                <a:latin typeface="微软雅黑" panose="020B0503020204020204" pitchFamily="34" charset="-122"/>
                <a:ea typeface="微软雅黑" panose="020B0503020204020204" pitchFamily="34" charset="-122"/>
              </a:rPr>
              <a:t>中介机构</a:t>
            </a:r>
            <a:r>
              <a:rPr lang="en-US" altLang="zh-CN" sz="2400" dirty="0">
                <a:solidFill>
                  <a:srgbClr val="336699"/>
                </a:solidFill>
                <a:latin typeface="微软雅黑" panose="020B0503020204020204" pitchFamily="34" charset="-122"/>
                <a:ea typeface="微软雅黑" panose="020B0503020204020204" pitchFamily="34" charset="-122"/>
              </a:rPr>
              <a:t>——</a:t>
            </a:r>
            <a:r>
              <a:rPr lang="zh-CN" altLang="en-US" sz="2400" dirty="0">
                <a:solidFill>
                  <a:srgbClr val="336699"/>
                </a:solidFill>
                <a:latin typeface="微软雅黑" panose="020B0503020204020204" pitchFamily="34" charset="-122"/>
                <a:ea typeface="微软雅黑" panose="020B0503020204020204" pitchFamily="34" charset="-122"/>
              </a:rPr>
              <a:t>浏览、汇总</a:t>
            </a:r>
            <a:endParaRPr lang="zh-CN" altLang="en-US" sz="2400" dirty="0">
              <a:solidFill>
                <a:srgbClr val="336699"/>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30" name="图片 6"/>
          <p:cNvPicPr>
            <a:picLocks noChangeAspect="1"/>
          </p:cNvPicPr>
          <p:nvPr/>
        </p:nvPicPr>
        <p:blipFill>
          <a:blip r:embed="rId1"/>
          <a:stretch>
            <a:fillRect/>
          </a:stretch>
        </p:blipFill>
        <p:spPr>
          <a:xfrm>
            <a:off x="4763" y="0"/>
            <a:ext cx="9132887" cy="6858000"/>
          </a:xfrm>
          <a:prstGeom prst="rect">
            <a:avLst/>
          </a:prstGeom>
          <a:noFill/>
          <a:ln w="9525">
            <a:noFill/>
          </a:ln>
        </p:spPr>
      </p:pic>
      <p:sp>
        <p:nvSpPr>
          <p:cNvPr id="5" name="文本框 4"/>
          <p:cNvSpPr txBox="1"/>
          <p:nvPr/>
        </p:nvSpPr>
        <p:spPr>
          <a:xfrm>
            <a:off x="2803524" y="2169795"/>
            <a:ext cx="3628390" cy="1445253"/>
          </a:xfrm>
          <a:prstGeom prst="rect">
            <a:avLst/>
          </a:prstGeom>
          <a:noFill/>
        </p:spPr>
        <p:txBody>
          <a:bodyPr>
            <a:spAutoFit/>
            <a:scene3d>
              <a:camera prst="orthographicFront"/>
              <a:lightRig rig="threePt" dir="t"/>
            </a:scene3d>
          </a:bodyPr>
          <a:lstStyle/>
          <a:p>
            <a:pPr marR="0" defTabSz="914400">
              <a:buClrTx/>
              <a:buSzTx/>
              <a:buFont typeface="Arial" panose="020B0604020202020204" pitchFamily="34" charset="0"/>
              <a:buNone/>
              <a:defRPr/>
            </a:pPr>
            <a:r>
              <a:rPr kumimoji="0" lang="zh-CN" altLang="en-US" sz="8800" b="1" kern="1200" cap="none" spc="0" normalizeH="0" baseline="0" noProof="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cs typeface="+mn-cs"/>
              </a:rPr>
              <a:t>谢 谢！</a:t>
            </a:r>
            <a:endParaRPr kumimoji="0" lang="zh-CN" altLang="en-US" sz="8800" b="1" kern="1200" cap="none" spc="0" normalizeH="0" baseline="0" noProof="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3" name="图片 6"/>
          <p:cNvPicPr>
            <a:picLocks noChangeAspect="1"/>
          </p:cNvPicPr>
          <p:nvPr/>
        </p:nvPicPr>
        <p:blipFill>
          <a:blip r:embed="rId1"/>
          <a:stretch>
            <a:fillRect/>
          </a:stretch>
        </p:blipFill>
        <p:spPr>
          <a:xfrm>
            <a:off x="11113" y="-179387"/>
            <a:ext cx="9132887" cy="6858000"/>
          </a:xfrm>
          <a:prstGeom prst="rect">
            <a:avLst/>
          </a:prstGeom>
          <a:noFill/>
          <a:ln w="9525">
            <a:noFill/>
          </a:ln>
        </p:spPr>
      </p:pic>
      <p:sp>
        <p:nvSpPr>
          <p:cNvPr id="13314" name="矩形 1"/>
          <p:cNvSpPr/>
          <p:nvPr/>
        </p:nvSpPr>
        <p:spPr>
          <a:xfrm>
            <a:off x="0" y="1371600"/>
            <a:ext cx="9144000" cy="5486400"/>
          </a:xfrm>
          <a:prstGeom prst="rect">
            <a:avLst/>
          </a:prstGeom>
          <a:solidFill>
            <a:schemeClr val="bg1"/>
          </a:solidFill>
          <a:ln w="9525">
            <a:noFill/>
          </a:ln>
        </p:spPr>
        <p:txBody>
          <a:bodyPr lIns="90170" tIns="46990" rIns="90170" bIns="46990" anchor="ctr"/>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13315"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13316" name="TextBox 20"/>
          <p:cNvSpPr txBox="1"/>
          <p:nvPr/>
        </p:nvSpPr>
        <p:spPr>
          <a:xfrm>
            <a:off x="381000" y="2619375"/>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7"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13318" name="文本框 1"/>
          <p:cNvSpPr txBox="1"/>
          <p:nvPr/>
        </p:nvSpPr>
        <p:spPr>
          <a:xfrm>
            <a:off x="914400" y="169863"/>
            <a:ext cx="6707188" cy="553085"/>
          </a:xfrm>
          <a:prstGeom prst="rect">
            <a:avLst/>
          </a:prstGeom>
          <a:noFill/>
          <a:ln w="9525">
            <a:noFill/>
          </a:ln>
        </p:spPr>
        <p:txBody>
          <a:bodyPr anchor="t">
            <a:spAutoFit/>
          </a:bodyPr>
          <a:p>
            <a:r>
              <a:rPr lang="zh-CN" altLang="en-US" sz="3000" b="1" dirty="0">
                <a:solidFill>
                  <a:schemeClr val="bg1"/>
                </a:solidFill>
                <a:ea typeface="微软雅黑" panose="020B0503020204020204" pitchFamily="34" charset="-122"/>
                <a:sym typeface="+mn-ea"/>
              </a:rPr>
              <a:t>申报文本常见问题</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13319" name="TextBox 9"/>
          <p:cNvSpPr txBox="1"/>
          <p:nvPr/>
        </p:nvSpPr>
        <p:spPr>
          <a:xfrm>
            <a:off x="492125" y="1084263"/>
            <a:ext cx="8051800" cy="369887"/>
          </a:xfrm>
          <a:prstGeom prst="rect">
            <a:avLst/>
          </a:prstGeom>
          <a:noFill/>
          <a:ln w="9525">
            <a:noFill/>
          </a:ln>
        </p:spPr>
        <p:txBody>
          <a:bodyPr anchor="t">
            <a:spAutoFit/>
          </a:bodyPr>
          <a:p>
            <a:endParaRPr lang="zh-CN" altLang="en-US" dirty="0">
              <a:latin typeface="Arial" panose="020B0604020202020204" pitchFamily="34" charset="0"/>
              <a:ea typeface="宋体" panose="02010600030101010101" pitchFamily="2" charset="-122"/>
            </a:endParaRPr>
          </a:p>
        </p:txBody>
      </p:sp>
      <p:graphicFrame>
        <p:nvGraphicFramePr>
          <p:cNvPr id="9" name="表格 8"/>
          <p:cNvGraphicFramePr>
            <a:graphicFrameLocks noGrp="1"/>
          </p:cNvGraphicFramePr>
          <p:nvPr/>
        </p:nvGraphicFramePr>
        <p:xfrm>
          <a:off x="357188" y="1601788"/>
          <a:ext cx="8308975" cy="4754880"/>
        </p:xfrm>
        <a:graphic>
          <a:graphicData uri="http://schemas.openxmlformats.org/drawingml/2006/table">
            <a:tbl>
              <a:tblPr firstRow="1" bandRow="1">
                <a:tableStyleId>{5C22544A-7EE6-4342-B048-85BDC9FD1C3A}</a:tableStyleId>
              </a:tblPr>
              <a:tblGrid>
                <a:gridCol w="4652010"/>
                <a:gridCol w="3657158"/>
              </a:tblGrid>
              <a:tr h="370840">
                <a:tc>
                  <a:txBody>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问题</a:t>
                      </a:r>
                      <a:endParaRPr lang="zh-CN" altLang="en-US" sz="2400" dirty="0">
                        <a:latin typeface="微软雅黑" panose="020B0503020204020204" pitchFamily="34" charset="-122"/>
                        <a:ea typeface="微软雅黑" panose="020B0503020204020204" pitchFamily="34" charset="-122"/>
                      </a:endParaRPr>
                    </a:p>
                  </a:txBody>
                  <a:tcPr/>
                </a:tc>
                <a:tc>
                  <a:txBody>
                    <a:bodyPr/>
                    <a:lstStyle/>
                    <a:p>
                      <a:pPr>
                        <a:lnSpc>
                          <a:spcPct val="150000"/>
                        </a:lnSpc>
                      </a:pPr>
                      <a:r>
                        <a:rPr lang="zh-CN" altLang="en-US" sz="2400" dirty="0" smtClean="0">
                          <a:latin typeface="微软雅黑" panose="020B0503020204020204" pitchFamily="34" charset="-122"/>
                          <a:ea typeface="微软雅黑" panose="020B0503020204020204" pitchFamily="34" charset="-122"/>
                        </a:rPr>
                        <a:t>建议</a:t>
                      </a:r>
                      <a:endParaRPr lang="zh-CN" altLang="en-US" sz="2400" dirty="0">
                        <a:latin typeface="微软雅黑" panose="020B0503020204020204" pitchFamily="34" charset="-122"/>
                        <a:ea typeface="微软雅黑" panose="020B0503020204020204" pitchFamily="34" charset="-122"/>
                      </a:endParaRPr>
                    </a:p>
                  </a:txBody>
                  <a:tcPr/>
                </a:tc>
              </a:tr>
              <a:tr h="370840">
                <a:tc>
                  <a:txBody>
                    <a:bodyPr/>
                    <a:lstStyle/>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1</a:t>
                      </a:r>
                      <a:r>
                        <a:rPr lang="zh-CN" altLang="en-US" sz="1600" dirty="0">
                          <a:solidFill>
                            <a:srgbClr val="336699"/>
                          </a:solidFill>
                          <a:latin typeface="微软雅黑" panose="020B0503020204020204" pitchFamily="34" charset="-122"/>
                          <a:ea typeface="微软雅黑" panose="020B0503020204020204" pitchFamily="34" charset="-122"/>
                          <a:sym typeface="+mn-ea"/>
                        </a:rPr>
                        <a:t>、项目计划、实施内容</a:t>
                      </a:r>
                      <a:r>
                        <a:rPr lang="zh-CN" altLang="en-US" sz="1600" dirty="0">
                          <a:solidFill>
                            <a:srgbClr val="336699"/>
                          </a:solidFill>
                          <a:latin typeface="微软雅黑" panose="020B0503020204020204" pitchFamily="34" charset="-122"/>
                          <a:ea typeface="微软雅黑" panose="020B0503020204020204" pitchFamily="34" charset="-122"/>
                          <a:sym typeface="宋体" panose="02010600030101010101" pitchFamily="2" charset="-122"/>
                        </a:rPr>
                        <a:t>与</a:t>
                      </a:r>
                      <a:r>
                        <a:rPr lang="zh-CN" altLang="en-US" sz="1600" dirty="0">
                          <a:solidFill>
                            <a:srgbClr val="336699"/>
                          </a:solidFill>
                          <a:latin typeface="微软雅黑" panose="020B0503020204020204" pitchFamily="34" charset="-122"/>
                          <a:ea typeface="微软雅黑" panose="020B0503020204020204" pitchFamily="34" charset="-122"/>
                          <a:sym typeface="+mn-ea"/>
                        </a:rPr>
                        <a:t>经费预算不匹配</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2</a:t>
                      </a:r>
                      <a:r>
                        <a:rPr lang="zh-CN" altLang="en-US" sz="1600" dirty="0">
                          <a:solidFill>
                            <a:srgbClr val="336699"/>
                          </a:solidFill>
                          <a:latin typeface="微软雅黑" panose="020B0503020204020204" pitchFamily="34" charset="-122"/>
                          <a:ea typeface="微软雅黑" panose="020B0503020204020204" pitchFamily="34" charset="-122"/>
                          <a:sym typeface="+mn-ea"/>
                        </a:rPr>
                        <a:t>、延续性项目前期基础及建设成果表述不充分</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3</a:t>
                      </a:r>
                      <a:r>
                        <a:rPr lang="zh-CN" altLang="en-US" sz="1600" dirty="0">
                          <a:solidFill>
                            <a:srgbClr val="336699"/>
                          </a:solidFill>
                          <a:latin typeface="微软雅黑" panose="020B0503020204020204" pitchFamily="34" charset="-122"/>
                          <a:ea typeface="微软雅黑" panose="020B0503020204020204" pitchFamily="34" charset="-122"/>
                          <a:sym typeface="+mn-ea"/>
                        </a:rPr>
                        <a:t>、经费预算细化程度不够</a:t>
                      </a:r>
                      <a:endParaRPr lang="zh-CN" altLang="en-US" sz="1600"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4</a:t>
                      </a:r>
                      <a:r>
                        <a:rPr lang="zh-CN" altLang="en-US" sz="1600" dirty="0">
                          <a:solidFill>
                            <a:srgbClr val="336699"/>
                          </a:solidFill>
                          <a:latin typeface="微软雅黑" panose="020B0503020204020204" pitchFamily="34" charset="-122"/>
                          <a:ea typeface="微软雅黑" panose="020B0503020204020204" pitchFamily="34" charset="-122"/>
                          <a:sym typeface="+mn-ea"/>
                        </a:rPr>
                        <a:t>、在专项经费中列支日常费用</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5</a:t>
                      </a:r>
                      <a:r>
                        <a:rPr lang="zh-CN" altLang="en-US" sz="1600" dirty="0">
                          <a:solidFill>
                            <a:srgbClr val="336699"/>
                          </a:solidFill>
                          <a:latin typeface="微软雅黑" panose="020B0503020204020204" pitchFamily="34" charset="-122"/>
                          <a:ea typeface="微软雅黑" panose="020B0503020204020204" pitchFamily="34" charset="-122"/>
                          <a:sym typeface="+mn-ea"/>
                        </a:rPr>
                        <a:t>、绩效目标不清晰</a:t>
                      </a:r>
                      <a:endParaRPr lang="zh-CN" altLang="en-US" sz="16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6</a:t>
                      </a:r>
                      <a:r>
                        <a:rPr lang="zh-CN" altLang="en-US" sz="1600" dirty="0">
                          <a:solidFill>
                            <a:srgbClr val="336699"/>
                          </a:solidFill>
                          <a:latin typeface="微软雅黑" panose="020B0503020204020204" pitchFamily="34" charset="-122"/>
                          <a:ea typeface="微软雅黑" panose="020B0503020204020204" pitchFamily="34" charset="-122"/>
                          <a:sym typeface="+mn-ea"/>
                        </a:rPr>
                        <a:t>、计算错误及前后不一致</a:t>
                      </a:r>
                      <a:endParaRPr lang="zh-CN" altLang="en-US" sz="1600" dirty="0">
                        <a:solidFill>
                          <a:srgbClr val="336699"/>
                        </a:solidFill>
                        <a:latin typeface="微软雅黑" panose="020B0503020204020204" pitchFamily="34" charset="-122"/>
                        <a:ea typeface="微软雅黑" panose="020B0503020204020204" pitchFamily="34" charset="-122"/>
                        <a:sym typeface="+mn-ea"/>
                      </a:endParaRPr>
                    </a:p>
                    <a:p>
                      <a:pPr>
                        <a:lnSpc>
                          <a:spcPct val="150000"/>
                        </a:lnSpc>
                      </a:pPr>
                      <a:r>
                        <a:rPr lang="en-US" altLang="zh-CN" sz="1600" dirty="0">
                          <a:solidFill>
                            <a:srgbClr val="336699"/>
                          </a:solidFill>
                          <a:latin typeface="微软雅黑" panose="020B0503020204020204" pitchFamily="34" charset="-122"/>
                          <a:ea typeface="微软雅黑" panose="020B0503020204020204" pitchFamily="34" charset="-122"/>
                          <a:sym typeface="+mn-ea"/>
                        </a:rPr>
                        <a:t>7</a:t>
                      </a:r>
                      <a:r>
                        <a:rPr lang="zh-CN" altLang="en-US" sz="1600" dirty="0">
                          <a:solidFill>
                            <a:srgbClr val="336699"/>
                          </a:solidFill>
                          <a:latin typeface="微软雅黑" panose="020B0503020204020204" pitchFamily="34" charset="-122"/>
                          <a:ea typeface="微软雅黑" panose="020B0503020204020204" pitchFamily="34" charset="-122"/>
                          <a:sym typeface="+mn-ea"/>
                        </a:rPr>
                        <a:t>、项目区分度不高</a:t>
                      </a:r>
                      <a:endParaRPr lang="zh-CN" altLang="en-US" sz="1600" dirty="0" smtClean="0">
                        <a:solidFill>
                          <a:srgbClr val="336699"/>
                        </a:solidFill>
                        <a:latin typeface="微软雅黑" panose="020B0503020204020204" pitchFamily="34" charset="-122"/>
                        <a:ea typeface="微软雅黑" panose="020B0503020204020204" pitchFamily="34" charset="-122"/>
                        <a:sym typeface="+mn-ea"/>
                      </a:endParaRPr>
                    </a:p>
                    <a:p>
                      <a:pPr>
                        <a:lnSpc>
                          <a:spcPct val="150000"/>
                        </a:lnSpc>
                      </a:pPr>
                      <a:endParaRPr lang="zh-CN" altLang="en-US" sz="1600" dirty="0">
                        <a:latin typeface="微软雅黑" panose="020B0503020204020204" pitchFamily="34" charset="-122"/>
                        <a:ea typeface="微软雅黑" panose="020B0503020204020204" pitchFamily="34" charset="-122"/>
                        <a:sym typeface="+mn-ea"/>
                      </a:endParaRPr>
                    </a:p>
                  </a:txBody>
                  <a:tcPr/>
                </a:tc>
                <a:tc>
                  <a:txBody>
                    <a:bodyPr/>
                    <a:lstStyle/>
                    <a:p>
                      <a:pPr algn="l">
                        <a:lnSpc>
                          <a:spcPct val="150000"/>
                        </a:lnSpc>
                      </a:pPr>
                      <a:r>
                        <a:rPr lang="zh-CN" altLang="en-US" sz="1600" dirty="0">
                          <a:solidFill>
                            <a:srgbClr val="336699"/>
                          </a:solidFill>
                          <a:latin typeface="微软雅黑" panose="020B0503020204020204" pitchFamily="34" charset="-122"/>
                          <a:ea typeface="微软雅黑" panose="020B0503020204020204" pitchFamily="34" charset="-122"/>
                        </a:rPr>
                        <a:t>1、熟悉经费管理规定</a:t>
                      </a:r>
                      <a:endParaRPr lang="zh-CN" altLang="en-US" sz="16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zh-CN" altLang="en-US" sz="1600" dirty="0">
                          <a:solidFill>
                            <a:srgbClr val="336699"/>
                          </a:solidFill>
                          <a:latin typeface="微软雅黑" panose="020B0503020204020204" pitchFamily="34" charset="-122"/>
                          <a:ea typeface="微软雅黑" panose="020B0503020204020204" pitchFamily="34" charset="-122"/>
                        </a:rPr>
                        <a:t>2、加强顶层设计和统筹</a:t>
                      </a:r>
                      <a:endParaRPr lang="zh-CN" altLang="en-US" sz="16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zh-CN" altLang="en-US" sz="1600" dirty="0">
                          <a:solidFill>
                            <a:srgbClr val="336699"/>
                          </a:solidFill>
                          <a:latin typeface="微软雅黑" panose="020B0503020204020204" pitchFamily="34" charset="-122"/>
                          <a:ea typeface="微软雅黑" panose="020B0503020204020204" pitchFamily="34" charset="-122"/>
                        </a:rPr>
                        <a:t>3、厘清专项经费和日常经费的关系</a:t>
                      </a:r>
                      <a:endParaRPr lang="zh-CN" altLang="en-US" sz="1600" dirty="0">
                        <a:solidFill>
                          <a:srgbClr val="336699"/>
                        </a:solidFill>
                        <a:latin typeface="微软雅黑" panose="020B0503020204020204" pitchFamily="34" charset="-122"/>
                        <a:ea typeface="微软雅黑" panose="020B0503020204020204" pitchFamily="34" charset="-122"/>
                      </a:endParaRPr>
                    </a:p>
                    <a:p>
                      <a:pPr algn="l">
                        <a:lnSpc>
                          <a:spcPct val="150000"/>
                        </a:lnSpc>
                      </a:pPr>
                      <a:r>
                        <a:rPr lang="zh-CN" altLang="en-US" sz="1600" dirty="0">
                          <a:solidFill>
                            <a:srgbClr val="336699"/>
                          </a:solidFill>
                          <a:latin typeface="微软雅黑" panose="020B0503020204020204" pitchFamily="34" charset="-122"/>
                          <a:ea typeface="微软雅黑" panose="020B0503020204020204" pitchFamily="34" charset="-122"/>
                        </a:rPr>
                        <a:t>4、注意收集和补充支撑材料，尤其是涉及信息化和基建修缮类项目</a:t>
                      </a:r>
                      <a:endParaRPr lang="zh-CN" altLang="en-US" sz="1600" dirty="0">
                        <a:solidFill>
                          <a:srgbClr val="336699"/>
                        </a:solidFill>
                        <a:latin typeface="微软雅黑" panose="020B0503020204020204" pitchFamily="34" charset="-122"/>
                        <a:ea typeface="微软雅黑" panose="020B0503020204020204" pitchFamily="34" charset="-122"/>
                      </a:endParaRPr>
                    </a:p>
                    <a:p>
                      <a:pPr algn="l">
                        <a:lnSpc>
                          <a:spcPct val="150000"/>
                        </a:lnSpc>
                      </a:pPr>
                      <a:endParaRPr lang="zh-CN" altLang="en-US" sz="2400" dirty="0" smtClean="0">
                        <a:latin typeface="微软雅黑" panose="020B0503020204020204" pitchFamily="34" charset="-122"/>
                        <a:ea typeface="微软雅黑" panose="020B0503020204020204" pitchFamily="34" charset="-122"/>
                      </a:endParaRPr>
                    </a:p>
                  </a:txBody>
                  <a:tcPr/>
                </a:tc>
              </a:tr>
            </a:tbl>
          </a:graphicData>
        </a:graphic>
      </p:graphicFrame>
      <p:sp>
        <p:nvSpPr>
          <p:cNvPr id="2" name="文本框 1"/>
          <p:cNvSpPr txBox="1"/>
          <p:nvPr/>
        </p:nvSpPr>
        <p:spPr>
          <a:xfrm>
            <a:off x="396875" y="5654040"/>
            <a:ext cx="8373110" cy="645160"/>
          </a:xfrm>
          <a:prstGeom prst="rect">
            <a:avLst/>
          </a:prstGeom>
          <a:noFill/>
        </p:spPr>
        <p:txBody>
          <a:bodyPr wrap="square" rtlCol="0">
            <a:spAutoFit/>
          </a:bodyPr>
          <a:p>
            <a:r>
              <a:rPr lang="zh-CN" altLang="en-US" dirty="0">
                <a:solidFill>
                  <a:srgbClr val="336699"/>
                </a:solidFill>
                <a:latin typeface="微软雅黑" panose="020B0503020204020204" pitchFamily="34" charset="-122"/>
                <a:ea typeface="微软雅黑" panose="020B0503020204020204" pitchFamily="34" charset="-122"/>
                <a:sym typeface="+mn-ea"/>
              </a:rPr>
              <a:t>此外，个别项目存在重复申报、抄袭，以及部分项目区分度低。</a:t>
            </a:r>
            <a:endParaRPr lang="zh-CN" altLang="en-US" dirty="0">
              <a:solidFill>
                <a:srgbClr val="336699"/>
              </a:solidFill>
              <a:latin typeface="微软雅黑" panose="020B0503020204020204" pitchFamily="34" charset="-122"/>
              <a:ea typeface="微软雅黑" panose="020B0503020204020204" pitchFamily="34" charset="-122"/>
            </a:endParaRPr>
          </a:p>
          <a:p>
            <a:endParaRPr lang="zh-CN" alt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3" name="图片 6"/>
          <p:cNvPicPr>
            <a:picLocks noChangeAspect="1"/>
          </p:cNvPicPr>
          <p:nvPr/>
        </p:nvPicPr>
        <p:blipFill>
          <a:blip r:embed="rId1"/>
          <a:stretch>
            <a:fillRect/>
          </a:stretch>
        </p:blipFill>
        <p:spPr>
          <a:xfrm>
            <a:off x="11113" y="-187325"/>
            <a:ext cx="9132887" cy="6858000"/>
          </a:xfrm>
          <a:prstGeom prst="rect">
            <a:avLst/>
          </a:prstGeom>
          <a:noFill/>
          <a:ln w="9525">
            <a:noFill/>
          </a:ln>
        </p:spPr>
      </p:pic>
      <p:sp>
        <p:nvSpPr>
          <p:cNvPr id="8194" name="矩形 1"/>
          <p:cNvSpPr/>
          <p:nvPr/>
        </p:nvSpPr>
        <p:spPr>
          <a:xfrm>
            <a:off x="0" y="1371600"/>
            <a:ext cx="9144000" cy="5486400"/>
          </a:xfrm>
          <a:prstGeom prst="rect">
            <a:avLst/>
          </a:prstGeom>
          <a:solidFill>
            <a:schemeClr val="bg1"/>
          </a:solidFill>
          <a:ln w="9525">
            <a:noFill/>
          </a:ln>
        </p:spPr>
        <p:txBody>
          <a:bodyPr lIns="90170" tIns="46990" rIns="90170" bIns="46990" anchor="ctr"/>
          <a:p>
            <a:pPr>
              <a:lnSpc>
                <a:spcPct val="150000"/>
              </a:lnSpc>
            </a:pPr>
            <a:endParaRPr lang="zh-CN" altLang="en-US" sz="2400" dirty="0">
              <a:latin typeface="微软雅黑" panose="020B0503020204020204" pitchFamily="34" charset="-122"/>
              <a:ea typeface="微软雅黑" panose="020B0503020204020204" pitchFamily="34" charset="-122"/>
            </a:endParaRPr>
          </a:p>
          <a:p>
            <a:pPr algn="ctr">
              <a:lnSpc>
                <a:spcPct val="150000"/>
              </a:lnSpc>
            </a:pPr>
            <a:endParaRPr lang="zh-CN" altLang="en-US"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8195" name="Picture 3" descr="教委图标"/>
          <p:cNvPicPr>
            <a:picLocks noChangeAspect="1"/>
          </p:cNvPicPr>
          <p:nvPr/>
        </p:nvPicPr>
        <p:blipFill>
          <a:blip r:embed="rId2"/>
          <a:stretch>
            <a:fillRect/>
          </a:stretch>
        </p:blipFill>
        <p:spPr>
          <a:xfrm>
            <a:off x="381000" y="265113"/>
            <a:ext cx="533400" cy="504825"/>
          </a:xfrm>
          <a:prstGeom prst="rect">
            <a:avLst/>
          </a:prstGeom>
          <a:noFill/>
          <a:ln w="9525">
            <a:noFill/>
          </a:ln>
        </p:spPr>
      </p:pic>
      <p:sp>
        <p:nvSpPr>
          <p:cNvPr id="8196" name="TextBox 20"/>
          <p:cNvSpPr txBox="1"/>
          <p:nvPr/>
        </p:nvSpPr>
        <p:spPr>
          <a:xfrm>
            <a:off x="381000" y="2619375"/>
            <a:ext cx="4349750" cy="460375"/>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8197" name="TextBox 20"/>
          <p:cNvSpPr txBox="1"/>
          <p:nvPr/>
        </p:nvSpPr>
        <p:spPr>
          <a:xfrm>
            <a:off x="14288" y="4379913"/>
            <a:ext cx="4441825" cy="493712"/>
          </a:xfrm>
          <a:prstGeom prst="rect">
            <a:avLst/>
          </a:prstGeom>
          <a:noFill/>
          <a:ln w="9525">
            <a:noFill/>
          </a:ln>
        </p:spPr>
        <p:txBody>
          <a:bodyPr anchor="t">
            <a:spAutoFit/>
          </a:bodyPr>
          <a:p>
            <a:pPr>
              <a:lnSpc>
                <a:spcPct val="110000"/>
              </a:lnSpc>
            </a:pPr>
            <a:r>
              <a:rPr lang="en-US" altLang="zh-CN" sz="2200" b="1" dirty="0">
                <a:latin typeface="华文中宋" panose="02010600040101010101" pitchFamily="2" charset="-122"/>
                <a:ea typeface="华文中宋" panose="02010600040101010101" pitchFamily="2" charset="-122"/>
              </a:rPr>
              <a:t>  </a:t>
            </a:r>
            <a:r>
              <a:rPr lang="en-US" altLang="zh-CN" sz="2400" b="1" dirty="0">
                <a:solidFill>
                  <a:srgbClr val="336699"/>
                </a:solidFill>
                <a:latin typeface="微软雅黑" panose="020B0503020204020204" pitchFamily="34" charset="-122"/>
                <a:ea typeface="微软雅黑" panose="020B0503020204020204" pitchFamily="34" charset="-122"/>
              </a:rPr>
              <a:t>   </a:t>
            </a:r>
            <a:endParaRPr lang="zh-CN" altLang="en-US" sz="2400" b="1" dirty="0">
              <a:solidFill>
                <a:srgbClr val="336699"/>
              </a:solidFill>
              <a:latin typeface="微软雅黑" panose="020B0503020204020204" pitchFamily="34" charset="-122"/>
              <a:ea typeface="微软雅黑" panose="020B0503020204020204" pitchFamily="34" charset="-122"/>
            </a:endParaRPr>
          </a:p>
        </p:txBody>
      </p:sp>
      <p:sp>
        <p:nvSpPr>
          <p:cNvPr id="8198" name="文本框 1"/>
          <p:cNvSpPr txBox="1"/>
          <p:nvPr/>
        </p:nvSpPr>
        <p:spPr>
          <a:xfrm>
            <a:off x="1431925" y="409575"/>
            <a:ext cx="6707188" cy="553085"/>
          </a:xfrm>
          <a:prstGeom prst="rect">
            <a:avLst/>
          </a:prstGeom>
          <a:noFill/>
          <a:ln w="9525">
            <a:noFill/>
          </a:ln>
        </p:spPr>
        <p:txBody>
          <a:bodyPr anchor="t">
            <a:spAutoFit/>
          </a:bodyPr>
          <a:p>
            <a:r>
              <a:rPr lang="en-US" altLang="zh-CN" sz="3000" b="1" dirty="0">
                <a:solidFill>
                  <a:schemeClr val="bg1"/>
                </a:solidFill>
                <a:latin typeface="Arial" panose="020B0604020202020204" pitchFamily="34" charset="0"/>
                <a:ea typeface="微软雅黑" panose="020B0503020204020204" pitchFamily="34" charset="-122"/>
              </a:rPr>
              <a:t>2019</a:t>
            </a:r>
            <a:r>
              <a:rPr lang="zh-CN" altLang="en-US" sz="3000" b="1" dirty="0">
                <a:solidFill>
                  <a:schemeClr val="bg1"/>
                </a:solidFill>
                <a:latin typeface="Arial" panose="020B0604020202020204" pitchFamily="34" charset="0"/>
                <a:ea typeface="微软雅黑" panose="020B0503020204020204" pitchFamily="34" charset="-122"/>
              </a:rPr>
              <a:t>年度申报表修改及填制说明</a:t>
            </a:r>
            <a:endParaRPr lang="zh-CN" altLang="en-US" sz="3000" b="1" dirty="0">
              <a:solidFill>
                <a:schemeClr val="bg1"/>
              </a:solidFill>
              <a:latin typeface="Arial" panose="020B0604020202020204" pitchFamily="34" charset="0"/>
              <a:ea typeface="微软雅黑" panose="020B0503020204020204" pitchFamily="34" charset="-122"/>
            </a:endParaRPr>
          </a:p>
        </p:txBody>
      </p:sp>
      <p:sp>
        <p:nvSpPr>
          <p:cNvPr id="8199" name="TextBox 9"/>
          <p:cNvSpPr txBox="1"/>
          <p:nvPr/>
        </p:nvSpPr>
        <p:spPr>
          <a:xfrm>
            <a:off x="492125" y="1084263"/>
            <a:ext cx="8051800" cy="369887"/>
          </a:xfrm>
          <a:prstGeom prst="rect">
            <a:avLst/>
          </a:prstGeom>
          <a:noFill/>
          <a:ln w="9525">
            <a:noFill/>
          </a:ln>
        </p:spPr>
        <p:txBody>
          <a:bodyPr anchor="t">
            <a:spAutoFit/>
          </a:bodyPr>
          <a:p>
            <a:endParaRPr lang="zh-CN" altLang="en-US" dirty="0">
              <a:latin typeface="Arial" panose="020B0604020202020204" pitchFamily="34" charset="0"/>
              <a:ea typeface="宋体" panose="02010600030101010101" pitchFamily="2" charset="-122"/>
            </a:endParaRPr>
          </a:p>
        </p:txBody>
      </p:sp>
      <p:sp>
        <p:nvSpPr>
          <p:cNvPr id="8200" name="文本框 1"/>
          <p:cNvSpPr txBox="1"/>
          <p:nvPr/>
        </p:nvSpPr>
        <p:spPr>
          <a:xfrm>
            <a:off x="381000" y="1371600"/>
            <a:ext cx="8253413" cy="5631180"/>
          </a:xfrm>
          <a:prstGeom prst="rect">
            <a:avLst/>
          </a:prstGeom>
          <a:noFill/>
          <a:ln w="9525">
            <a:noFill/>
          </a:ln>
        </p:spPr>
        <p:txBody>
          <a:bodyPr wrap="square" anchor="t">
            <a:spAutoFit/>
          </a:bodyPr>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1.表一信息的修改</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体现项目的延续情况，根据实际情况分年度填写</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体现项目负责人的责任，方便联系人对接具体工作</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2.绩效目标分解表的修改</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根据财政要求增加投入与管理目标</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3.明细测算表的修改</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根据申报单位要求加实施内容，下分列具体费用，是预算审核的重点</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r>
              <a:rPr lang="zh-CN" sz="2400" dirty="0">
                <a:solidFill>
                  <a:srgbClr val="336699"/>
                </a:solidFill>
                <a:latin typeface="微软雅黑" panose="020B0503020204020204" pitchFamily="34" charset="-122"/>
                <a:ea typeface="微软雅黑" panose="020B0503020204020204" pitchFamily="34" charset="-122"/>
              </a:rPr>
              <a:t>要求填列劳务费比例（系统将自动计算）</a:t>
            </a:r>
            <a:endParaRPr lang="zh-CN" sz="2400" dirty="0">
              <a:solidFill>
                <a:srgbClr val="336699"/>
              </a:solidFill>
              <a:latin typeface="微软雅黑" panose="020B0503020204020204" pitchFamily="34" charset="-122"/>
              <a:ea typeface="微软雅黑" panose="020B0503020204020204" pitchFamily="34" charset="-122"/>
            </a:endParaRPr>
          </a:p>
          <a:p>
            <a:pPr>
              <a:lnSpc>
                <a:spcPct val="150000"/>
              </a:lnSpc>
            </a:pPr>
            <a:endParaRPr lang="zh-CN" altLang="zh-CN" sz="2400" dirty="0">
              <a:solidFill>
                <a:srgbClr val="336699"/>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图片 3"/>
          <p:cNvPicPr>
            <a:picLocks noChangeAspect="1"/>
          </p:cNvPicPr>
          <p:nvPr/>
        </p:nvPicPr>
        <p:blipFill>
          <a:blip r:embed="rId1"/>
          <a:stretch>
            <a:fillRect/>
          </a:stretch>
        </p:blipFill>
        <p:spPr>
          <a:xfrm>
            <a:off x="68263" y="79375"/>
            <a:ext cx="4635500" cy="6524625"/>
          </a:xfrm>
          <a:prstGeom prst="rect">
            <a:avLst/>
          </a:prstGeom>
          <a:noFill/>
          <a:ln w="9525">
            <a:noFill/>
          </a:ln>
        </p:spPr>
      </p:pic>
      <p:sp>
        <p:nvSpPr>
          <p:cNvPr id="10243" name="文本框 4"/>
          <p:cNvSpPr txBox="1"/>
          <p:nvPr/>
        </p:nvSpPr>
        <p:spPr>
          <a:xfrm>
            <a:off x="5064125" y="1112838"/>
            <a:ext cx="3616325" cy="4523105"/>
          </a:xfrm>
          <a:prstGeom prst="rect">
            <a:avLst/>
          </a:prstGeom>
          <a:noFill/>
          <a:ln w="9525">
            <a:noFill/>
          </a:ln>
        </p:spPr>
        <p:txBody>
          <a:bodyPr>
            <a:spAutoFit/>
          </a:bodyPr>
          <a:p>
            <a:pPr>
              <a:lnSpc>
                <a:spcPct val="150000"/>
              </a:lnSpc>
            </a:pP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1.项目编号请按照“201</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9</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处室简称+一级项目序号</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二级项目序号”的格式填写。如：201</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9</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基教1</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1</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/2019</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基转</a:t>
            </a:r>
            <a:r>
              <a:rPr lang="en-US" altLang="zh-CN"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1-1</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。项目编号由责任处室统一编制，生成之后不再变更。</a:t>
            </a:r>
            <a:endPar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2.“**年度预算项目”处请注意填写经费使用年份，而非申请时点。</a:t>
            </a:r>
            <a:endPar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3.“项目名称”需填写经项目责任处室认可的项目全称，不可随意简化或变更。</a:t>
            </a:r>
            <a:endPar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4.实施单位务必加盖清晰</a:t>
            </a:r>
            <a:r>
              <a:rPr lang="zh-CN" altLang="en-US" sz="16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公章</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，并填写与公章一致的</a:t>
            </a:r>
            <a:r>
              <a:rPr lang="zh-CN" altLang="en-US" sz="16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单位全称</a:t>
            </a:r>
            <a:r>
              <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sz="1600"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7" name="文本框 2"/>
          <p:cNvSpPr txBox="1"/>
          <p:nvPr/>
        </p:nvSpPr>
        <p:spPr>
          <a:xfrm>
            <a:off x="5166995" y="844233"/>
            <a:ext cx="3165475" cy="3415030"/>
          </a:xfrm>
          <a:prstGeom prst="rect">
            <a:avLst/>
          </a:prstGeom>
          <a:noFill/>
          <a:ln w="9525">
            <a:noFill/>
          </a:ln>
        </p:spPr>
        <p:txBody>
          <a:bodyPr>
            <a:spAutoFit/>
          </a:bodyPr>
          <a:p>
            <a:pPr>
              <a:lnSpc>
                <a:spcPct val="150000"/>
              </a:lnSpc>
            </a:pPr>
            <a:r>
              <a:rPr lang="en-US" altLang="zh-CN"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a:t>
            </a:r>
            <a:r>
              <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1.项目预算单位为</a:t>
            </a:r>
            <a:r>
              <a:rPr lang="zh-CN" altLang="en-US"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“万元”</a:t>
            </a:r>
            <a:r>
              <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，不应填写其他数量级。此处金额与明细表合计金额应保持完全一致，原则上应为</a:t>
            </a:r>
            <a:r>
              <a:rPr lang="zh-CN" altLang="en-US"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整数</a:t>
            </a:r>
            <a:r>
              <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2.历年延续性项目需根据实际情况填写往年预算及执行率。</a:t>
            </a:r>
            <a:endPar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pPr>
            <a:r>
              <a:rPr lang="en-US" altLang="zh-CN"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  3.</a:t>
            </a:r>
            <a:r>
              <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rPr>
              <a:t>项目单位信息栏中，项目负责人不必是单位法定代表人。</a:t>
            </a:r>
            <a:endParaRPr lang="zh-CN" altLang="en-US" b="1" dirty="0">
              <a:solidFill>
                <a:srgbClr val="1F4E79"/>
              </a:solidFill>
              <a:latin typeface="微软雅黑" panose="020B0503020204020204" pitchFamily="34" charset="-122"/>
              <a:ea typeface="微软雅黑" panose="020B0503020204020204" pitchFamily="34" charset="-122"/>
              <a:sym typeface="宋体" panose="02010600030101010101" pitchFamily="2" charset="-122"/>
            </a:endParaRPr>
          </a:p>
        </p:txBody>
      </p:sp>
      <p:pic>
        <p:nvPicPr>
          <p:cNvPr id="2" name="图片 1" descr="截图20180413014908"/>
          <p:cNvPicPr>
            <a:picLocks noChangeAspect="1"/>
          </p:cNvPicPr>
          <p:nvPr/>
        </p:nvPicPr>
        <p:blipFill>
          <a:blip r:embed="rId1"/>
          <a:stretch>
            <a:fillRect/>
          </a:stretch>
        </p:blipFill>
        <p:spPr>
          <a:xfrm>
            <a:off x="386080" y="179705"/>
            <a:ext cx="4780915" cy="6152515"/>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90" name="图片 1" descr="微信图片_20170712121926.jpg"/>
          <p:cNvPicPr>
            <a:picLocks noChangeAspect="1"/>
          </p:cNvPicPr>
          <p:nvPr/>
        </p:nvPicPr>
        <p:blipFill>
          <a:blip r:embed="rId1"/>
          <a:stretch>
            <a:fillRect/>
          </a:stretch>
        </p:blipFill>
        <p:spPr>
          <a:xfrm>
            <a:off x="169863" y="0"/>
            <a:ext cx="3854450" cy="6858000"/>
          </a:xfrm>
          <a:prstGeom prst="rect">
            <a:avLst/>
          </a:prstGeom>
          <a:noFill/>
          <a:ln w="9525">
            <a:noFill/>
          </a:ln>
        </p:spPr>
      </p:pic>
      <p:sp>
        <p:nvSpPr>
          <p:cNvPr id="3" name="文本框 2"/>
          <p:cNvSpPr txBox="1"/>
          <p:nvPr/>
        </p:nvSpPr>
        <p:spPr>
          <a:xfrm>
            <a:off x="4170363" y="812800"/>
            <a:ext cx="4670425" cy="4246563"/>
          </a:xfrm>
          <a:prstGeom prst="rect">
            <a:avLst/>
          </a:prstGeom>
          <a:noFill/>
        </p:spPr>
        <p:txBody>
          <a:bodyPr>
            <a:spAutoFit/>
          </a:bodyPr>
          <a:lstStyle/>
          <a:p>
            <a:pPr marR="0" defTabSz="914400">
              <a:lnSpc>
                <a:spcPct val="150000"/>
              </a:lnSpc>
              <a:buClrTx/>
              <a:buSzTx/>
              <a:buFont typeface="Arial" panose="020B0604020202020204" pitchFamily="34" charset="0"/>
              <a:buNone/>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项目概况</a:t>
            </a:r>
            <a:r>
              <a:rPr kumimoji="0" lang="zh-CN"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a:t>
            </a:r>
            <a:endParaRPr kumimoji="0" lang="zh-CN"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项目实施的必要性；</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项目立项的背景和理由（包括支持方向、受益范围和对象、预期效益、项目实施对完成工作任务或促进事业发展的意义与作用等）；</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项目申报前的前期研究和论证过程等；</a:t>
            </a:r>
            <a:endParaRPr kumimoji="0" lang="zh-CN"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a:p>
            <a:pPr marL="342900" marR="0" indent="-342900" defTabSz="914400">
              <a:lnSpc>
                <a:spcPct val="150000"/>
              </a:lnSpc>
              <a:buClrTx/>
              <a:buSzTx/>
              <a:buFont typeface="Wingdings" panose="05000000000000000000" charset="0"/>
              <a:buChar char="ü"/>
              <a:defRPr/>
            </a:pPr>
            <a:r>
              <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rPr>
              <a:t>项目成果以及项目技术、经济等方面依托力量</a:t>
            </a:r>
            <a:endParaRPr kumimoji="0" sz="2000" b="1" kern="1200" cap="none" spc="0" normalizeH="0" baseline="0" noProof="1">
              <a:solidFill>
                <a:schemeClr val="accent1">
                  <a:lumMod val="50000"/>
                </a:schemeClr>
              </a:solidFill>
              <a:latin typeface="微软雅黑" panose="020B0503020204020204" pitchFamily="34" charset="-122"/>
              <a:ea typeface="微软雅黑" panose="020B0503020204020204" pitchFamily="34" charset="-122"/>
              <a:cs typeface="+mn-ea"/>
            </a:endParaRPr>
          </a:p>
        </p:txBody>
      </p:sp>
    </p:spTree>
  </p:cSld>
  <p:clrMapOvr>
    <a:masterClrMapping/>
  </p:clrMapOvr>
  <p:transition>
    <p:fade/>
  </p:transition>
</p:sld>
</file>

<file path=ppt/theme/theme1.xml><?xml version="1.0" encoding="utf-8"?>
<a:theme xmlns:a="http://schemas.openxmlformats.org/drawingml/2006/main" name="1_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10.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11.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12.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2.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3.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4.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5.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6.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7.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8.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ppt/theme/themeOverride9.xml><?xml version="1.0" encoding="utf-8"?>
<a:themeOverride xmlns:a="http://schemas.openxmlformats.org/drawingml/2006/main">
  <a:clrScheme name="">
    <a:dk1>
      <a:srgbClr val="000000"/>
    </a:dk1>
    <a:lt1>
      <a:srgbClr val="FFFFFF"/>
    </a:lt1>
    <a:dk2>
      <a:srgbClr val="004358"/>
    </a:dk2>
    <a:lt2>
      <a:srgbClr val="E2DFCC"/>
    </a:lt2>
    <a:accent1>
      <a:srgbClr val="006382"/>
    </a:accent1>
    <a:accent2>
      <a:srgbClr val="1F8A70"/>
    </a:accent2>
    <a:accent3>
      <a:srgbClr val="FFFFFF"/>
    </a:accent3>
    <a:accent4>
      <a:srgbClr val="000000"/>
    </a:accent4>
    <a:accent5>
      <a:srgbClr val="AAB8C1"/>
    </a:accent5>
    <a:accent6>
      <a:srgbClr val="1B7B64"/>
    </a:accent6>
    <a:hlink>
      <a:srgbClr val="006382"/>
    </a:hlink>
    <a:folHlink>
      <a:srgbClr val="1F8A70"/>
    </a:folHlink>
  </a:clrScheme>
</a:themeOverride>
</file>

<file path=docProps/app.xml><?xml version="1.0" encoding="utf-8"?>
<Properties xmlns="http://schemas.openxmlformats.org/officeDocument/2006/extended-properties" xmlns:vt="http://schemas.openxmlformats.org/officeDocument/2006/docPropsVTypes">
  <TotalTime>0</TotalTime>
  <Words>5504</Words>
  <Application>WPS 演示</Application>
  <PresentationFormat>全屏显示(4:3)</PresentationFormat>
  <Paragraphs>535</Paragraphs>
  <Slides>46</Slides>
  <Notes>3</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46</vt:i4>
      </vt:variant>
    </vt:vector>
  </HeadingPairs>
  <TitlesOfParts>
    <vt:vector size="56" baseType="lpstr">
      <vt:lpstr>Arial</vt:lpstr>
      <vt:lpstr>宋体</vt:lpstr>
      <vt:lpstr>Wingdings</vt:lpstr>
      <vt:lpstr>Calibri Light</vt:lpstr>
      <vt:lpstr>Calibri</vt:lpstr>
      <vt:lpstr>华文中宋</vt:lpstr>
      <vt:lpstr>微软雅黑</vt:lpstr>
      <vt:lpstr>Wingdings</vt:lpstr>
      <vt:lpstr>Arial Unicode MS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成都京东世纪贸易有限公司</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王辛</dc:creator>
  <cp:lastModifiedBy>王纾然</cp:lastModifiedBy>
  <cp:revision>206</cp:revision>
  <dcterms:created xsi:type="dcterms:W3CDTF">2014-11-18T06:19:00Z</dcterms:created>
  <dcterms:modified xsi:type="dcterms:W3CDTF">2018-04-12T18:30:09Z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