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heme/themeOverride7.xml" ContentType="application/vnd.openxmlformats-officedocument.themeOverride+xml"/>
  <Override PartName="/ppt/theme/themeOverride12.xml" ContentType="application/vnd.openxmlformats-officedocument.themeOverride+xml"/>
  <Override PartName="/ppt/theme/themeOverride21.xml" ContentType="application/vnd.openxmlformats-officedocument.themeOverr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Override5.xml" ContentType="application/vnd.openxmlformats-officedocument.themeOverride+xml"/>
  <Override PartName="/ppt/theme/themeOverride10.xml" ContentType="application/vnd.openxmlformats-officedocument.themeOverr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heme/themeOverride19.xml" ContentType="application/vnd.openxmlformats-officedocument.themeOverride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24.xml" ContentType="application/vnd.openxmlformats-officedocument.themeOverride+xml"/>
  <Override PartName="/ppt/theme/themeOverride25.xml" ContentType="application/vnd.openxmlformats-officedocument.themeOverr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Override9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22.xml" ContentType="application/vnd.openxmlformats-officedocument.themeOverride+xml"/>
  <Override PartName="/ppt/theme/themeOverride23.xml" ContentType="application/vnd.openxmlformats-officedocument.themeOverr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Override8.xml" ContentType="application/vnd.openxmlformats-officedocument.themeOverride+xml"/>
  <Override PartName="/ppt/theme/themeOverride11.xml" ContentType="application/vnd.openxmlformats-officedocument.themeOverride+xml"/>
  <Override PartName="/ppt/theme/themeOverride20.xml" ContentType="application/vnd.openxmlformats-officedocument.themeOverr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Override6.xml" ContentType="application/vnd.openxmlformats-officedocument.themeOverr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heme/themeOverride4.xml" ContentType="application/vnd.openxmlformats-officedocument.themeOverr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8"/>
  </p:notesMasterIdLst>
  <p:sldIdLst>
    <p:sldId id="611" r:id="rId2"/>
    <p:sldId id="1121" r:id="rId3"/>
    <p:sldId id="968" r:id="rId4"/>
    <p:sldId id="1089" r:id="rId5"/>
    <p:sldId id="996" r:id="rId6"/>
    <p:sldId id="999" r:id="rId7"/>
    <p:sldId id="1003" r:id="rId8"/>
    <p:sldId id="1071" r:id="rId9"/>
    <p:sldId id="1001" r:id="rId10"/>
    <p:sldId id="1007" r:id="rId11"/>
    <p:sldId id="1009" r:id="rId12"/>
    <p:sldId id="1011" r:id="rId13"/>
    <p:sldId id="1013" r:id="rId14"/>
    <p:sldId id="1015" r:id="rId15"/>
    <p:sldId id="1017" r:id="rId16"/>
    <p:sldId id="1019" r:id="rId17"/>
    <p:sldId id="1021" r:id="rId18"/>
    <p:sldId id="1023" r:id="rId19"/>
    <p:sldId id="1025" r:id="rId20"/>
    <p:sldId id="1027" r:id="rId21"/>
    <p:sldId id="1029" r:id="rId22"/>
    <p:sldId id="1035" r:id="rId23"/>
    <p:sldId id="1115" r:id="rId24"/>
    <p:sldId id="1033" r:id="rId25"/>
    <p:sldId id="1112" r:id="rId26"/>
    <p:sldId id="1113" r:id="rId27"/>
  </p:sldIdLst>
  <p:sldSz cx="9144000" cy="6858000" type="screen4x3"/>
  <p:notesSz cx="6858000" cy="9144000"/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2FDB2607-1784-4EEB-B798-7EB5836EED8A}">
        <p14:showMediaCtrls xmlns:p14="http://schemas.microsoft.com/office/powerpoint/2010/main" xmlns="" val="1"/>
      </p:ext>
    </p:extLst>
  </p:showPr>
  <p:clrMru>
    <a:srgbClr val="336699"/>
    <a:srgbClr val="808080"/>
    <a:srgbClr val="3366CC"/>
    <a:srgbClr val="0066CC"/>
    <a:srgbClr val="5F5F5F"/>
    <a:srgbClr val="292929"/>
    <a:srgbClr val="B2B2B2"/>
    <a:srgbClr val="969696"/>
    <a:srgbClr val="ACD9E7"/>
    <a:srgbClr val="379DB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36" d="100"/>
          <a:sy n="36" d="100"/>
        </p:scale>
        <p:origin x="-870" y="-72"/>
      </p:cViewPr>
      <p:guideLst>
        <p:guide orient="horz" pos="2056"/>
        <p:guide pos="288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1438" cy="7373143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0213" cy="458788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/>
          <a:p>
            <a:pPr lvl="0" eaLnBrk="1" fontAlgn="base" hangingPunct="1"/>
            <a:endParaRPr lang="zh-CN" altLang="en-US" sz="1200" strike="noStrike" noProof="1"/>
          </a:p>
        </p:txBody>
      </p:sp>
      <p:sp>
        <p:nvSpPr>
          <p:cNvPr id="2051" name="日期占位符 2"/>
          <p:cNvSpPr>
            <a:spLocks noGrp="1"/>
          </p:cNvSpPr>
          <p:nvPr>
            <p:ph type="dt" idx="1"/>
          </p:nvPr>
        </p:nvSpPr>
        <p:spPr>
          <a:xfrm>
            <a:off x="3883025" y="0"/>
            <a:ext cx="2973388" cy="458788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/>
          <a:p>
            <a:pPr lvl="0" algn="r" eaLnBrk="1" fontAlgn="base" hangingPunct="1"/>
            <a:fld id="{BB962C8B-B14F-4D97-AF65-F5344CB8AC3E}" type="datetimeFigureOut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lvl="0" algn="r" eaLnBrk="1" fontAlgn="base" hangingPunct="1"/>
              <a:t>2017/4/7</a:t>
            </a:fld>
            <a:endParaRPr lang="zh-CN" altLang="en-US" sz="1200" strike="noStrike" noProof="1"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  <p:sp>
        <p:nvSpPr>
          <p:cNvPr id="2052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2053" name="备注占位符 4"/>
          <p:cNvSpPr>
            <a:spLocks noGrp="1" noRot="1" noChangeAspect="1"/>
          </p:cNvSpPr>
          <p:nvPr/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>
              <a:spcBef>
                <a:spcPct val="30000"/>
              </a:spcBef>
            </a:pPr>
            <a:r>
              <a:rPr lang="zh-CN" altLang="en-US" sz="1200" dirty="0"/>
              <a:t>单击此处编辑母版文本样式</a:t>
            </a:r>
          </a:p>
          <a:p>
            <a:pPr lvl="0">
              <a:spcBef>
                <a:spcPct val="30000"/>
              </a:spcBef>
            </a:pPr>
            <a:r>
              <a:rPr lang="zh-CN" altLang="en-US" sz="1200" dirty="0"/>
              <a:t>第二级</a:t>
            </a:r>
          </a:p>
          <a:p>
            <a:pPr lvl="0">
              <a:spcBef>
                <a:spcPct val="30000"/>
              </a:spcBef>
            </a:pPr>
            <a:r>
              <a:rPr lang="zh-CN" altLang="en-US" sz="1200" dirty="0"/>
              <a:t>第三级</a:t>
            </a:r>
          </a:p>
          <a:p>
            <a:pPr lvl="0">
              <a:spcBef>
                <a:spcPct val="30000"/>
              </a:spcBef>
            </a:pPr>
            <a:r>
              <a:rPr lang="zh-CN" altLang="en-US" sz="1200" dirty="0"/>
              <a:t>第四级</a:t>
            </a:r>
          </a:p>
          <a:p>
            <a:pPr lvl="0">
              <a:spcBef>
                <a:spcPct val="30000"/>
              </a:spcBef>
            </a:pPr>
            <a:r>
              <a:rPr lang="zh-CN" altLang="en-US" sz="1200" dirty="0"/>
              <a:t>第五级</a:t>
            </a:r>
          </a:p>
        </p:txBody>
      </p:sp>
      <p:sp>
        <p:nvSpPr>
          <p:cNvPr id="2054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0213" cy="458788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b"/>
          <a:lstStyle/>
          <a:p>
            <a:pPr lvl="0" eaLnBrk="1" fontAlgn="base" hangingPunct="1"/>
            <a:endParaRPr lang="zh-CN" altLang="en-US" sz="1200" strike="noStrike" noProof="1"/>
          </a:p>
        </p:txBody>
      </p:sp>
      <p:sp>
        <p:nvSpPr>
          <p:cNvPr id="2055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3025" y="8685213"/>
            <a:ext cx="2973388" cy="458788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b"/>
          <a:lstStyle/>
          <a:p>
            <a:pPr lvl="0" algn="r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lvl="0" algn="r" eaLnBrk="1" fontAlgn="base" hangingPunct="1"/>
              <a:t>‹#›</a:t>
            </a:fld>
            <a:endParaRPr lang="zh-CN" altLang="en-US" sz="120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lvl="0" indent="0" algn="l" defTabSz="0" eaLnBrk="0" fontAlgn="base" latinLnBrk="0" hangingPunct="0"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+mn-lt"/>
        <a:ea typeface="+mn-ea"/>
        <a:cs typeface="+mn-cs"/>
      </a:defRPr>
    </a:lvl1pPr>
    <a:lvl2pPr marL="457200" lvl="1" indent="0" algn="l" defTabSz="0" eaLnBrk="0" fontAlgn="base" latinLnBrk="0" hangingPunct="0"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+mn-lt"/>
        <a:ea typeface="+mn-ea"/>
        <a:cs typeface="+mn-cs"/>
      </a:defRPr>
    </a:lvl2pPr>
    <a:lvl3pPr marL="914400" lvl="2" indent="0" algn="l" defTabSz="0" eaLnBrk="0" fontAlgn="base" latinLnBrk="0" hangingPunct="0"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+mn-lt"/>
        <a:ea typeface="+mn-ea"/>
        <a:cs typeface="+mn-cs"/>
      </a:defRPr>
    </a:lvl3pPr>
    <a:lvl4pPr marL="1371600" lvl="3" indent="0" algn="l" defTabSz="0" eaLnBrk="0" fontAlgn="base" latinLnBrk="0" hangingPunct="0"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+mn-lt"/>
        <a:ea typeface="+mn-ea"/>
        <a:cs typeface="+mn-cs"/>
      </a:defRPr>
    </a:lvl4pPr>
    <a:lvl5pPr marL="1828800" lvl="4" indent="0" algn="l" defTabSz="0" eaLnBrk="0" fontAlgn="base" latinLnBrk="0" hangingPunct="0"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+mn-lt"/>
        <a:ea typeface="+mn-ea"/>
        <a:cs typeface="+mn-cs"/>
      </a:defRPr>
    </a:lvl5pPr>
    <a:lvl6pPr marL="2286000" lvl="5" indent="0" algn="l" defTabSz="0" eaLnBrk="0" fontAlgn="base" latinLnBrk="0" hangingPunct="0"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0" algn="l" defTabSz="0" eaLnBrk="0" fontAlgn="base" latinLnBrk="0" hangingPunct="0"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0" algn="l" defTabSz="0" eaLnBrk="0" fontAlgn="base" latinLnBrk="0" hangingPunct="0"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0" algn="l" defTabSz="0" eaLnBrk="0" fontAlgn="base" latinLnBrk="0" hangingPunct="0"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/>
            <a:fld id="{BB962C8B-B14F-4D97-AF65-F5344CB8AC3E}" type="datetimeFigureOut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lvl="0" eaLnBrk="1" fontAlgn="base" hangingPunct="1"/>
              <a:t>2017/4/7</a:t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lvl="0" eaLnBrk="1" fontAlgn="base" hangingPunct="1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/>
            <a:fld id="{BB962C8B-B14F-4D97-AF65-F5344CB8AC3E}" type="datetimeFigureOut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lvl="0" eaLnBrk="1" fontAlgn="base" hangingPunct="1"/>
              <a:t>2017/4/7</a:t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lvl="0" eaLnBrk="1" fontAlgn="base" hangingPunct="1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/>
            <a:fld id="{BB962C8B-B14F-4D97-AF65-F5344CB8AC3E}" type="datetimeFigureOut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lvl="0" eaLnBrk="1" fontAlgn="base" hangingPunct="1"/>
              <a:t>2017/4/7</a:t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lvl="0" eaLnBrk="1" fontAlgn="base" hangingPunct="1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/>
            <a:fld id="{BB962C8B-B14F-4D97-AF65-F5344CB8AC3E}" type="datetimeFigureOut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lvl="0" eaLnBrk="1" fontAlgn="base" hangingPunct="1"/>
              <a:t>2017/4/7</a:t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lvl="0" eaLnBrk="1" fontAlgn="base" hangingPunct="1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/>
            <a:fld id="{BB962C8B-B14F-4D97-AF65-F5344CB8AC3E}" type="datetimeFigureOut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lvl="0" eaLnBrk="1" fontAlgn="base" hangingPunct="1"/>
              <a:t>2017/4/7</a:t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lvl="0" eaLnBrk="1" fontAlgn="base" hangingPunct="1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/>
            <a:fld id="{BB962C8B-B14F-4D97-AF65-F5344CB8AC3E}" type="datetimeFigureOut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lvl="0" eaLnBrk="1" fontAlgn="base" hangingPunct="1"/>
              <a:t>2017/4/7</a:t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lvl="0" eaLnBrk="1" fontAlgn="base" hangingPunct="1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/>
            <a:fld id="{BB962C8B-B14F-4D97-AF65-F5344CB8AC3E}" type="datetimeFigureOut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lvl="0" eaLnBrk="1" fontAlgn="base" hangingPunct="1"/>
              <a:t>2017/4/7</a:t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lvl="0" eaLnBrk="1" fontAlgn="base" hangingPunct="1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/>
            <a:fld id="{BB962C8B-B14F-4D97-AF65-F5344CB8AC3E}" type="datetimeFigureOut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lvl="0" eaLnBrk="1" fontAlgn="base" hangingPunct="1"/>
              <a:t>2017/4/7</a:t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lvl="0" eaLnBrk="1" fontAlgn="base" hangingPunct="1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/>
            <a:fld id="{BB962C8B-B14F-4D97-AF65-F5344CB8AC3E}" type="datetimeFigureOut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lvl="0" eaLnBrk="1" fontAlgn="base" hangingPunct="1"/>
              <a:t>2017/4/7</a:t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lvl="0" eaLnBrk="1" fontAlgn="base" hangingPunct="1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/>
            <a:fld id="{BB962C8B-B14F-4D97-AF65-F5344CB8AC3E}" type="datetimeFigureOut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lvl="0" eaLnBrk="1" fontAlgn="base" hangingPunct="1"/>
              <a:t>2017/4/7</a:t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lvl="0" eaLnBrk="1" fontAlgn="base" hangingPunct="1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/>
            <a:fld id="{BB962C8B-B14F-4D97-AF65-F5344CB8AC3E}" type="datetimeFigureOut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lvl="0" eaLnBrk="1" fontAlgn="base" hangingPunct="1"/>
              <a:t>2017/4/7</a:t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lvl="0" eaLnBrk="1" fontAlgn="base" hangingPunct="1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 indent="-228600"/>
            <a:r>
              <a:rPr lang="zh-CN" altLang="en-US"/>
              <a:t>第二级</a:t>
            </a:r>
          </a:p>
          <a:p>
            <a:pPr lvl="2" indent="-228600"/>
            <a:r>
              <a:rPr lang="zh-CN" altLang="en-US"/>
              <a:t>第三级</a:t>
            </a:r>
          </a:p>
          <a:p>
            <a:pPr lvl="3" indent="-228600"/>
            <a:r>
              <a:rPr lang="zh-CN" altLang="en-US"/>
              <a:t>第四级</a:t>
            </a:r>
          </a:p>
          <a:p>
            <a:pPr lvl="4" indent="-228600"/>
            <a:r>
              <a:rPr lang="zh-CN" altLang="en-US"/>
              <a:t>第五级</a:t>
            </a:r>
          </a:p>
        </p:txBody>
      </p:sp>
      <p:sp>
        <p:nvSpPr>
          <p:cNvPr id="1028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ctr"/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 lvl="0" eaLnBrk="1" fontAlgn="base" hangingPunct="1"/>
            <a:fld id="{BB962C8B-B14F-4D97-AF65-F5344CB8AC3E}" type="datetimeFigureOut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lvl="0" eaLnBrk="1" fontAlgn="base" hangingPunct="1"/>
              <a:t>2017/4/7</a:t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  <p:sp>
        <p:nvSpPr>
          <p:cNvPr id="1029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ctr"/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 lvl="0" eaLnBrk="1" fontAlgn="base" hangingPunct="1"/>
            <a:endParaRPr lang="zh-CN" altLang="en-US" strike="noStrike" noProof="1"/>
          </a:p>
        </p:txBody>
      </p:sp>
      <p:sp>
        <p:nvSpPr>
          <p:cNvPr id="1030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ctr"/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lvl="0" eaLnBrk="1" fontAlgn="base" hangingPunct="1"/>
              <a:t>‹#›</a:t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hf sldNum="0" hdr="0" ftr="0" dt="0"/>
  <p:txStyles>
    <p:titleStyle>
      <a:lvl1pPr marL="914400" lvl="0" indent="-914400" algn="l" defTabSz="914400" eaLnBrk="0" fontAlgn="base" latinLnBrk="0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None/>
        <a:defRPr sz="4400" b="0" i="0" u="none" kern="1200" baseline="0">
          <a:solidFill>
            <a:schemeClr val="tx1"/>
          </a:solidFill>
          <a:latin typeface="+mj-lt"/>
          <a:ea typeface="+mj-ea"/>
          <a:cs typeface="+mj-cs"/>
          <a:sym typeface="Calibri Light" panose="020F0302020204030204" charset="0"/>
        </a:defRPr>
      </a:lvl1pPr>
    </p:titleStyle>
    <p:bodyStyle>
      <a:lvl1pPr marL="228600" lvl="0" indent="-228600" algn="l" defTabSz="914400" eaLnBrk="0" fontAlgn="base" latinLnBrk="0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2" charset="0"/>
        </a:defRPr>
      </a:lvl1pPr>
      <a:lvl2pPr marL="685800" lvl="1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2" charset="0"/>
        </a:defRPr>
      </a:lvl2pPr>
      <a:lvl3pPr marL="1143000" lvl="2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2" charset="0"/>
        </a:defRPr>
      </a:lvl3pPr>
      <a:lvl4pPr marL="1600200" lvl="3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2" charset="0"/>
        </a:defRPr>
      </a:lvl4pPr>
      <a:lvl5pPr marL="2057400" lvl="4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2" charset="0"/>
        </a:defRPr>
      </a:lvl5pPr>
      <a:lvl6pPr marL="2514600" lvl="5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2" charset="0"/>
        </a:defRPr>
      </a:lvl6pPr>
      <a:lvl7pPr marL="2971800" lvl="6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2" charset="0"/>
        </a:defRPr>
      </a:lvl7pPr>
      <a:lvl8pPr marL="3429000" lvl="7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2" charset="0"/>
        </a:defRPr>
      </a:lvl8pPr>
      <a:lvl9pPr marL="3886200" lvl="8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2" charset="0"/>
        </a:defRPr>
      </a:lvl9pPr>
    </p:bodyStyle>
    <p:otherStyle>
      <a:lvl1pPr marL="0" lvl="0" indent="0" algn="l" defTabSz="914400" eaLnBrk="0" fontAlgn="base" latinLnBrk="0" hangingPunct="0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9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1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2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3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4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5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6.xml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7.xml"/><Relationship Id="rId5" Type="http://schemas.openxmlformats.org/officeDocument/2006/relationships/image" Target="../media/image5.jpe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8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9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0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1.xml"/><Relationship Id="rId5" Type="http://schemas.openxmlformats.org/officeDocument/2006/relationships/image" Target="../media/image6.jpe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2.xml"/><Relationship Id="rId5" Type="http://schemas.openxmlformats.org/officeDocument/2006/relationships/image" Target="../media/image7.jpe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3.xml"/><Relationship Id="rId5" Type="http://schemas.openxmlformats.org/officeDocument/2006/relationships/image" Target="../media/image8.jpe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4.xml"/><Relationship Id="rId5" Type="http://schemas.openxmlformats.org/officeDocument/2006/relationships/image" Target="../media/image9.jpe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5.xml"/><Relationship Id="rId5" Type="http://schemas.openxmlformats.org/officeDocument/2006/relationships/image" Target="../media/image10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日期占位符 3"/>
          <p:cNvSpPr txBox="1">
            <a:spLocks noGrp="1"/>
          </p:cNvSpPr>
          <p:nvPr/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fld id="{BB962C8B-B14F-4D97-AF65-F5344CB8AC3E}" type="datetime1">
              <a:rPr lang="zh-CN" altLang="en-US" sz="1200" dirty="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pPr lvl="0"/>
              <a:t>2017/4/7</a:t>
            </a:fld>
            <a:endParaRPr lang="zh-CN" altLang="en-US" sz="1200" dirty="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74" name="Rectangle 2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wrap="square" anchor="ctr"/>
          <a:lstStyle>
            <a:lvl1pPr lvl="0">
              <a:defRPr kern="1200"/>
            </a:lvl1pPr>
          </a:lstStyle>
          <a:p>
            <a:pPr marL="0" lvl="0" indent="0" eaLnBrk="1" hangingPunct="1"/>
            <a:endParaRPr lang="zh-CN" altLang="en-US" dirty="0"/>
          </a:p>
        </p:txBody>
      </p:sp>
      <p:sp>
        <p:nvSpPr>
          <p:cNvPr id="3075" name="Rectangle 3"/>
          <p:cNvSpPr>
            <a:spLocks noGrp="1"/>
          </p:cNvSpPr>
          <p:nvPr>
            <p:ph type="subTitle"/>
          </p:nvPr>
        </p:nvSpPr>
        <p:spPr>
          <a:xfrm>
            <a:off x="1371600" y="3886200"/>
            <a:ext cx="6400800" cy="1101725"/>
          </a:xfrm>
        </p:spPr>
        <p:txBody>
          <a:bodyPr wrap="square" anchor="t"/>
          <a:lstStyle>
            <a:lvl1pPr marL="0" lvl="0" indent="0" algn="ctr">
              <a:defRPr kern="1200"/>
            </a:lvl1pPr>
            <a:lvl2pPr marL="457200" lvl="1" indent="-457200" algn="ctr">
              <a:defRPr kern="1200"/>
            </a:lvl2pPr>
            <a:lvl3pPr marL="914400" lvl="2" indent="-914400" algn="ctr">
              <a:defRPr kern="1200"/>
            </a:lvl3pPr>
            <a:lvl4pPr marL="1371600" lvl="3" indent="-1371600" algn="ctr">
              <a:defRPr kern="1200"/>
            </a:lvl4pPr>
            <a:lvl5pPr marL="1828800" lvl="4" indent="-1828800" algn="ctr">
              <a:defRPr kern="1200"/>
            </a:lvl5pPr>
          </a:lstStyle>
          <a:p>
            <a:pPr marL="228600" lvl="0" indent="-228600" algn="l" eaLnBrk="1" hangingPunct="1"/>
            <a:endParaRPr lang="zh-CN" altLang="en-US" dirty="0"/>
          </a:p>
        </p:txBody>
      </p:sp>
      <p:pic>
        <p:nvPicPr>
          <p:cNvPr id="3076" name="Picture 4" descr="图片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080"/>
            <a:ext cx="9144000" cy="68484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7" name="Text Box 5"/>
          <p:cNvSpPr txBox="1"/>
          <p:nvPr/>
        </p:nvSpPr>
        <p:spPr>
          <a:xfrm>
            <a:off x="1630363" y="5073650"/>
            <a:ext cx="5792787" cy="56642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algn="ctr">
              <a:lnSpc>
                <a:spcPct val="130000"/>
              </a:lnSpc>
            </a:pPr>
            <a:endParaRPr lang="zh-CN" altLang="zh-CN" sz="2400" b="1" dirty="0">
              <a:solidFill>
                <a:schemeClr val="bg1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3078" name="Text Box 6"/>
          <p:cNvSpPr txBox="1"/>
          <p:nvPr/>
        </p:nvSpPr>
        <p:spPr>
          <a:xfrm>
            <a:off x="-64135" y="920750"/>
            <a:ext cx="9303385" cy="24079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algn="ctr"/>
            <a:endParaRPr lang="zh-CN" altLang="en-US" sz="4800" b="1" dirty="0">
              <a:solidFill>
                <a:schemeClr val="bg1"/>
              </a:solidFill>
              <a:latin typeface="华文中宋" panose="02010600040101010101" pitchFamily="2" charset="-122"/>
              <a:ea typeface="华文中宋" panose="02010600040101010101" pitchFamily="2" charset="-122"/>
              <a:sym typeface="Arial" panose="020B0604020202020204" pitchFamily="34" charset="0"/>
            </a:endParaRPr>
          </a:p>
          <a:p>
            <a:pPr lvl="0" algn="ctr">
              <a:lnSpc>
                <a:spcPct val="130000"/>
              </a:lnSpc>
            </a:pPr>
            <a:r>
              <a:rPr lang="zh-CN" altLang="en-US" sz="4000" b="1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  <a:sym typeface="Arial" panose="020B0604020202020204" pitchFamily="34" charset="0"/>
              </a:rPr>
              <a:t>上海市教育委员会本级财政项目预算</a:t>
            </a:r>
          </a:p>
          <a:p>
            <a:pPr lvl="0" algn="ctr">
              <a:lnSpc>
                <a:spcPct val="130000"/>
              </a:lnSpc>
            </a:pPr>
            <a:r>
              <a:rPr lang="zh-CN" altLang="en-US" sz="4000" b="1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  <a:sym typeface="Arial" panose="020B0604020202020204" pitchFamily="34" charset="0"/>
              </a:rPr>
              <a:t>申报文本填制说明</a:t>
            </a:r>
          </a:p>
        </p:txBody>
      </p:sp>
      <p:pic>
        <p:nvPicPr>
          <p:cNvPr id="4100" name="Picture 3" descr="教委图标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7345" y="415925"/>
            <a:ext cx="533400" cy="5048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1671955" y="4084197"/>
            <a:ext cx="610044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上海市教育委员会财务处</a:t>
            </a:r>
            <a:endParaRPr lang="en-US" altLang="zh-CN" sz="2400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zh-CN" alt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上海市教育委员会基础教育</a:t>
            </a:r>
            <a:r>
              <a:rPr lang="zh-CN" alt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处</a:t>
            </a:r>
            <a:endParaRPr lang="en-US" altLang="zh-CN" sz="2400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zh-CN" alt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上海市教育</a:t>
            </a:r>
            <a:r>
              <a:rPr lang="zh-CN" alt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委员会</a:t>
            </a:r>
            <a:r>
              <a:rPr lang="zh-CN" alt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青保</a:t>
            </a:r>
            <a:r>
              <a:rPr lang="zh-CN" alt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处</a:t>
            </a:r>
            <a:endParaRPr lang="en-US" altLang="zh-CN" sz="2400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zh-CN" alt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上</a:t>
            </a:r>
            <a:r>
              <a:rPr lang="zh-CN" altLang="en-US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海市教育委员会财务与资产管理中心</a:t>
            </a:r>
          </a:p>
          <a:p>
            <a:pPr algn="ctr">
              <a:lnSpc>
                <a:spcPct val="150000"/>
              </a:lnSpc>
            </a:pPr>
            <a:r>
              <a:rPr lang="en-US" altLang="zh-CN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2017</a:t>
            </a:r>
            <a:r>
              <a:rPr lang="zh-CN" alt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年</a:t>
            </a:r>
            <a:r>
              <a:rPr lang="en-US" altLang="zh-CN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4</a:t>
            </a:r>
            <a:r>
              <a:rPr lang="zh-CN" alt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月</a:t>
            </a:r>
            <a:endParaRPr lang="zh-CN" altLang="en-US" sz="2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图片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63" y="0"/>
            <a:ext cx="9132887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18" name="矩形 1"/>
          <p:cNvSpPr/>
          <p:nvPr/>
        </p:nvSpPr>
        <p:spPr>
          <a:xfrm>
            <a:off x="4763" y="887413"/>
            <a:ext cx="9144000" cy="58324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lIns="90170" tIns="46990" rIns="90170" bIns="46990" anchor="ctr"/>
          <a:lstStyle/>
          <a:p>
            <a:pPr lvl="0" algn="ctr"/>
            <a:endParaRPr lang="zh-CN" altLang="en-US" dirty="0">
              <a:solidFill>
                <a:srgbClr val="FFFFFF"/>
              </a:solidFill>
              <a:latin typeface="微软雅黑" panose="020B0503020204020204" pitchFamily="2" charset="-122"/>
              <a:ea typeface="微软雅黑" panose="020B0503020204020204" pitchFamily="2" charset="-122"/>
              <a:sym typeface="宋体" panose="02010600030101010101" pitchFamily="2" charset="-122"/>
            </a:endParaRPr>
          </a:p>
        </p:txBody>
      </p:sp>
      <p:pic>
        <p:nvPicPr>
          <p:cNvPr id="9222" name="Picture 3" descr="教委图标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265113"/>
            <a:ext cx="533400" cy="5048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5" name="TextBox 20"/>
          <p:cNvSpPr txBox="1"/>
          <p:nvPr/>
        </p:nvSpPr>
        <p:spPr>
          <a:xfrm>
            <a:off x="60325" y="2576830"/>
            <a:ext cx="4349115" cy="4597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altLang="zh-CN" sz="22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endParaRPr lang="zh-CN" altLang="en-US" sz="2400" b="1" dirty="0">
              <a:solidFill>
                <a:srgbClr val="336699"/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sp>
        <p:nvSpPr>
          <p:cNvPr id="9229" name="TextBox 20"/>
          <p:cNvSpPr txBox="1"/>
          <p:nvPr/>
        </p:nvSpPr>
        <p:spPr>
          <a:xfrm>
            <a:off x="13970" y="4379595"/>
            <a:ext cx="4441825" cy="49339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altLang="zh-CN" sz="22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r>
              <a:rPr lang="en-US" altLang="zh-CN" sz="2400" b="1" dirty="0">
                <a:solidFill>
                  <a:srgbClr val="336699"/>
                </a:solidFill>
                <a:latin typeface="微软雅黑" panose="020B0503020204020204" pitchFamily="2" charset="-122"/>
                <a:ea typeface="微软雅黑" panose="020B0503020204020204" pitchFamily="2" charset="-122"/>
                <a:cs typeface="+mn-ea"/>
              </a:rPr>
              <a:t>   </a:t>
            </a:r>
            <a:endParaRPr lang="zh-CN" altLang="en-US" sz="2400" b="1" dirty="0">
              <a:solidFill>
                <a:srgbClr val="336699"/>
              </a:solidFill>
              <a:latin typeface="微软雅黑" panose="020B0503020204020204" pitchFamily="2" charset="-122"/>
              <a:ea typeface="微软雅黑" panose="020B0503020204020204" pitchFamily="2" charset="-122"/>
              <a:cs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14400" y="170180"/>
            <a:ext cx="5472430" cy="581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2" charset="-122"/>
                <a:cs typeface="+mn-ea"/>
              </a:rPr>
              <a:t>三、项目事项模块填制说明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27685" y="1197610"/>
            <a:ext cx="7840345" cy="502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项目实施内容及预算</a:t>
            </a:r>
            <a:r>
              <a:rPr lang="zh-CN"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：</a:t>
            </a:r>
          </a:p>
          <a:p>
            <a:pPr marL="457200" indent="-4572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分类说明项目实施的主要内容、理由和措施</a:t>
            </a:r>
          </a:p>
          <a:p>
            <a:pPr marL="457200" indent="-4572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如项目分类实施，应明确分类实施的主体</a:t>
            </a:r>
          </a:p>
          <a:p>
            <a:pPr marL="457200" indent="-4572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说明与实施内容相对应的项目预算，以及支出的额度和标准等</a:t>
            </a:r>
          </a:p>
          <a:p>
            <a:pPr>
              <a:lnSpc>
                <a:spcPct val="150000"/>
              </a:lnSpc>
              <a:buFont typeface="Wingdings" panose="05000000000000000000" charset="0"/>
            </a:pPr>
            <a:r>
              <a:rPr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项目运行管理</a:t>
            </a:r>
            <a:r>
              <a:rPr lang="zh-CN"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：</a:t>
            </a:r>
          </a:p>
          <a:p>
            <a:pPr marL="457200" indent="-4572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  <a:sym typeface="+mn-ea"/>
              </a:rPr>
              <a:t>项目管理流程、内部管理和控制制度</a:t>
            </a:r>
            <a:endParaRPr sz="2400">
              <a:solidFill>
                <a:schemeClr val="tx2">
                  <a:lumMod val="90000"/>
                  <a:lumOff val="10000"/>
                </a:schemeClr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项目单位管理能力和管理制度，如投入管理、财务管理及实施中及实施后的保障措施等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图片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63" y="0"/>
            <a:ext cx="9132887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18" name="矩形 1"/>
          <p:cNvSpPr/>
          <p:nvPr/>
        </p:nvSpPr>
        <p:spPr>
          <a:xfrm>
            <a:off x="4763" y="887413"/>
            <a:ext cx="9144000" cy="58324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lIns="90170" tIns="46990" rIns="90170" bIns="46990" anchor="ctr"/>
          <a:lstStyle/>
          <a:p>
            <a:pPr lvl="0" algn="ctr"/>
            <a:endParaRPr lang="zh-CN" altLang="en-US" dirty="0">
              <a:solidFill>
                <a:srgbClr val="FFFFFF"/>
              </a:solidFill>
              <a:latin typeface="微软雅黑" panose="020B0503020204020204" pitchFamily="2" charset="-122"/>
              <a:ea typeface="微软雅黑" panose="020B0503020204020204" pitchFamily="2" charset="-122"/>
              <a:sym typeface="宋体" panose="02010600030101010101" pitchFamily="2" charset="-122"/>
            </a:endParaRPr>
          </a:p>
        </p:txBody>
      </p:sp>
      <p:pic>
        <p:nvPicPr>
          <p:cNvPr id="9222" name="Picture 3" descr="教委图标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265113"/>
            <a:ext cx="533400" cy="5048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5" name="TextBox 20"/>
          <p:cNvSpPr txBox="1"/>
          <p:nvPr/>
        </p:nvSpPr>
        <p:spPr>
          <a:xfrm>
            <a:off x="60325" y="2576830"/>
            <a:ext cx="4349115" cy="4597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altLang="zh-CN" sz="22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endParaRPr lang="zh-CN" altLang="en-US" sz="2400" b="1" dirty="0">
              <a:solidFill>
                <a:srgbClr val="336699"/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sp>
        <p:nvSpPr>
          <p:cNvPr id="9229" name="TextBox 20"/>
          <p:cNvSpPr txBox="1"/>
          <p:nvPr/>
        </p:nvSpPr>
        <p:spPr>
          <a:xfrm>
            <a:off x="13970" y="4379595"/>
            <a:ext cx="4441825" cy="49339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altLang="zh-CN" sz="22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r>
              <a:rPr lang="en-US" altLang="zh-CN" sz="2400" b="1" dirty="0">
                <a:solidFill>
                  <a:srgbClr val="336699"/>
                </a:solidFill>
                <a:latin typeface="微软雅黑" panose="020B0503020204020204" pitchFamily="2" charset="-122"/>
                <a:ea typeface="微软雅黑" panose="020B0503020204020204" pitchFamily="2" charset="-122"/>
                <a:cs typeface="+mn-ea"/>
              </a:rPr>
              <a:t>   </a:t>
            </a:r>
            <a:endParaRPr lang="zh-CN" altLang="en-US" sz="2400" b="1" dirty="0">
              <a:solidFill>
                <a:srgbClr val="336699"/>
              </a:solidFill>
              <a:latin typeface="微软雅黑" panose="020B0503020204020204" pitchFamily="2" charset="-122"/>
              <a:ea typeface="微软雅黑" panose="020B0503020204020204" pitchFamily="2" charset="-122"/>
              <a:cs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14400" y="170180"/>
            <a:ext cx="5472430" cy="581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2" charset="-122"/>
                <a:cs typeface="+mn-ea"/>
              </a:rPr>
              <a:t>三、项目事项模块填制说明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914400"/>
            <a:ext cx="7840345" cy="502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附件</a:t>
            </a:r>
            <a:r>
              <a:rPr lang="zh-CN"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：</a:t>
            </a: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项目直接相关的法律法规和规章制度</a:t>
            </a: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项目执行的主要政策文件、决定、会议纪要等立项或实施依据文件</a:t>
            </a: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项目研究、设计和图纸、预算或造价文件等前期工作文件</a:t>
            </a: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项目评审需要的反映项目单位运行和财务状况的证照、报告、报表等，及有助于专家判断的相关佐证材料和其他附件等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图片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63" y="0"/>
            <a:ext cx="9132887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18" name="矩形 1"/>
          <p:cNvSpPr/>
          <p:nvPr/>
        </p:nvSpPr>
        <p:spPr>
          <a:xfrm>
            <a:off x="4763" y="887413"/>
            <a:ext cx="9144000" cy="58324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lIns="90170" tIns="46990" rIns="90170" bIns="46990" anchor="ctr"/>
          <a:lstStyle/>
          <a:p>
            <a:pPr lvl="0" algn="ctr"/>
            <a:endParaRPr lang="zh-CN" altLang="en-US" dirty="0">
              <a:solidFill>
                <a:srgbClr val="FFFFFF"/>
              </a:solidFill>
              <a:latin typeface="微软雅黑" panose="020B0503020204020204" pitchFamily="2" charset="-122"/>
              <a:ea typeface="微软雅黑" panose="020B0503020204020204" pitchFamily="2" charset="-122"/>
              <a:sym typeface="宋体" panose="02010600030101010101" pitchFamily="2" charset="-122"/>
            </a:endParaRPr>
          </a:p>
        </p:txBody>
      </p:sp>
      <p:pic>
        <p:nvPicPr>
          <p:cNvPr id="9222" name="Picture 3" descr="教委图标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265113"/>
            <a:ext cx="533400" cy="5048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5" name="TextBox 20"/>
          <p:cNvSpPr txBox="1"/>
          <p:nvPr/>
        </p:nvSpPr>
        <p:spPr>
          <a:xfrm>
            <a:off x="60325" y="2576830"/>
            <a:ext cx="4349115" cy="4597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altLang="zh-CN" sz="22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endParaRPr lang="zh-CN" altLang="en-US" sz="2400" b="1" dirty="0">
              <a:solidFill>
                <a:srgbClr val="336699"/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sp>
        <p:nvSpPr>
          <p:cNvPr id="9229" name="TextBox 20"/>
          <p:cNvSpPr txBox="1"/>
          <p:nvPr/>
        </p:nvSpPr>
        <p:spPr>
          <a:xfrm>
            <a:off x="13970" y="4379595"/>
            <a:ext cx="4441825" cy="49339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altLang="zh-CN" sz="22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r>
              <a:rPr lang="en-US" altLang="zh-CN" sz="2400" b="1" dirty="0">
                <a:solidFill>
                  <a:srgbClr val="336699"/>
                </a:solidFill>
                <a:latin typeface="微软雅黑" panose="020B0503020204020204" pitchFamily="2" charset="-122"/>
                <a:ea typeface="微软雅黑" panose="020B0503020204020204" pitchFamily="2" charset="-122"/>
                <a:cs typeface="+mn-ea"/>
              </a:rPr>
              <a:t>   </a:t>
            </a:r>
            <a:endParaRPr lang="zh-CN" altLang="en-US" sz="2400" b="1" dirty="0">
              <a:solidFill>
                <a:srgbClr val="336699"/>
              </a:solidFill>
              <a:latin typeface="微软雅黑" panose="020B0503020204020204" pitchFamily="2" charset="-122"/>
              <a:ea typeface="微软雅黑" panose="020B0503020204020204" pitchFamily="2" charset="-122"/>
              <a:cs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14400" y="170180"/>
            <a:ext cx="5472430" cy="581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2" charset="-122"/>
                <a:cs typeface="+mn-ea"/>
              </a:rPr>
              <a:t>四、结论模块填制说明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884555" y="1281430"/>
            <a:ext cx="7169785" cy="44805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自我分析：</a:t>
            </a:r>
          </a:p>
          <a:p>
            <a:pPr marL="457200" indent="-4572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zh-CN" altLang="en-US"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提出项目单位对项目实施的必要性、合理性和绩效目标的初步结论</a:t>
            </a:r>
          </a:p>
          <a:p>
            <a:pPr marL="457200" indent="-4572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zh-CN" altLang="en-US"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分析项目实施过程中可能存在的困难、问题和解决措施及建议</a:t>
            </a:r>
          </a:p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项目单位责任：</a:t>
            </a:r>
          </a:p>
          <a:p>
            <a:pPr marL="457200" indent="-4572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zh-CN" altLang="en-US"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财务部门、项目单位需加盖公章</a:t>
            </a:r>
          </a:p>
          <a:p>
            <a:pPr marL="457200" indent="-4572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zh-CN" altLang="en-US"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由与前表一致的负责人签字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图片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63" y="0"/>
            <a:ext cx="9132887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18" name="矩形 1"/>
          <p:cNvSpPr/>
          <p:nvPr/>
        </p:nvSpPr>
        <p:spPr>
          <a:xfrm>
            <a:off x="4763" y="887413"/>
            <a:ext cx="9144000" cy="58324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lIns="90170" tIns="46990" rIns="90170" bIns="46990" anchor="ctr"/>
          <a:lstStyle/>
          <a:p>
            <a:pPr lvl="0" algn="ctr"/>
            <a:endParaRPr lang="zh-CN" altLang="en-US" dirty="0">
              <a:solidFill>
                <a:srgbClr val="FFFFFF"/>
              </a:solidFill>
              <a:latin typeface="微软雅黑" panose="020B0503020204020204" pitchFamily="2" charset="-122"/>
              <a:ea typeface="微软雅黑" panose="020B0503020204020204" pitchFamily="2" charset="-122"/>
              <a:sym typeface="宋体" panose="02010600030101010101" pitchFamily="2" charset="-122"/>
            </a:endParaRPr>
          </a:p>
        </p:txBody>
      </p:sp>
      <p:pic>
        <p:nvPicPr>
          <p:cNvPr id="9222" name="Picture 3" descr="教委图标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265113"/>
            <a:ext cx="533400" cy="5048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5" name="TextBox 20"/>
          <p:cNvSpPr txBox="1"/>
          <p:nvPr/>
        </p:nvSpPr>
        <p:spPr>
          <a:xfrm>
            <a:off x="60325" y="2576830"/>
            <a:ext cx="4349115" cy="4597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altLang="zh-CN" sz="22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endParaRPr lang="zh-CN" altLang="en-US" sz="2400" b="1" dirty="0">
              <a:solidFill>
                <a:srgbClr val="336699"/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sp>
        <p:nvSpPr>
          <p:cNvPr id="9229" name="TextBox 20"/>
          <p:cNvSpPr txBox="1"/>
          <p:nvPr/>
        </p:nvSpPr>
        <p:spPr>
          <a:xfrm>
            <a:off x="13970" y="4379595"/>
            <a:ext cx="4441825" cy="49339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altLang="zh-CN" sz="22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r>
              <a:rPr lang="en-US" altLang="zh-CN" sz="2400" b="1" dirty="0">
                <a:solidFill>
                  <a:srgbClr val="336699"/>
                </a:solidFill>
                <a:latin typeface="微软雅黑" panose="020B0503020204020204" pitchFamily="2" charset="-122"/>
                <a:ea typeface="微软雅黑" panose="020B0503020204020204" pitchFamily="2" charset="-122"/>
                <a:cs typeface="+mn-ea"/>
              </a:rPr>
              <a:t>   </a:t>
            </a:r>
            <a:endParaRPr lang="zh-CN" altLang="en-US" sz="2400" b="1" dirty="0">
              <a:solidFill>
                <a:srgbClr val="336699"/>
              </a:solidFill>
              <a:latin typeface="微软雅黑" panose="020B0503020204020204" pitchFamily="2" charset="-122"/>
              <a:ea typeface="微软雅黑" panose="020B0503020204020204" pitchFamily="2" charset="-122"/>
              <a:cs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14400" y="170180"/>
            <a:ext cx="5472430" cy="581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2" charset="-122"/>
                <a:cs typeface="+mn-ea"/>
              </a:rPr>
              <a:t>五、附表填制说明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37795" y="981075"/>
            <a:ext cx="8867140" cy="5577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“项目绩效目标分解表”是“项目绩效目标”部分的分解和细化</a:t>
            </a:r>
          </a:p>
          <a:p>
            <a:pPr>
              <a:lnSpc>
                <a:spcPct val="150000"/>
              </a:lnSpc>
            </a:pPr>
            <a:endParaRPr lang="zh-CN" altLang="en-US" sz="2400">
              <a:solidFill>
                <a:schemeClr val="tx2">
                  <a:lumMod val="90000"/>
                  <a:lumOff val="10000"/>
                </a:schemeClr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>
              <a:solidFill>
                <a:schemeClr val="tx2">
                  <a:lumMod val="90000"/>
                  <a:lumOff val="10000"/>
                </a:schemeClr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>
              <a:solidFill>
                <a:schemeClr val="tx2">
                  <a:lumMod val="90000"/>
                  <a:lumOff val="10000"/>
                </a:schemeClr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>
              <a:solidFill>
                <a:schemeClr val="tx2">
                  <a:lumMod val="90000"/>
                  <a:lumOff val="10000"/>
                </a:schemeClr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>
              <a:solidFill>
                <a:schemeClr val="tx2">
                  <a:lumMod val="90000"/>
                  <a:lumOff val="10000"/>
                </a:schemeClr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>
              <a:solidFill>
                <a:schemeClr val="tx2">
                  <a:lumMod val="90000"/>
                  <a:lumOff val="10000"/>
                </a:schemeClr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>
              <a:solidFill>
                <a:schemeClr val="tx2">
                  <a:lumMod val="90000"/>
                  <a:lumOff val="10000"/>
                </a:schemeClr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>
              <a:solidFill>
                <a:schemeClr val="tx2">
                  <a:lumMod val="90000"/>
                  <a:lumOff val="10000"/>
                </a:schemeClr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>
              <a:solidFill>
                <a:schemeClr val="tx2">
                  <a:lumMod val="90000"/>
                  <a:lumOff val="10000"/>
                </a:schemeClr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graphicFrame>
        <p:nvGraphicFramePr>
          <p:cNvPr id="3" name="表格 2"/>
          <p:cNvGraphicFramePr/>
          <p:nvPr/>
        </p:nvGraphicFramePr>
        <p:xfrm>
          <a:off x="974725" y="1692275"/>
          <a:ext cx="7193280" cy="44862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70380"/>
                <a:gridCol w="1653540"/>
                <a:gridCol w="1739900"/>
                <a:gridCol w="2029460"/>
              </a:tblGrid>
              <a:tr h="393065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分解目标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指标内容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指标目标值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测算依据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1175">
                <a:tc rowSpan="4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产出目标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静态展示作品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altLang="zh-CN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60</a:t>
                      </a: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系列</a:t>
                      </a:r>
                      <a:r>
                        <a:rPr lang="en-US" altLang="zh-CN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180</a:t>
                      </a: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套服装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altLang="zh-CN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2016</a:t>
                      </a: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年度</a:t>
                      </a:r>
                      <a:r>
                        <a:rPr lang="en-US" altLang="zh-CN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59</a:t>
                      </a: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系列</a:t>
                      </a:r>
                      <a:r>
                        <a:rPr lang="en-US" altLang="zh-CN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159</a:t>
                      </a: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套服装参与展示 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054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动态展示作品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获奖作品</a:t>
                      </a:r>
                      <a:r>
                        <a:rPr lang="en-US" altLang="zh-CN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36</a:t>
                      </a: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系列 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altLang="zh-CN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2006</a:t>
                      </a: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年度按照</a:t>
                      </a:r>
                      <a:r>
                        <a:rPr lang="en-US" altLang="zh-CN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60%</a:t>
                      </a: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的额度评选一、二、三等奖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644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创新创业企业 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　</a:t>
                      </a:r>
                      <a:r>
                        <a:rPr lang="en-US" altLang="zh-CN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3</a:t>
                      </a: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家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altLang="zh-CN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2016</a:t>
                      </a: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年度依托展示平台，</a:t>
                      </a:r>
                      <a:r>
                        <a:rPr lang="en-US" altLang="zh-CN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2</a:t>
                      </a: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个项目发展为大学生创业企业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162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外事礼品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　</a:t>
                      </a:r>
                      <a:r>
                        <a:rPr lang="en-US" altLang="zh-CN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2</a:t>
                      </a: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项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altLang="zh-CN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 </a:t>
                      </a:r>
                      <a:endParaRPr lang="zh-CN" altLang="en-US" sz="1300" b="0" u="none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0" marR="0" marT="0" marB="1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1175">
                <a:tc rowSpan="4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效果目标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国际媒体宣传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依托上海国际服装文化节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将汇创青春展示与国际化平台结合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054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市级媒体宣传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上海移动媒体专题报道 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altLang="zh-CN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2016</a:t>
                      </a: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年上海移动媒体进行了专题报道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117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校级媒体宣传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校园网媒体对活动的报道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altLang="zh-CN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2016</a:t>
                      </a: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年度校园网在主页进行了宣传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054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　参加观众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上海市高校学生</a:t>
                      </a:r>
                      <a:r>
                        <a:rPr lang="en-US" altLang="zh-CN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3000</a:t>
                      </a: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人；社会公众</a:t>
                      </a:r>
                      <a:r>
                        <a:rPr lang="en-US" altLang="zh-CN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5000</a:t>
                      </a: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人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在</a:t>
                      </a:r>
                      <a:r>
                        <a:rPr lang="en-US" altLang="zh-CN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2016</a:t>
                      </a: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年度基础上扩大影响力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图片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63" y="0"/>
            <a:ext cx="9132887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18" name="矩形 1"/>
          <p:cNvSpPr/>
          <p:nvPr/>
        </p:nvSpPr>
        <p:spPr>
          <a:xfrm>
            <a:off x="4763" y="887413"/>
            <a:ext cx="9144000" cy="58324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lIns="90170" tIns="46990" rIns="90170" bIns="46990" anchor="ctr"/>
          <a:lstStyle/>
          <a:p>
            <a:pPr lvl="0" algn="ctr"/>
            <a:endParaRPr lang="zh-CN" altLang="en-US" dirty="0">
              <a:solidFill>
                <a:srgbClr val="FFFFFF"/>
              </a:solidFill>
              <a:latin typeface="微软雅黑" panose="020B0503020204020204" pitchFamily="2" charset="-122"/>
              <a:ea typeface="微软雅黑" panose="020B0503020204020204" pitchFamily="2" charset="-122"/>
              <a:sym typeface="宋体" panose="02010600030101010101" pitchFamily="2" charset="-122"/>
            </a:endParaRPr>
          </a:p>
        </p:txBody>
      </p:sp>
      <p:pic>
        <p:nvPicPr>
          <p:cNvPr id="9222" name="Picture 3" descr="教委图标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265113"/>
            <a:ext cx="533400" cy="5048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5" name="TextBox 20"/>
          <p:cNvSpPr txBox="1"/>
          <p:nvPr/>
        </p:nvSpPr>
        <p:spPr>
          <a:xfrm>
            <a:off x="60325" y="2576830"/>
            <a:ext cx="4349115" cy="4597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altLang="zh-CN" sz="22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endParaRPr lang="zh-CN" altLang="en-US" sz="2400" b="1" dirty="0">
              <a:solidFill>
                <a:srgbClr val="336699"/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sp>
        <p:nvSpPr>
          <p:cNvPr id="9229" name="TextBox 20"/>
          <p:cNvSpPr txBox="1"/>
          <p:nvPr/>
        </p:nvSpPr>
        <p:spPr>
          <a:xfrm>
            <a:off x="13970" y="4379595"/>
            <a:ext cx="4441825" cy="49339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altLang="zh-CN" sz="22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r>
              <a:rPr lang="en-US" altLang="zh-CN" sz="2400" b="1" dirty="0">
                <a:solidFill>
                  <a:srgbClr val="336699"/>
                </a:solidFill>
                <a:latin typeface="微软雅黑" panose="020B0503020204020204" pitchFamily="2" charset="-122"/>
                <a:ea typeface="微软雅黑" panose="020B0503020204020204" pitchFamily="2" charset="-122"/>
                <a:cs typeface="+mn-ea"/>
              </a:rPr>
              <a:t>   </a:t>
            </a:r>
            <a:endParaRPr lang="zh-CN" altLang="en-US" sz="2400" b="1" dirty="0">
              <a:solidFill>
                <a:srgbClr val="336699"/>
              </a:solidFill>
              <a:latin typeface="微软雅黑" panose="020B0503020204020204" pitchFamily="2" charset="-122"/>
              <a:ea typeface="微软雅黑" panose="020B0503020204020204" pitchFamily="2" charset="-122"/>
              <a:cs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14400" y="170180"/>
            <a:ext cx="5472430" cy="581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2" charset="-122"/>
                <a:cs typeface="+mn-ea"/>
              </a:rPr>
              <a:t>五、附表填制说明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37795" y="981075"/>
            <a:ext cx="8867140" cy="7223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“项目绩效目标分解表”是“项目绩效目标”部分的分解和细化</a:t>
            </a:r>
          </a:p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（接上表）</a:t>
            </a:r>
          </a:p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/>
            </a:r>
            <a:br>
              <a:rPr lang="zh-CN" altLang="en-US"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</a:br>
            <a:endParaRPr lang="zh-CN" altLang="en-US" sz="2400">
              <a:solidFill>
                <a:schemeClr val="tx2">
                  <a:lumMod val="90000"/>
                  <a:lumOff val="10000"/>
                </a:schemeClr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>
              <a:solidFill>
                <a:schemeClr val="tx2">
                  <a:lumMod val="90000"/>
                  <a:lumOff val="10000"/>
                </a:schemeClr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>
              <a:solidFill>
                <a:schemeClr val="tx2">
                  <a:lumMod val="90000"/>
                  <a:lumOff val="10000"/>
                </a:schemeClr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>
              <a:solidFill>
                <a:schemeClr val="tx2">
                  <a:lumMod val="90000"/>
                  <a:lumOff val="10000"/>
                </a:schemeClr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>
              <a:solidFill>
                <a:schemeClr val="tx2">
                  <a:lumMod val="90000"/>
                  <a:lumOff val="10000"/>
                </a:schemeClr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>
              <a:solidFill>
                <a:schemeClr val="tx2">
                  <a:lumMod val="90000"/>
                  <a:lumOff val="10000"/>
                </a:schemeClr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>
              <a:solidFill>
                <a:schemeClr val="tx2">
                  <a:lumMod val="90000"/>
                  <a:lumOff val="10000"/>
                </a:schemeClr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>
              <a:solidFill>
                <a:schemeClr val="tx2">
                  <a:lumMod val="90000"/>
                  <a:lumOff val="10000"/>
                </a:schemeClr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>
              <a:solidFill>
                <a:schemeClr val="tx2">
                  <a:lumMod val="90000"/>
                  <a:lumOff val="10000"/>
                </a:schemeClr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>
              <a:solidFill>
                <a:schemeClr val="tx2">
                  <a:lumMod val="90000"/>
                  <a:lumOff val="10000"/>
                </a:schemeClr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graphicFrame>
        <p:nvGraphicFramePr>
          <p:cNvPr id="3" name="表格 -1"/>
          <p:cNvGraphicFramePr/>
          <p:nvPr/>
        </p:nvGraphicFramePr>
        <p:xfrm>
          <a:off x="668020" y="2176780"/>
          <a:ext cx="7527925" cy="38315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52295"/>
                <a:gridCol w="1731010"/>
                <a:gridCol w="1820545"/>
                <a:gridCol w="2124075"/>
              </a:tblGrid>
              <a:tr h="291465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分解目标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指标内容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指标目标值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测算依据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4670">
                <a:tc rowSpan="3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影响力目标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　国际影响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提升汇创青春展示平台的品牌国际知晓度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将汇创青春展示与国际化平台结合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3667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　社会影响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持续加强与产业园区的合作，向公众展示创新创意教育成果，营造有利于创新创意产业发展的生态文化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altLang="zh-CN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2016</a:t>
                      </a: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年度的社会影响力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934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altLang="zh-CN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  </a:t>
                      </a: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学生影响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持续提升学生的创新创业能力，实践能力，造就一大批优秀的双创人才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altLang="zh-CN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2016</a:t>
                      </a: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年度展示活动提升学生能力的成效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94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需要说明的其他问题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zh-CN" altLang="en-US" sz="1300" b="0" u="none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　无。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图片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63" y="0"/>
            <a:ext cx="9132887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18" name="矩形 1"/>
          <p:cNvSpPr/>
          <p:nvPr/>
        </p:nvSpPr>
        <p:spPr>
          <a:xfrm>
            <a:off x="4763" y="887413"/>
            <a:ext cx="9144000" cy="58324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lIns="90170" tIns="46990" rIns="90170" bIns="46990" anchor="ctr"/>
          <a:lstStyle/>
          <a:p>
            <a:pPr lvl="0" algn="ctr"/>
            <a:endParaRPr lang="zh-CN" altLang="en-US" dirty="0">
              <a:solidFill>
                <a:srgbClr val="FFFFFF"/>
              </a:solidFill>
              <a:latin typeface="微软雅黑" panose="020B0503020204020204" pitchFamily="2" charset="-122"/>
              <a:ea typeface="微软雅黑" panose="020B0503020204020204" pitchFamily="2" charset="-122"/>
              <a:sym typeface="宋体" panose="02010600030101010101" pitchFamily="2" charset="-122"/>
            </a:endParaRPr>
          </a:p>
        </p:txBody>
      </p:sp>
      <p:pic>
        <p:nvPicPr>
          <p:cNvPr id="9222" name="Picture 3" descr="教委图标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265113"/>
            <a:ext cx="533400" cy="5048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5" name="TextBox 20"/>
          <p:cNvSpPr txBox="1"/>
          <p:nvPr/>
        </p:nvSpPr>
        <p:spPr>
          <a:xfrm>
            <a:off x="60325" y="2576830"/>
            <a:ext cx="4349115" cy="4597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altLang="zh-CN" sz="22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endParaRPr lang="zh-CN" altLang="en-US" sz="2400" b="1" dirty="0">
              <a:solidFill>
                <a:srgbClr val="336699"/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sp>
        <p:nvSpPr>
          <p:cNvPr id="9229" name="TextBox 20"/>
          <p:cNvSpPr txBox="1"/>
          <p:nvPr/>
        </p:nvSpPr>
        <p:spPr>
          <a:xfrm>
            <a:off x="13970" y="4379595"/>
            <a:ext cx="4441825" cy="49339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altLang="zh-CN" sz="22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r>
              <a:rPr lang="en-US" altLang="zh-CN" sz="2400" b="1" dirty="0">
                <a:solidFill>
                  <a:srgbClr val="336699"/>
                </a:solidFill>
                <a:latin typeface="微软雅黑" panose="020B0503020204020204" pitchFamily="2" charset="-122"/>
                <a:ea typeface="微软雅黑" panose="020B0503020204020204" pitchFamily="2" charset="-122"/>
                <a:cs typeface="+mn-ea"/>
              </a:rPr>
              <a:t>   </a:t>
            </a:r>
            <a:endParaRPr lang="zh-CN" altLang="en-US" sz="2400" b="1" dirty="0">
              <a:solidFill>
                <a:srgbClr val="336699"/>
              </a:solidFill>
              <a:latin typeface="微软雅黑" panose="020B0503020204020204" pitchFamily="2" charset="-122"/>
              <a:ea typeface="微软雅黑" panose="020B0503020204020204" pitchFamily="2" charset="-122"/>
              <a:cs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14400" y="170180"/>
            <a:ext cx="5472430" cy="581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2" charset="-122"/>
                <a:cs typeface="+mn-ea"/>
              </a:rPr>
              <a:t>五、附表填制说明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884555" y="1281430"/>
            <a:ext cx="7169785" cy="2651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“</a:t>
            </a:r>
            <a:r>
              <a:rPr lang="zh-CN" altLang="en-US" sz="28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项目实施内容资金测算明细表”填列预算具体细化内容。本表为申报文本的重要组成部分，必须逐项细化填列，并与正文预算结构和开支内容保持一致。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图片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63" y="0"/>
            <a:ext cx="9132887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18" name="矩形 1"/>
          <p:cNvSpPr/>
          <p:nvPr/>
        </p:nvSpPr>
        <p:spPr>
          <a:xfrm>
            <a:off x="4763" y="887413"/>
            <a:ext cx="9144000" cy="58324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lIns="90170" tIns="46990" rIns="90170" bIns="46990" anchor="ctr"/>
          <a:lstStyle/>
          <a:p>
            <a:pPr lvl="0" algn="ctr"/>
            <a:endParaRPr lang="zh-CN" altLang="en-US" dirty="0">
              <a:solidFill>
                <a:srgbClr val="FFFFFF"/>
              </a:solidFill>
              <a:latin typeface="微软雅黑" panose="020B0503020204020204" pitchFamily="2" charset="-122"/>
              <a:ea typeface="微软雅黑" panose="020B0503020204020204" pitchFamily="2" charset="-122"/>
              <a:sym typeface="宋体" panose="02010600030101010101" pitchFamily="2" charset="-122"/>
            </a:endParaRPr>
          </a:p>
        </p:txBody>
      </p:sp>
      <p:pic>
        <p:nvPicPr>
          <p:cNvPr id="9222" name="Picture 3" descr="教委图标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265113"/>
            <a:ext cx="533400" cy="5048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5" name="TextBox 20"/>
          <p:cNvSpPr txBox="1"/>
          <p:nvPr/>
        </p:nvSpPr>
        <p:spPr>
          <a:xfrm>
            <a:off x="60325" y="2576830"/>
            <a:ext cx="4349115" cy="4597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altLang="zh-CN" sz="22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endParaRPr lang="zh-CN" altLang="en-US" sz="2400" b="1" dirty="0">
              <a:solidFill>
                <a:srgbClr val="336699"/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sp>
        <p:nvSpPr>
          <p:cNvPr id="9229" name="TextBox 20"/>
          <p:cNvSpPr txBox="1"/>
          <p:nvPr/>
        </p:nvSpPr>
        <p:spPr>
          <a:xfrm>
            <a:off x="13970" y="4379595"/>
            <a:ext cx="4441825" cy="49339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altLang="zh-CN" sz="22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r>
              <a:rPr lang="en-US" altLang="zh-CN" sz="2400" b="1" dirty="0">
                <a:solidFill>
                  <a:srgbClr val="336699"/>
                </a:solidFill>
                <a:latin typeface="微软雅黑" panose="020B0503020204020204" pitchFamily="2" charset="-122"/>
                <a:ea typeface="微软雅黑" panose="020B0503020204020204" pitchFamily="2" charset="-122"/>
                <a:cs typeface="+mn-ea"/>
              </a:rPr>
              <a:t>   </a:t>
            </a:r>
            <a:endParaRPr lang="zh-CN" altLang="en-US" sz="2400" b="1" dirty="0">
              <a:solidFill>
                <a:srgbClr val="336699"/>
              </a:solidFill>
              <a:latin typeface="微软雅黑" panose="020B0503020204020204" pitchFamily="2" charset="-122"/>
              <a:ea typeface="微软雅黑" panose="020B0503020204020204" pitchFamily="2" charset="-122"/>
              <a:cs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14400" y="170180"/>
            <a:ext cx="5472430" cy="581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2" charset="-122"/>
                <a:cs typeface="+mn-ea"/>
              </a:rPr>
              <a:t>五、附表填制说明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9920" y="1250950"/>
            <a:ext cx="7511415" cy="3291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“实施内容”栏应</a:t>
            </a:r>
            <a:r>
              <a:rPr lang="zh-CN" altLang="en-US" sz="2800">
                <a:solidFill>
                  <a:srgbClr val="FFC000"/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费用化</a:t>
            </a:r>
            <a:r>
              <a:rPr lang="zh-CN" altLang="en-US" sz="28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，按劳务费、培训费、差旅费、资料费、交通费、餐费、设备购置费等分类填写。如项目分为多个模块均涉及以上类别，建议根据情况适当</a:t>
            </a:r>
            <a:r>
              <a:rPr lang="zh-CN" altLang="en-US" sz="2800">
                <a:solidFill>
                  <a:srgbClr val="FFC000"/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归并整合</a:t>
            </a:r>
            <a:r>
              <a:rPr lang="zh-CN" altLang="en-US" sz="28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，在备注栏中说明。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图片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63" y="0"/>
            <a:ext cx="9132887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18" name="矩形 1"/>
          <p:cNvSpPr/>
          <p:nvPr/>
        </p:nvSpPr>
        <p:spPr>
          <a:xfrm>
            <a:off x="4763" y="887413"/>
            <a:ext cx="9144000" cy="58324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lIns="90170" tIns="46990" rIns="90170" bIns="46990" anchor="ctr"/>
          <a:lstStyle/>
          <a:p>
            <a:pPr lvl="0" algn="ctr"/>
            <a:endParaRPr lang="zh-CN" altLang="en-US" dirty="0">
              <a:solidFill>
                <a:srgbClr val="FFFFFF"/>
              </a:solidFill>
              <a:latin typeface="微软雅黑" panose="020B0503020204020204" pitchFamily="2" charset="-122"/>
              <a:ea typeface="微软雅黑" panose="020B0503020204020204" pitchFamily="2" charset="-122"/>
              <a:sym typeface="宋体" panose="02010600030101010101" pitchFamily="2" charset="-122"/>
            </a:endParaRPr>
          </a:p>
        </p:txBody>
      </p:sp>
      <p:pic>
        <p:nvPicPr>
          <p:cNvPr id="9222" name="Picture 3" descr="教委图标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265113"/>
            <a:ext cx="533400" cy="5048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5" name="TextBox 20"/>
          <p:cNvSpPr txBox="1"/>
          <p:nvPr/>
        </p:nvSpPr>
        <p:spPr>
          <a:xfrm>
            <a:off x="60325" y="2576830"/>
            <a:ext cx="4349115" cy="4597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altLang="zh-CN" sz="22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endParaRPr lang="zh-CN" altLang="en-US" sz="2400" b="1" dirty="0">
              <a:solidFill>
                <a:srgbClr val="336699"/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sp>
        <p:nvSpPr>
          <p:cNvPr id="9229" name="TextBox 20"/>
          <p:cNvSpPr txBox="1"/>
          <p:nvPr/>
        </p:nvSpPr>
        <p:spPr>
          <a:xfrm>
            <a:off x="13970" y="4379595"/>
            <a:ext cx="4441825" cy="49339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altLang="zh-CN" sz="22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r>
              <a:rPr lang="en-US" altLang="zh-CN" sz="2400" b="1" dirty="0">
                <a:solidFill>
                  <a:srgbClr val="336699"/>
                </a:solidFill>
                <a:latin typeface="微软雅黑" panose="020B0503020204020204" pitchFamily="2" charset="-122"/>
                <a:ea typeface="微软雅黑" panose="020B0503020204020204" pitchFamily="2" charset="-122"/>
                <a:cs typeface="+mn-ea"/>
              </a:rPr>
              <a:t>   </a:t>
            </a:r>
            <a:endParaRPr lang="zh-CN" altLang="en-US" sz="2400" b="1" dirty="0">
              <a:solidFill>
                <a:srgbClr val="336699"/>
              </a:solidFill>
              <a:latin typeface="微软雅黑" panose="020B0503020204020204" pitchFamily="2" charset="-122"/>
              <a:ea typeface="微软雅黑" panose="020B0503020204020204" pitchFamily="2" charset="-122"/>
              <a:cs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14400" y="170180"/>
            <a:ext cx="5472430" cy="581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2" charset="-122"/>
                <a:cs typeface="+mn-ea"/>
              </a:rPr>
              <a:t>五、附表填制说明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81000" y="1024890"/>
            <a:ext cx="7511415" cy="2011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未费用化实施内容举例：</a:t>
            </a:r>
          </a:p>
          <a:p>
            <a:pPr>
              <a:lnSpc>
                <a:spcPct val="150000"/>
              </a:lnSpc>
            </a:pPr>
            <a:endParaRPr lang="zh-CN" altLang="en-US" sz="2800">
              <a:solidFill>
                <a:schemeClr val="tx2">
                  <a:lumMod val="90000"/>
                  <a:lumOff val="10000"/>
                </a:schemeClr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800">
              <a:solidFill>
                <a:schemeClr val="tx2">
                  <a:lumMod val="90000"/>
                  <a:lumOff val="10000"/>
                </a:schemeClr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pic>
        <p:nvPicPr>
          <p:cNvPr id="3" name="图片 2" descr="微博图片"/>
          <p:cNvPicPr>
            <a:picLocks noChangeAspect="1"/>
          </p:cNvPicPr>
          <p:nvPr/>
        </p:nvPicPr>
        <p:blipFill>
          <a:blip r:embed="rId5" cstate="print"/>
          <a:srcRect l="7440" t="2544" r="4953" b="2063"/>
          <a:stretch>
            <a:fillRect/>
          </a:stretch>
        </p:blipFill>
        <p:spPr>
          <a:xfrm>
            <a:off x="654050" y="1793875"/>
            <a:ext cx="8075295" cy="440499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图片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63" y="0"/>
            <a:ext cx="9132887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18" name="矩形 1"/>
          <p:cNvSpPr/>
          <p:nvPr/>
        </p:nvSpPr>
        <p:spPr>
          <a:xfrm>
            <a:off x="4763" y="887413"/>
            <a:ext cx="9144000" cy="58324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lIns="90170" tIns="46990" rIns="90170" bIns="46990" anchor="ctr"/>
          <a:lstStyle/>
          <a:p>
            <a:pPr lvl="0" algn="ctr"/>
            <a:endParaRPr lang="zh-CN" altLang="en-US" dirty="0">
              <a:solidFill>
                <a:srgbClr val="FFFFFF"/>
              </a:solidFill>
              <a:latin typeface="微软雅黑" panose="020B0503020204020204" pitchFamily="2" charset="-122"/>
              <a:ea typeface="微软雅黑" panose="020B0503020204020204" pitchFamily="2" charset="-122"/>
              <a:sym typeface="宋体" panose="02010600030101010101" pitchFamily="2" charset="-122"/>
            </a:endParaRPr>
          </a:p>
        </p:txBody>
      </p:sp>
      <p:pic>
        <p:nvPicPr>
          <p:cNvPr id="9222" name="Picture 3" descr="教委图标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265113"/>
            <a:ext cx="533400" cy="5048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5" name="TextBox 20"/>
          <p:cNvSpPr txBox="1"/>
          <p:nvPr/>
        </p:nvSpPr>
        <p:spPr>
          <a:xfrm>
            <a:off x="60325" y="2576830"/>
            <a:ext cx="4349115" cy="4597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altLang="zh-CN" sz="22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endParaRPr lang="zh-CN" altLang="en-US" sz="2400" b="1" dirty="0">
              <a:solidFill>
                <a:srgbClr val="336699"/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sp>
        <p:nvSpPr>
          <p:cNvPr id="9229" name="TextBox 20"/>
          <p:cNvSpPr txBox="1"/>
          <p:nvPr/>
        </p:nvSpPr>
        <p:spPr>
          <a:xfrm>
            <a:off x="13970" y="4379595"/>
            <a:ext cx="4441825" cy="49339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altLang="zh-CN" sz="22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r>
              <a:rPr lang="en-US" altLang="zh-CN" sz="2400" b="1" dirty="0">
                <a:solidFill>
                  <a:srgbClr val="336699"/>
                </a:solidFill>
                <a:latin typeface="微软雅黑" panose="020B0503020204020204" pitchFamily="2" charset="-122"/>
                <a:ea typeface="微软雅黑" panose="020B0503020204020204" pitchFamily="2" charset="-122"/>
                <a:cs typeface="+mn-ea"/>
              </a:rPr>
              <a:t>   </a:t>
            </a:r>
            <a:endParaRPr lang="zh-CN" altLang="en-US" sz="2400" b="1" dirty="0">
              <a:solidFill>
                <a:srgbClr val="336699"/>
              </a:solidFill>
              <a:latin typeface="微软雅黑" panose="020B0503020204020204" pitchFamily="2" charset="-122"/>
              <a:ea typeface="微软雅黑" panose="020B0503020204020204" pitchFamily="2" charset="-122"/>
              <a:cs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14400" y="170180"/>
            <a:ext cx="5472430" cy="581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2" charset="-122"/>
                <a:cs typeface="+mn-ea"/>
              </a:rPr>
              <a:t>五、附表填制说明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81000" y="1024890"/>
            <a:ext cx="7511415" cy="2011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费用化实施内容样本：</a:t>
            </a:r>
          </a:p>
          <a:p>
            <a:pPr>
              <a:lnSpc>
                <a:spcPct val="150000"/>
              </a:lnSpc>
            </a:pPr>
            <a:endParaRPr lang="zh-CN" altLang="en-US" sz="2800">
              <a:solidFill>
                <a:schemeClr val="tx2">
                  <a:lumMod val="90000"/>
                  <a:lumOff val="10000"/>
                </a:schemeClr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800">
              <a:solidFill>
                <a:schemeClr val="tx2">
                  <a:lumMod val="90000"/>
                  <a:lumOff val="10000"/>
                </a:schemeClr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pic>
        <p:nvPicPr>
          <p:cNvPr id="3" name="图片 2" descr="img152"/>
          <p:cNvPicPr>
            <a:picLocks noChangeAspect="1"/>
          </p:cNvPicPr>
          <p:nvPr/>
        </p:nvPicPr>
        <p:blipFill>
          <a:blip r:embed="rId5" cstate="print"/>
          <a:srcRect l="6503" t="18095" r="5904" b="18323"/>
          <a:stretch>
            <a:fillRect/>
          </a:stretch>
        </p:blipFill>
        <p:spPr>
          <a:xfrm>
            <a:off x="275590" y="1751965"/>
            <a:ext cx="8630285" cy="442785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图片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63" y="0"/>
            <a:ext cx="9132887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18" name="矩形 1"/>
          <p:cNvSpPr/>
          <p:nvPr/>
        </p:nvSpPr>
        <p:spPr>
          <a:xfrm>
            <a:off x="4763" y="887413"/>
            <a:ext cx="9144000" cy="58324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lIns="90170" tIns="46990" rIns="90170" bIns="46990" anchor="ctr"/>
          <a:lstStyle/>
          <a:p>
            <a:pPr lvl="0" algn="ctr"/>
            <a:endParaRPr lang="zh-CN" altLang="en-US" dirty="0">
              <a:solidFill>
                <a:srgbClr val="FFFFFF"/>
              </a:solidFill>
              <a:latin typeface="微软雅黑" panose="020B0503020204020204" pitchFamily="2" charset="-122"/>
              <a:ea typeface="微软雅黑" panose="020B0503020204020204" pitchFamily="2" charset="-122"/>
              <a:sym typeface="宋体" panose="02010600030101010101" pitchFamily="2" charset="-122"/>
            </a:endParaRPr>
          </a:p>
        </p:txBody>
      </p:sp>
      <p:pic>
        <p:nvPicPr>
          <p:cNvPr id="9222" name="Picture 3" descr="教委图标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265113"/>
            <a:ext cx="533400" cy="5048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5" name="TextBox 20"/>
          <p:cNvSpPr txBox="1"/>
          <p:nvPr/>
        </p:nvSpPr>
        <p:spPr>
          <a:xfrm>
            <a:off x="381000" y="2619375"/>
            <a:ext cx="4349115" cy="4597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altLang="zh-CN" sz="22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endParaRPr lang="zh-CN" altLang="en-US" sz="2400" b="1" dirty="0">
              <a:solidFill>
                <a:srgbClr val="336699"/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sp>
        <p:nvSpPr>
          <p:cNvPr id="9229" name="TextBox 20"/>
          <p:cNvSpPr txBox="1"/>
          <p:nvPr/>
        </p:nvSpPr>
        <p:spPr>
          <a:xfrm>
            <a:off x="13970" y="4379595"/>
            <a:ext cx="4441825" cy="49339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altLang="zh-CN" sz="22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r>
              <a:rPr lang="en-US" altLang="zh-CN" sz="2400" b="1" dirty="0">
                <a:solidFill>
                  <a:srgbClr val="336699"/>
                </a:solidFill>
                <a:latin typeface="微软雅黑" panose="020B0503020204020204" pitchFamily="2" charset="-122"/>
                <a:ea typeface="微软雅黑" panose="020B0503020204020204" pitchFamily="2" charset="-122"/>
                <a:cs typeface="+mn-ea"/>
              </a:rPr>
              <a:t>   </a:t>
            </a:r>
            <a:endParaRPr lang="zh-CN" altLang="en-US" sz="2400" b="1" dirty="0">
              <a:solidFill>
                <a:srgbClr val="336699"/>
              </a:solidFill>
              <a:latin typeface="微软雅黑" panose="020B0503020204020204" pitchFamily="2" charset="-122"/>
              <a:ea typeface="微软雅黑" panose="020B0503020204020204" pitchFamily="2" charset="-122"/>
              <a:cs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14400" y="170180"/>
            <a:ext cx="5472430" cy="581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2" charset="-122"/>
                <a:cs typeface="+mn-ea"/>
              </a:rPr>
              <a:t>五、附表填制说明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80390" y="1727835"/>
            <a:ext cx="7511415" cy="457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“规格型号”栏主要针对设备购置类预算</a:t>
            </a:r>
          </a:p>
          <a:p>
            <a:pPr marL="457200" indent="-4572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zh-CN" altLang="en-US" sz="28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集市采购的设备建议注明品牌及技术参数</a:t>
            </a:r>
          </a:p>
          <a:p>
            <a:pPr marL="457200" indent="-4572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zh-CN" altLang="en-US" sz="28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非集市采购的设备需注明技术参数</a:t>
            </a:r>
          </a:p>
          <a:p>
            <a:pPr marL="457200" indent="-4572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zh-CN" altLang="en-US" sz="28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两类设备分类及标准参见</a:t>
            </a:r>
            <a:r>
              <a:rPr lang="en-US" altLang="zh-CN" sz="28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2017-2018</a:t>
            </a:r>
            <a:r>
              <a:rPr lang="zh-CN" altLang="en-US" sz="28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年政采目录</a:t>
            </a:r>
          </a:p>
          <a:p>
            <a:pPr marL="457200" indent="-4572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zh-CN" altLang="en-US" sz="28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其他类实施内容规格型号是否填写视情况</a:t>
            </a:r>
          </a:p>
          <a:p>
            <a:pPr marL="457200" indent="-457200">
              <a:lnSpc>
                <a:spcPct val="150000"/>
              </a:lnSpc>
              <a:buFont typeface="Wingdings" panose="05000000000000000000" charset="0"/>
              <a:buChar char="ü"/>
            </a:pPr>
            <a:endParaRPr lang="zh-CN" altLang="en-US" sz="2800">
              <a:solidFill>
                <a:schemeClr val="tx2">
                  <a:lumMod val="90000"/>
                  <a:lumOff val="10000"/>
                </a:schemeClr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图片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63" y="0"/>
            <a:ext cx="9132887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18" name="矩形 1"/>
          <p:cNvSpPr/>
          <p:nvPr/>
        </p:nvSpPr>
        <p:spPr>
          <a:xfrm>
            <a:off x="4763" y="887413"/>
            <a:ext cx="9144000" cy="58324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lIns="90170" tIns="46990" rIns="90170" bIns="46990" anchor="ctr"/>
          <a:lstStyle/>
          <a:p>
            <a:pPr lvl="0" algn="ctr"/>
            <a:endParaRPr lang="zh-CN" altLang="en-US" dirty="0">
              <a:solidFill>
                <a:srgbClr val="FFFFFF"/>
              </a:solidFill>
              <a:latin typeface="微软雅黑" panose="020B0503020204020204" pitchFamily="2" charset="-122"/>
              <a:ea typeface="微软雅黑" panose="020B0503020204020204" pitchFamily="2" charset="-122"/>
              <a:sym typeface="宋体" panose="02010600030101010101" pitchFamily="2" charset="-122"/>
            </a:endParaRPr>
          </a:p>
        </p:txBody>
      </p:sp>
      <p:pic>
        <p:nvPicPr>
          <p:cNvPr id="9222" name="Picture 3" descr="教委图标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265113"/>
            <a:ext cx="533400" cy="5048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3" name="Text Box 8"/>
          <p:cNvSpPr txBox="1"/>
          <p:nvPr/>
        </p:nvSpPr>
        <p:spPr>
          <a:xfrm>
            <a:off x="1046163" y="196850"/>
            <a:ext cx="7948612" cy="5810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/>
            <a:r>
              <a:rPr lang="zh-CN" altLang="en-US" sz="30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2" charset="-122"/>
              </a:rPr>
              <a:t>项目申报中存在的问题</a:t>
            </a:r>
          </a:p>
        </p:txBody>
      </p:sp>
      <p:sp>
        <p:nvSpPr>
          <p:cNvPr id="9225" name="TextBox 20"/>
          <p:cNvSpPr txBox="1"/>
          <p:nvPr/>
        </p:nvSpPr>
        <p:spPr>
          <a:xfrm>
            <a:off x="1492885" y="2268220"/>
            <a:ext cx="5986780" cy="49339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altLang="zh-CN" sz="22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r>
              <a:rPr lang="en-US" altLang="zh-CN" sz="2400" b="1" dirty="0">
                <a:solidFill>
                  <a:srgbClr val="336699"/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         </a:t>
            </a:r>
            <a:r>
              <a:rPr lang="zh-CN" altLang="en-US" sz="2400" b="1" dirty="0">
                <a:solidFill>
                  <a:srgbClr val="336699"/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项目层级过多  模块内容未全部填写</a:t>
            </a:r>
          </a:p>
        </p:txBody>
      </p:sp>
      <p:sp>
        <p:nvSpPr>
          <p:cNvPr id="9227" name="TextBox 20"/>
          <p:cNvSpPr txBox="1"/>
          <p:nvPr/>
        </p:nvSpPr>
        <p:spPr>
          <a:xfrm>
            <a:off x="1603375" y="2967990"/>
            <a:ext cx="6496685" cy="49339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altLang="zh-CN" sz="2400" b="1" dirty="0">
                <a:solidFill>
                  <a:srgbClr val="336699"/>
                </a:solidFill>
                <a:latin typeface="微软雅黑" panose="020B0503020204020204" pitchFamily="2" charset="-122"/>
                <a:ea typeface="微软雅黑" panose="020B0503020204020204" pitchFamily="2" charset="-122"/>
                <a:cs typeface="+mn-ea"/>
              </a:rPr>
              <a:t>   </a:t>
            </a:r>
            <a:r>
              <a:rPr lang="zh-CN" altLang="en-US" sz="2400" b="1" dirty="0">
                <a:solidFill>
                  <a:srgbClr val="336699"/>
                </a:solidFill>
                <a:latin typeface="微软雅黑" panose="020B0503020204020204" pitchFamily="2" charset="-122"/>
                <a:ea typeface="微软雅黑" panose="020B0503020204020204" pitchFamily="2" charset="-122"/>
                <a:cs typeface="+mn-ea"/>
              </a:rPr>
              <a:t>项目分配过于分散  内容和金额对应性不强</a:t>
            </a:r>
          </a:p>
        </p:txBody>
      </p:sp>
      <p:sp>
        <p:nvSpPr>
          <p:cNvPr id="9229" name="TextBox 20"/>
          <p:cNvSpPr txBox="1"/>
          <p:nvPr/>
        </p:nvSpPr>
        <p:spPr>
          <a:xfrm>
            <a:off x="993140" y="3667125"/>
            <a:ext cx="7321550" cy="49339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10000"/>
              </a:lnSpc>
            </a:pPr>
            <a:r>
              <a:rPr lang="zh-CN" altLang="en-US" sz="2400" b="1" dirty="0">
                <a:solidFill>
                  <a:srgbClr val="336699"/>
                </a:solidFill>
                <a:latin typeface="微软雅黑" panose="020B0503020204020204" pitchFamily="2" charset="-122"/>
                <a:ea typeface="微软雅黑" panose="020B0503020204020204" pitchFamily="2" charset="-122"/>
                <a:cs typeface="+mn-ea"/>
              </a:rPr>
              <a:t>绩效目标和管理制度不明</a:t>
            </a:r>
            <a:r>
              <a:rPr lang="en-US" altLang="zh-CN" sz="2400" b="1" dirty="0">
                <a:solidFill>
                  <a:srgbClr val="336699"/>
                </a:solidFill>
                <a:latin typeface="微软雅黑" panose="020B0503020204020204" pitchFamily="2" charset="-122"/>
                <a:ea typeface="微软雅黑" panose="020B0503020204020204" pitchFamily="2" charset="-122"/>
                <a:cs typeface="+mn-ea"/>
              </a:rPr>
              <a:t>  </a:t>
            </a:r>
            <a:r>
              <a:rPr lang="zh-CN" altLang="en-US" sz="2400" b="1" dirty="0">
                <a:solidFill>
                  <a:srgbClr val="336699"/>
                </a:solidFill>
                <a:latin typeface="微软雅黑" panose="020B0503020204020204" pitchFamily="2" charset="-122"/>
                <a:ea typeface="微软雅黑" panose="020B0503020204020204" pitchFamily="2" charset="-122"/>
                <a:cs typeface="+mn-ea"/>
              </a:rPr>
              <a:t>计算错误与文字错误</a:t>
            </a:r>
          </a:p>
        </p:txBody>
      </p:sp>
      <p:cxnSp>
        <p:nvCxnSpPr>
          <p:cNvPr id="6" name="直线连接符 4"/>
          <p:cNvCxnSpPr/>
          <p:nvPr/>
        </p:nvCxnSpPr>
        <p:spPr>
          <a:xfrm>
            <a:off x="4462145" y="1473835"/>
            <a:ext cx="8255" cy="4660265"/>
          </a:xfrm>
          <a:prstGeom prst="line">
            <a:avLst/>
          </a:prstGeom>
          <a:ln>
            <a:solidFill>
              <a:srgbClr val="379DBC"/>
            </a:solidFill>
            <a:prstDash val="dash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767080" y="1473835"/>
            <a:ext cx="1927860" cy="678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>
                <a:solidFill>
                  <a:srgbClr val="808080"/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结 构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734810" y="1473835"/>
            <a:ext cx="2132330" cy="678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zh-CN" altLang="en-US" sz="3600">
                <a:solidFill>
                  <a:srgbClr val="808080"/>
                </a:solidFill>
                <a:latin typeface="微软雅黑" panose="020B0503020204020204" pitchFamily="2" charset="-122"/>
                <a:ea typeface="微软雅黑" panose="020B0503020204020204" pitchFamily="2" charset="-122"/>
                <a:cs typeface="+mn-ea"/>
                <a:sym typeface="+mn-ea"/>
              </a:rPr>
              <a:t>文 本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278255" y="4298315"/>
            <a:ext cx="6415405" cy="493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10000"/>
              </a:lnSpc>
            </a:pPr>
            <a:r>
              <a:rPr lang="zh-CN" altLang="en-US" sz="2400" b="1" dirty="0">
                <a:solidFill>
                  <a:srgbClr val="336699"/>
                </a:solidFill>
                <a:latin typeface="微软雅黑" panose="020B0503020204020204" pitchFamily="2" charset="-122"/>
                <a:ea typeface="微软雅黑" panose="020B0503020204020204" pitchFamily="2" charset="-122"/>
                <a:cs typeface="+mn-ea"/>
              </a:rPr>
              <a:t>项目开支内容不尽合理  测算依据不明确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767080" y="5034280"/>
            <a:ext cx="6712585" cy="493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10000"/>
              </a:lnSpc>
            </a:pPr>
            <a:r>
              <a:rPr lang="zh-CN" altLang="en-US" sz="2000" b="1" dirty="0">
                <a:solidFill>
                  <a:srgbClr val="336699"/>
                </a:solidFill>
                <a:latin typeface="微软雅黑" panose="020B0503020204020204" pitchFamily="2" charset="-122"/>
                <a:ea typeface="微软雅黑" panose="020B0503020204020204" pitchFamily="2" charset="-122"/>
                <a:cs typeface="+mn-ea"/>
              </a:rPr>
              <a:t>专项与部门预算之间关系不清晰   </a:t>
            </a:r>
            <a:r>
              <a:rPr lang="zh-CN" altLang="en-US" sz="2400" b="1" dirty="0">
                <a:solidFill>
                  <a:srgbClr val="336699"/>
                </a:solidFill>
                <a:latin typeface="微软雅黑" panose="020B0503020204020204" pitchFamily="2" charset="-122"/>
                <a:ea typeface="微软雅黑" panose="020B0503020204020204" pitchFamily="2" charset="-122"/>
                <a:cs typeface="+mn-ea"/>
              </a:rPr>
              <a:t>预算编制不够细化</a:t>
            </a:r>
            <a:r>
              <a:rPr lang="zh-CN" altLang="en-US" sz="2000" b="1" dirty="0">
                <a:solidFill>
                  <a:srgbClr val="336699"/>
                </a:solidFill>
                <a:latin typeface="微软雅黑" panose="020B0503020204020204" pitchFamily="2" charset="-122"/>
                <a:ea typeface="微软雅黑" panose="020B0503020204020204" pitchFamily="2" charset="-122"/>
                <a:cs typeface="+mn-ea"/>
              </a:rPr>
              <a:t> 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图片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63" y="0"/>
            <a:ext cx="9132887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18" name="矩形 1"/>
          <p:cNvSpPr/>
          <p:nvPr/>
        </p:nvSpPr>
        <p:spPr>
          <a:xfrm>
            <a:off x="4763" y="887413"/>
            <a:ext cx="9144000" cy="58324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lIns="90170" tIns="46990" rIns="90170" bIns="46990" anchor="ctr"/>
          <a:lstStyle/>
          <a:p>
            <a:pPr lvl="0" algn="ctr"/>
            <a:endParaRPr lang="zh-CN" altLang="en-US" dirty="0">
              <a:solidFill>
                <a:srgbClr val="FFFFFF"/>
              </a:solidFill>
              <a:latin typeface="微软雅黑" panose="020B0503020204020204" pitchFamily="2" charset="-122"/>
              <a:ea typeface="微软雅黑" panose="020B0503020204020204" pitchFamily="2" charset="-122"/>
              <a:sym typeface="宋体" panose="02010600030101010101" pitchFamily="2" charset="-122"/>
            </a:endParaRPr>
          </a:p>
        </p:txBody>
      </p:sp>
      <p:pic>
        <p:nvPicPr>
          <p:cNvPr id="9222" name="Picture 3" descr="教委图标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265113"/>
            <a:ext cx="533400" cy="5048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5" name="TextBox 20"/>
          <p:cNvSpPr txBox="1"/>
          <p:nvPr/>
        </p:nvSpPr>
        <p:spPr>
          <a:xfrm>
            <a:off x="381000" y="2619375"/>
            <a:ext cx="4349115" cy="4597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altLang="zh-CN" sz="22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endParaRPr lang="zh-CN" altLang="en-US" sz="2400" b="1" dirty="0">
              <a:solidFill>
                <a:srgbClr val="336699"/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sp>
        <p:nvSpPr>
          <p:cNvPr id="9229" name="TextBox 20"/>
          <p:cNvSpPr txBox="1"/>
          <p:nvPr/>
        </p:nvSpPr>
        <p:spPr>
          <a:xfrm>
            <a:off x="13970" y="4379595"/>
            <a:ext cx="4441825" cy="49339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altLang="zh-CN" sz="22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r>
              <a:rPr lang="en-US" altLang="zh-CN" sz="2400" b="1" dirty="0">
                <a:solidFill>
                  <a:srgbClr val="336699"/>
                </a:solidFill>
                <a:latin typeface="微软雅黑" panose="020B0503020204020204" pitchFamily="2" charset="-122"/>
                <a:ea typeface="微软雅黑" panose="020B0503020204020204" pitchFamily="2" charset="-122"/>
                <a:cs typeface="+mn-ea"/>
              </a:rPr>
              <a:t>   </a:t>
            </a:r>
            <a:endParaRPr lang="zh-CN" altLang="en-US" sz="2400" b="1" dirty="0">
              <a:solidFill>
                <a:srgbClr val="336699"/>
              </a:solidFill>
              <a:latin typeface="微软雅黑" panose="020B0503020204020204" pitchFamily="2" charset="-122"/>
              <a:ea typeface="微软雅黑" panose="020B0503020204020204" pitchFamily="2" charset="-122"/>
              <a:cs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14400" y="170180"/>
            <a:ext cx="5472430" cy="581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2" charset="-122"/>
                <a:cs typeface="+mn-ea"/>
              </a:rPr>
              <a:t>五、附表填制说明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80390" y="1727835"/>
            <a:ext cx="7511415" cy="3931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“测算依据”栏应按照不同类实施内容填写</a:t>
            </a:r>
          </a:p>
          <a:p>
            <a:pPr marL="457200" indent="-4572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zh-CN" altLang="en-US" sz="28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如为差旅、培训、交通、餐饮等有明确标准规定的，应填写有关文件</a:t>
            </a:r>
          </a:p>
          <a:p>
            <a:pPr marL="457200" indent="-4572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zh-CN" altLang="en-US" sz="28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如为集市采购需填写“政府采购网标价”</a:t>
            </a:r>
          </a:p>
          <a:p>
            <a:pPr marL="457200" indent="-4572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zh-CN" altLang="en-US" sz="28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如为非集市采购内容需填写“市场询价”并附询价材料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图片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63" y="0"/>
            <a:ext cx="9132887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18" name="矩形 1"/>
          <p:cNvSpPr/>
          <p:nvPr/>
        </p:nvSpPr>
        <p:spPr>
          <a:xfrm>
            <a:off x="4763" y="887413"/>
            <a:ext cx="9144000" cy="58324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lIns="90170" tIns="46990" rIns="90170" bIns="46990" anchor="ctr"/>
          <a:lstStyle/>
          <a:p>
            <a:pPr lvl="0" algn="ctr"/>
            <a:endParaRPr lang="zh-CN" altLang="en-US" dirty="0">
              <a:solidFill>
                <a:srgbClr val="FFFFFF"/>
              </a:solidFill>
              <a:latin typeface="微软雅黑" panose="020B0503020204020204" pitchFamily="2" charset="-122"/>
              <a:ea typeface="微软雅黑" panose="020B0503020204020204" pitchFamily="2" charset="-122"/>
              <a:sym typeface="宋体" panose="02010600030101010101" pitchFamily="2" charset="-122"/>
            </a:endParaRPr>
          </a:p>
        </p:txBody>
      </p:sp>
      <p:pic>
        <p:nvPicPr>
          <p:cNvPr id="9222" name="Picture 3" descr="教委图标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265113"/>
            <a:ext cx="533400" cy="5048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5" name="TextBox 20"/>
          <p:cNvSpPr txBox="1"/>
          <p:nvPr/>
        </p:nvSpPr>
        <p:spPr>
          <a:xfrm>
            <a:off x="381000" y="2619375"/>
            <a:ext cx="4349115" cy="4597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altLang="zh-CN" sz="22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endParaRPr lang="zh-CN" altLang="en-US" sz="2400" b="1" dirty="0">
              <a:solidFill>
                <a:srgbClr val="336699"/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sp>
        <p:nvSpPr>
          <p:cNvPr id="9229" name="TextBox 20"/>
          <p:cNvSpPr txBox="1"/>
          <p:nvPr/>
        </p:nvSpPr>
        <p:spPr>
          <a:xfrm>
            <a:off x="13970" y="4379595"/>
            <a:ext cx="4441825" cy="49339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altLang="zh-CN" sz="22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r>
              <a:rPr lang="en-US" altLang="zh-CN" sz="2400" b="1" dirty="0">
                <a:solidFill>
                  <a:srgbClr val="336699"/>
                </a:solidFill>
                <a:latin typeface="微软雅黑" panose="020B0503020204020204" pitchFamily="2" charset="-122"/>
                <a:ea typeface="微软雅黑" panose="020B0503020204020204" pitchFamily="2" charset="-122"/>
                <a:cs typeface="+mn-ea"/>
              </a:rPr>
              <a:t>   </a:t>
            </a:r>
            <a:endParaRPr lang="zh-CN" altLang="en-US" sz="2400" b="1" dirty="0">
              <a:solidFill>
                <a:srgbClr val="336699"/>
              </a:solidFill>
              <a:latin typeface="微软雅黑" panose="020B0503020204020204" pitchFamily="2" charset="-122"/>
              <a:ea typeface="微软雅黑" panose="020B0503020204020204" pitchFamily="2" charset="-122"/>
              <a:cs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14400" y="170180"/>
            <a:ext cx="5472430" cy="581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2" charset="-122"/>
                <a:cs typeface="+mn-ea"/>
              </a:rPr>
              <a:t>五、附表填制说明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80390" y="1727835"/>
            <a:ext cx="7511415" cy="3931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“备注”栏应填写：</a:t>
            </a:r>
          </a:p>
          <a:p>
            <a:pPr marL="457200" indent="-4572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zh-CN" altLang="en-US" sz="28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执行方式（如集市采购、集中采购、分散采购、按实报销等）</a:t>
            </a:r>
          </a:p>
          <a:p>
            <a:pPr marL="457200" indent="-4572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zh-CN" altLang="en-US" sz="28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测算公式（如按多少人次/场次/天数等测算）</a:t>
            </a:r>
          </a:p>
          <a:p>
            <a:pPr marL="457200" indent="-4572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zh-CN" altLang="en-US" sz="28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各类实施内容在不同模块间的分布情况</a:t>
            </a:r>
          </a:p>
          <a:p>
            <a:pPr marL="457200" indent="-4572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zh-CN" altLang="en-US" sz="28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差旅目的地等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图片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63" y="0"/>
            <a:ext cx="9132887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18" name="矩形 1"/>
          <p:cNvSpPr/>
          <p:nvPr/>
        </p:nvSpPr>
        <p:spPr>
          <a:xfrm>
            <a:off x="18733" y="887413"/>
            <a:ext cx="9144000" cy="58324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lIns="90170" tIns="46990" rIns="90170" bIns="46990" anchor="ctr"/>
          <a:lstStyle/>
          <a:p>
            <a:pPr lvl="0" algn="ctr"/>
            <a:endParaRPr lang="zh-CN" altLang="en-US" dirty="0">
              <a:solidFill>
                <a:srgbClr val="FFFFFF"/>
              </a:solidFill>
              <a:latin typeface="微软雅黑" panose="020B0503020204020204" pitchFamily="2" charset="-122"/>
              <a:ea typeface="微软雅黑" panose="020B0503020204020204" pitchFamily="2" charset="-122"/>
              <a:sym typeface="宋体" panose="02010600030101010101" pitchFamily="2" charset="-122"/>
            </a:endParaRPr>
          </a:p>
        </p:txBody>
      </p:sp>
      <p:pic>
        <p:nvPicPr>
          <p:cNvPr id="9222" name="Picture 3" descr="教委图标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265113"/>
            <a:ext cx="533400" cy="5048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5" name="TextBox 20"/>
          <p:cNvSpPr txBox="1"/>
          <p:nvPr/>
        </p:nvSpPr>
        <p:spPr>
          <a:xfrm>
            <a:off x="381000" y="2619375"/>
            <a:ext cx="4349115" cy="4597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altLang="zh-CN" sz="22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endParaRPr lang="zh-CN" altLang="en-US" sz="2400" b="1" dirty="0">
              <a:solidFill>
                <a:srgbClr val="336699"/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sp>
        <p:nvSpPr>
          <p:cNvPr id="9229" name="TextBox 20"/>
          <p:cNvSpPr txBox="1"/>
          <p:nvPr/>
        </p:nvSpPr>
        <p:spPr>
          <a:xfrm>
            <a:off x="13970" y="4379595"/>
            <a:ext cx="4441825" cy="49339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altLang="zh-CN" sz="22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r>
              <a:rPr lang="en-US" altLang="zh-CN" sz="2400" b="1" dirty="0">
                <a:solidFill>
                  <a:srgbClr val="336699"/>
                </a:solidFill>
                <a:latin typeface="微软雅黑" panose="020B0503020204020204" pitchFamily="2" charset="-122"/>
                <a:ea typeface="微软雅黑" panose="020B0503020204020204" pitchFamily="2" charset="-122"/>
                <a:cs typeface="+mn-ea"/>
              </a:rPr>
              <a:t>   </a:t>
            </a:r>
            <a:endParaRPr lang="zh-CN" altLang="en-US" sz="2400" b="1" dirty="0">
              <a:solidFill>
                <a:srgbClr val="336699"/>
              </a:solidFill>
              <a:latin typeface="微软雅黑" panose="020B0503020204020204" pitchFamily="2" charset="-122"/>
              <a:ea typeface="微软雅黑" panose="020B0503020204020204" pitchFamily="2" charset="-122"/>
              <a:cs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14400" y="170180"/>
            <a:ext cx="6724015" cy="581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2" charset="-122"/>
                <a:cs typeface="+mn-ea"/>
              </a:rPr>
              <a:t>五、附表填制说明（会议差旅类样本）</a:t>
            </a:r>
          </a:p>
        </p:txBody>
      </p:sp>
      <p:pic>
        <p:nvPicPr>
          <p:cNvPr id="3" name="图片 2" descr="img149"/>
          <p:cNvPicPr>
            <a:picLocks noChangeAspect="1"/>
          </p:cNvPicPr>
          <p:nvPr/>
        </p:nvPicPr>
        <p:blipFill>
          <a:blip r:embed="rId5" cstate="print"/>
          <a:srcRect l="5082" t="21008" r="7216" b="14014"/>
          <a:stretch>
            <a:fillRect/>
          </a:stretch>
        </p:blipFill>
        <p:spPr>
          <a:xfrm>
            <a:off x="53975" y="1367790"/>
            <a:ext cx="8821420" cy="461962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图片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63" y="0"/>
            <a:ext cx="9132887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18" name="矩形 1"/>
          <p:cNvSpPr/>
          <p:nvPr/>
        </p:nvSpPr>
        <p:spPr>
          <a:xfrm>
            <a:off x="18733" y="887413"/>
            <a:ext cx="9144000" cy="58324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lIns="90170" tIns="46990" rIns="90170" bIns="46990" anchor="ctr"/>
          <a:lstStyle/>
          <a:p>
            <a:pPr lvl="0" algn="ctr"/>
            <a:endParaRPr lang="zh-CN" altLang="en-US" dirty="0">
              <a:solidFill>
                <a:srgbClr val="FFFFFF"/>
              </a:solidFill>
              <a:latin typeface="微软雅黑" panose="020B0503020204020204" pitchFamily="2" charset="-122"/>
              <a:ea typeface="微软雅黑" panose="020B0503020204020204" pitchFamily="2" charset="-122"/>
              <a:sym typeface="宋体" panose="02010600030101010101" pitchFamily="2" charset="-122"/>
            </a:endParaRPr>
          </a:p>
        </p:txBody>
      </p:sp>
      <p:pic>
        <p:nvPicPr>
          <p:cNvPr id="9222" name="Picture 3" descr="教委图标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265113"/>
            <a:ext cx="533400" cy="5048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5" name="TextBox 20"/>
          <p:cNvSpPr txBox="1"/>
          <p:nvPr/>
        </p:nvSpPr>
        <p:spPr>
          <a:xfrm>
            <a:off x="381000" y="2619375"/>
            <a:ext cx="4349115" cy="4597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altLang="zh-CN" sz="22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endParaRPr lang="zh-CN" altLang="en-US" sz="2400" b="1" dirty="0">
              <a:solidFill>
                <a:srgbClr val="336699"/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sp>
        <p:nvSpPr>
          <p:cNvPr id="9229" name="TextBox 20"/>
          <p:cNvSpPr txBox="1"/>
          <p:nvPr/>
        </p:nvSpPr>
        <p:spPr>
          <a:xfrm>
            <a:off x="13970" y="4379595"/>
            <a:ext cx="4441825" cy="49339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altLang="zh-CN" sz="22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r>
              <a:rPr lang="en-US" altLang="zh-CN" sz="2400" b="1" dirty="0">
                <a:solidFill>
                  <a:srgbClr val="336699"/>
                </a:solidFill>
                <a:latin typeface="微软雅黑" panose="020B0503020204020204" pitchFamily="2" charset="-122"/>
                <a:ea typeface="微软雅黑" panose="020B0503020204020204" pitchFamily="2" charset="-122"/>
                <a:cs typeface="+mn-ea"/>
              </a:rPr>
              <a:t>   </a:t>
            </a:r>
            <a:endParaRPr lang="zh-CN" altLang="en-US" sz="2400" b="1" dirty="0">
              <a:solidFill>
                <a:srgbClr val="336699"/>
              </a:solidFill>
              <a:latin typeface="微软雅黑" panose="020B0503020204020204" pitchFamily="2" charset="-122"/>
              <a:ea typeface="微软雅黑" panose="020B0503020204020204" pitchFamily="2" charset="-122"/>
              <a:cs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14400" y="170180"/>
            <a:ext cx="6724015" cy="581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2" charset="-122"/>
                <a:cs typeface="+mn-ea"/>
              </a:rPr>
              <a:t>五、附表填制说明（印刷资料类样本）</a:t>
            </a:r>
          </a:p>
        </p:txBody>
      </p:sp>
      <p:pic>
        <p:nvPicPr>
          <p:cNvPr id="4" name="图片 3" descr="微博图片3"/>
          <p:cNvPicPr>
            <a:picLocks noChangeAspect="1"/>
          </p:cNvPicPr>
          <p:nvPr/>
        </p:nvPicPr>
        <p:blipFill>
          <a:blip r:embed="rId5" cstate="print"/>
          <a:srcRect l="7279" r="5152"/>
          <a:stretch>
            <a:fillRect/>
          </a:stretch>
        </p:blipFill>
        <p:spPr>
          <a:xfrm>
            <a:off x="274955" y="1057910"/>
            <a:ext cx="8808085" cy="474218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图片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63" y="0"/>
            <a:ext cx="9132887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18" name="矩形 1"/>
          <p:cNvSpPr/>
          <p:nvPr/>
        </p:nvSpPr>
        <p:spPr>
          <a:xfrm>
            <a:off x="4763" y="887413"/>
            <a:ext cx="9144000" cy="58324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lIns="90170" tIns="46990" rIns="90170" bIns="46990" anchor="ctr"/>
          <a:lstStyle/>
          <a:p>
            <a:pPr lvl="0" algn="ctr"/>
            <a:endParaRPr lang="zh-CN" altLang="en-US" dirty="0">
              <a:solidFill>
                <a:srgbClr val="FFFFFF"/>
              </a:solidFill>
              <a:latin typeface="微软雅黑" panose="020B0503020204020204" pitchFamily="2" charset="-122"/>
              <a:ea typeface="微软雅黑" panose="020B0503020204020204" pitchFamily="2" charset="-122"/>
              <a:sym typeface="宋体" panose="02010600030101010101" pitchFamily="2" charset="-122"/>
            </a:endParaRPr>
          </a:p>
        </p:txBody>
      </p:sp>
      <p:pic>
        <p:nvPicPr>
          <p:cNvPr id="9222" name="Picture 3" descr="教委图标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265113"/>
            <a:ext cx="533400" cy="5048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5" name="TextBox 20"/>
          <p:cNvSpPr txBox="1"/>
          <p:nvPr/>
        </p:nvSpPr>
        <p:spPr>
          <a:xfrm>
            <a:off x="381000" y="2619375"/>
            <a:ext cx="4349115" cy="4597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altLang="zh-CN" sz="22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endParaRPr lang="zh-CN" altLang="en-US" sz="2400" b="1" dirty="0">
              <a:solidFill>
                <a:srgbClr val="336699"/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sp>
        <p:nvSpPr>
          <p:cNvPr id="9229" name="TextBox 20"/>
          <p:cNvSpPr txBox="1"/>
          <p:nvPr/>
        </p:nvSpPr>
        <p:spPr>
          <a:xfrm>
            <a:off x="13970" y="4379595"/>
            <a:ext cx="4441825" cy="49339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altLang="zh-CN" sz="22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r>
              <a:rPr lang="en-US" altLang="zh-CN" sz="2400" b="1" dirty="0">
                <a:solidFill>
                  <a:srgbClr val="336699"/>
                </a:solidFill>
                <a:latin typeface="微软雅黑" panose="020B0503020204020204" pitchFamily="2" charset="-122"/>
                <a:ea typeface="微软雅黑" panose="020B0503020204020204" pitchFamily="2" charset="-122"/>
                <a:cs typeface="+mn-ea"/>
              </a:rPr>
              <a:t>   </a:t>
            </a:r>
            <a:endParaRPr lang="zh-CN" altLang="en-US" sz="2400" b="1" dirty="0">
              <a:solidFill>
                <a:srgbClr val="336699"/>
              </a:solidFill>
              <a:latin typeface="微软雅黑" panose="020B0503020204020204" pitchFamily="2" charset="-122"/>
              <a:ea typeface="微软雅黑" panose="020B0503020204020204" pitchFamily="2" charset="-122"/>
              <a:cs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14400" y="170180"/>
            <a:ext cx="6706870" cy="581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2" charset="-122"/>
                <a:cs typeface="+mn-ea"/>
              </a:rPr>
              <a:t>五、附表填制说明（购买服务类样本）</a:t>
            </a:r>
          </a:p>
        </p:txBody>
      </p:sp>
      <p:pic>
        <p:nvPicPr>
          <p:cNvPr id="4" name="图片 3" descr="4"/>
          <p:cNvPicPr>
            <a:picLocks noChangeAspect="1"/>
          </p:cNvPicPr>
          <p:nvPr/>
        </p:nvPicPr>
        <p:blipFill>
          <a:blip r:embed="rId5" cstate="print"/>
          <a:srcRect t="8520"/>
          <a:stretch>
            <a:fillRect/>
          </a:stretch>
        </p:blipFill>
        <p:spPr>
          <a:xfrm>
            <a:off x="27940" y="1425575"/>
            <a:ext cx="9088120" cy="441833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图片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63" y="0"/>
            <a:ext cx="9132887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18" name="矩形 1"/>
          <p:cNvSpPr/>
          <p:nvPr/>
        </p:nvSpPr>
        <p:spPr>
          <a:xfrm>
            <a:off x="4763" y="887413"/>
            <a:ext cx="9144000" cy="58324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lIns="90170" tIns="46990" rIns="90170" bIns="46990" anchor="ctr"/>
          <a:lstStyle/>
          <a:p>
            <a:pPr lvl="0" algn="ctr"/>
            <a:endParaRPr lang="zh-CN" altLang="en-US" dirty="0">
              <a:solidFill>
                <a:srgbClr val="FFFFFF"/>
              </a:solidFill>
              <a:latin typeface="微软雅黑" panose="020B0503020204020204" pitchFamily="2" charset="-122"/>
              <a:ea typeface="微软雅黑" panose="020B0503020204020204" pitchFamily="2" charset="-122"/>
              <a:sym typeface="宋体" panose="02010600030101010101" pitchFamily="2" charset="-122"/>
            </a:endParaRPr>
          </a:p>
        </p:txBody>
      </p:sp>
      <p:pic>
        <p:nvPicPr>
          <p:cNvPr id="9222" name="Picture 3" descr="教委图标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265113"/>
            <a:ext cx="533400" cy="5048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5" name="TextBox 20"/>
          <p:cNvSpPr txBox="1"/>
          <p:nvPr/>
        </p:nvSpPr>
        <p:spPr>
          <a:xfrm>
            <a:off x="381000" y="2619375"/>
            <a:ext cx="4349115" cy="4597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altLang="zh-CN" sz="22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endParaRPr lang="zh-CN" altLang="en-US" sz="2400" b="1" dirty="0">
              <a:solidFill>
                <a:srgbClr val="336699"/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sp>
        <p:nvSpPr>
          <p:cNvPr id="9229" name="TextBox 20"/>
          <p:cNvSpPr txBox="1"/>
          <p:nvPr/>
        </p:nvSpPr>
        <p:spPr>
          <a:xfrm>
            <a:off x="13970" y="4379595"/>
            <a:ext cx="4441825" cy="49339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altLang="zh-CN" sz="22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r>
              <a:rPr lang="en-US" altLang="zh-CN" sz="2400" b="1" dirty="0">
                <a:solidFill>
                  <a:srgbClr val="336699"/>
                </a:solidFill>
                <a:latin typeface="微软雅黑" panose="020B0503020204020204" pitchFamily="2" charset="-122"/>
                <a:ea typeface="微软雅黑" panose="020B0503020204020204" pitchFamily="2" charset="-122"/>
                <a:cs typeface="+mn-ea"/>
              </a:rPr>
              <a:t>   </a:t>
            </a:r>
            <a:endParaRPr lang="zh-CN" altLang="en-US" sz="2400" b="1" dirty="0">
              <a:solidFill>
                <a:srgbClr val="336699"/>
              </a:solidFill>
              <a:latin typeface="微软雅黑" panose="020B0503020204020204" pitchFamily="2" charset="-122"/>
              <a:ea typeface="微软雅黑" panose="020B0503020204020204" pitchFamily="2" charset="-122"/>
              <a:cs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14400" y="170180"/>
            <a:ext cx="6706870" cy="581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2" charset="-122"/>
                <a:cs typeface="+mn-ea"/>
              </a:rPr>
              <a:t>五、附表填制说明（设备购置类样本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2" charset="-122"/>
                <a:cs typeface="+mn-ea"/>
              </a:rPr>
              <a:t>1</a:t>
            </a: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2" charset="-122"/>
                <a:cs typeface="+mn-ea"/>
              </a:rPr>
              <a:t>）</a:t>
            </a:r>
          </a:p>
        </p:txBody>
      </p:sp>
      <p:pic>
        <p:nvPicPr>
          <p:cNvPr id="5" name="图片 4" descr="微博图片"/>
          <p:cNvPicPr>
            <a:picLocks noChangeAspect="1"/>
          </p:cNvPicPr>
          <p:nvPr/>
        </p:nvPicPr>
        <p:blipFill>
          <a:blip r:embed="rId5" cstate="print"/>
          <a:srcRect l="6212" r="4912"/>
          <a:stretch>
            <a:fillRect/>
          </a:stretch>
        </p:blipFill>
        <p:spPr>
          <a:xfrm>
            <a:off x="167640" y="1371600"/>
            <a:ext cx="8939530" cy="41148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图片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63" y="0"/>
            <a:ext cx="9132887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18" name="矩形 1"/>
          <p:cNvSpPr/>
          <p:nvPr/>
        </p:nvSpPr>
        <p:spPr>
          <a:xfrm>
            <a:off x="4763" y="887413"/>
            <a:ext cx="9144000" cy="58324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lIns="90170" tIns="46990" rIns="90170" bIns="46990" anchor="ctr"/>
          <a:lstStyle/>
          <a:p>
            <a:pPr lvl="0" algn="ctr"/>
            <a:endParaRPr lang="zh-CN" altLang="en-US" dirty="0">
              <a:solidFill>
                <a:srgbClr val="FFFFFF"/>
              </a:solidFill>
              <a:latin typeface="微软雅黑" panose="020B0503020204020204" pitchFamily="2" charset="-122"/>
              <a:ea typeface="微软雅黑" panose="020B0503020204020204" pitchFamily="2" charset="-122"/>
              <a:sym typeface="宋体" panose="02010600030101010101" pitchFamily="2" charset="-122"/>
            </a:endParaRPr>
          </a:p>
        </p:txBody>
      </p:sp>
      <p:pic>
        <p:nvPicPr>
          <p:cNvPr id="9222" name="Picture 3" descr="教委图标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265113"/>
            <a:ext cx="533400" cy="5048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5" name="TextBox 20"/>
          <p:cNvSpPr txBox="1"/>
          <p:nvPr/>
        </p:nvSpPr>
        <p:spPr>
          <a:xfrm>
            <a:off x="381000" y="2619375"/>
            <a:ext cx="4349115" cy="4597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altLang="zh-CN" sz="22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endParaRPr lang="zh-CN" altLang="en-US" sz="2400" b="1" dirty="0">
              <a:solidFill>
                <a:srgbClr val="336699"/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sp>
        <p:nvSpPr>
          <p:cNvPr id="9229" name="TextBox 20"/>
          <p:cNvSpPr txBox="1"/>
          <p:nvPr/>
        </p:nvSpPr>
        <p:spPr>
          <a:xfrm>
            <a:off x="13970" y="4379595"/>
            <a:ext cx="4441825" cy="49339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altLang="zh-CN" sz="22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r>
              <a:rPr lang="en-US" altLang="zh-CN" sz="2400" b="1" dirty="0">
                <a:solidFill>
                  <a:srgbClr val="336699"/>
                </a:solidFill>
                <a:latin typeface="微软雅黑" panose="020B0503020204020204" pitchFamily="2" charset="-122"/>
                <a:ea typeface="微软雅黑" panose="020B0503020204020204" pitchFamily="2" charset="-122"/>
                <a:cs typeface="+mn-ea"/>
              </a:rPr>
              <a:t>   </a:t>
            </a:r>
            <a:endParaRPr lang="zh-CN" altLang="en-US" sz="2400" b="1" dirty="0">
              <a:solidFill>
                <a:srgbClr val="336699"/>
              </a:solidFill>
              <a:latin typeface="微软雅黑" panose="020B0503020204020204" pitchFamily="2" charset="-122"/>
              <a:ea typeface="微软雅黑" panose="020B0503020204020204" pitchFamily="2" charset="-122"/>
              <a:cs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14400" y="170180"/>
            <a:ext cx="6706870" cy="581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2" charset="-122"/>
                <a:cs typeface="+mn-ea"/>
              </a:rPr>
              <a:t>五、附表填制说明（设备购置类样本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2" charset="-122"/>
                <a:cs typeface="+mn-ea"/>
              </a:rPr>
              <a:t>2</a:t>
            </a: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2" charset="-122"/>
                <a:cs typeface="+mn-ea"/>
              </a:rPr>
              <a:t>）</a:t>
            </a:r>
          </a:p>
        </p:txBody>
      </p:sp>
      <p:pic>
        <p:nvPicPr>
          <p:cNvPr id="3" name="图片 2" descr="微博图片1"/>
          <p:cNvPicPr>
            <a:picLocks noChangeAspect="1"/>
          </p:cNvPicPr>
          <p:nvPr/>
        </p:nvPicPr>
        <p:blipFill>
          <a:blip r:embed="rId5" cstate="print"/>
          <a:srcRect l="6869" r="5562"/>
          <a:stretch>
            <a:fillRect/>
          </a:stretch>
        </p:blipFill>
        <p:spPr>
          <a:xfrm>
            <a:off x="173355" y="1237615"/>
            <a:ext cx="8808085" cy="497522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图片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63" y="0"/>
            <a:ext cx="9132887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18" name="矩形 1"/>
          <p:cNvSpPr/>
          <p:nvPr/>
        </p:nvSpPr>
        <p:spPr>
          <a:xfrm>
            <a:off x="4763" y="887413"/>
            <a:ext cx="9144000" cy="58324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lIns="90170" tIns="46990" rIns="90170" bIns="46990" anchor="ctr"/>
          <a:lstStyle/>
          <a:p>
            <a:pPr lvl="0" algn="ctr"/>
            <a:endParaRPr lang="zh-CN" altLang="en-US" dirty="0">
              <a:solidFill>
                <a:srgbClr val="FFFFFF"/>
              </a:solidFill>
              <a:latin typeface="微软雅黑" panose="020B0503020204020204" pitchFamily="2" charset="-122"/>
              <a:ea typeface="微软雅黑" panose="020B0503020204020204" pitchFamily="2" charset="-122"/>
              <a:sym typeface="宋体" panose="02010600030101010101" pitchFamily="2" charset="-122"/>
            </a:endParaRPr>
          </a:p>
        </p:txBody>
      </p:sp>
      <p:pic>
        <p:nvPicPr>
          <p:cNvPr id="9222" name="Picture 3" descr="教委图标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265113"/>
            <a:ext cx="533400" cy="5048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5" name="TextBox 20"/>
          <p:cNvSpPr txBox="1"/>
          <p:nvPr/>
        </p:nvSpPr>
        <p:spPr>
          <a:xfrm>
            <a:off x="60325" y="2576830"/>
            <a:ext cx="4349115" cy="4597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altLang="zh-CN" sz="22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endParaRPr lang="zh-CN" altLang="en-US" sz="2400" b="1" dirty="0">
              <a:solidFill>
                <a:srgbClr val="336699"/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sp>
        <p:nvSpPr>
          <p:cNvPr id="9229" name="TextBox 20"/>
          <p:cNvSpPr txBox="1"/>
          <p:nvPr/>
        </p:nvSpPr>
        <p:spPr>
          <a:xfrm>
            <a:off x="13970" y="4379595"/>
            <a:ext cx="4441825" cy="49339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altLang="zh-CN" sz="22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r>
              <a:rPr lang="en-US" altLang="zh-CN" sz="2400" b="1" dirty="0">
                <a:solidFill>
                  <a:srgbClr val="336699"/>
                </a:solidFill>
                <a:latin typeface="微软雅黑" panose="020B0503020204020204" pitchFamily="2" charset="-122"/>
                <a:ea typeface="微软雅黑" panose="020B0503020204020204" pitchFamily="2" charset="-122"/>
                <a:cs typeface="+mn-ea"/>
              </a:rPr>
              <a:t>   </a:t>
            </a:r>
            <a:endParaRPr lang="zh-CN" altLang="en-US" sz="2400" b="1" dirty="0">
              <a:solidFill>
                <a:srgbClr val="336699"/>
              </a:solidFill>
              <a:latin typeface="微软雅黑" panose="020B0503020204020204" pitchFamily="2" charset="-122"/>
              <a:ea typeface="微软雅黑" panose="020B0503020204020204" pitchFamily="2" charset="-122"/>
              <a:cs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14400" y="170180"/>
            <a:ext cx="5097145" cy="581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2" charset="-122"/>
                <a:cs typeface="+mn-ea"/>
              </a:rPr>
              <a:t>2018</a:t>
            </a: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2" charset="-122"/>
                <a:cs typeface="+mn-ea"/>
              </a:rPr>
              <a:t>年申报文本版式变化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39750" y="1299210"/>
            <a:ext cx="7840345" cy="44805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2400">
                <a:solidFill>
                  <a:srgbClr val="336699"/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   </a:t>
            </a:r>
            <a:r>
              <a:rPr lang="en-US" altLang="zh-CN"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 </a:t>
            </a:r>
            <a:r>
              <a:rPr lang="zh-CN" altLang="en-US"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1.增加项目编号</a:t>
            </a:r>
          </a:p>
          <a:p>
            <a:pPr>
              <a:lnSpc>
                <a:spcPct val="200000"/>
              </a:lnSpc>
            </a:pPr>
            <a:r>
              <a:rPr lang="zh-CN" altLang="en-US"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       为便于识别项目、优化流程</a:t>
            </a:r>
          </a:p>
          <a:p>
            <a:pPr>
              <a:lnSpc>
                <a:spcPct val="200000"/>
              </a:lnSpc>
            </a:pPr>
            <a:r>
              <a:rPr lang="zh-CN" altLang="en-US"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    </a:t>
            </a:r>
            <a:r>
              <a:rPr lang="en-US" altLang="zh-CN"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2.</a:t>
            </a:r>
            <a:r>
              <a:rPr lang="zh-CN" altLang="en-US"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增加绩效目标及绩效目标分解表</a:t>
            </a:r>
          </a:p>
          <a:p>
            <a:pPr>
              <a:lnSpc>
                <a:spcPct val="200000"/>
              </a:lnSpc>
            </a:pPr>
            <a:r>
              <a:rPr lang="zh-CN" altLang="en-US"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       根据市财政要求，加强绩效评价</a:t>
            </a:r>
          </a:p>
          <a:p>
            <a:pPr>
              <a:lnSpc>
                <a:spcPct val="200000"/>
              </a:lnSpc>
            </a:pPr>
            <a:r>
              <a:rPr lang="zh-CN" altLang="en-US"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    </a:t>
            </a:r>
            <a:r>
              <a:rPr lang="en-US" altLang="zh-CN"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3.</a:t>
            </a:r>
            <a:r>
              <a:rPr lang="zh-CN" altLang="en-US"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表末要求申报单位及单位财务部门共同盖章</a:t>
            </a:r>
          </a:p>
          <a:p>
            <a:pPr>
              <a:lnSpc>
                <a:spcPct val="200000"/>
              </a:lnSpc>
            </a:pPr>
            <a:r>
              <a:rPr lang="zh-CN" altLang="en-US"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       强调单位法人及财务部门责任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图片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63" y="0"/>
            <a:ext cx="9132887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18" name="矩形 1"/>
          <p:cNvSpPr/>
          <p:nvPr/>
        </p:nvSpPr>
        <p:spPr>
          <a:xfrm>
            <a:off x="4763" y="887413"/>
            <a:ext cx="9144000" cy="58324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lIns="90170" tIns="46990" rIns="90170" bIns="46990" anchor="ctr"/>
          <a:lstStyle/>
          <a:p>
            <a:pPr lvl="0" algn="ctr"/>
            <a:endParaRPr lang="zh-CN" altLang="en-US" dirty="0">
              <a:solidFill>
                <a:srgbClr val="FFFFFF"/>
              </a:solidFill>
              <a:latin typeface="微软雅黑" panose="020B0503020204020204" pitchFamily="2" charset="-122"/>
              <a:ea typeface="微软雅黑" panose="020B0503020204020204" pitchFamily="2" charset="-122"/>
              <a:sym typeface="宋体" panose="02010600030101010101" pitchFamily="2" charset="-122"/>
            </a:endParaRPr>
          </a:p>
        </p:txBody>
      </p:sp>
      <p:pic>
        <p:nvPicPr>
          <p:cNvPr id="9222" name="Picture 3" descr="教委图标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265113"/>
            <a:ext cx="533400" cy="5048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5" name="TextBox 20"/>
          <p:cNvSpPr txBox="1"/>
          <p:nvPr/>
        </p:nvSpPr>
        <p:spPr>
          <a:xfrm>
            <a:off x="60325" y="2576830"/>
            <a:ext cx="4349115" cy="4597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altLang="zh-CN" sz="22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endParaRPr lang="zh-CN" altLang="en-US" sz="2400" b="1" dirty="0">
              <a:solidFill>
                <a:srgbClr val="336699"/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sp>
        <p:nvSpPr>
          <p:cNvPr id="9229" name="TextBox 20"/>
          <p:cNvSpPr txBox="1"/>
          <p:nvPr/>
        </p:nvSpPr>
        <p:spPr>
          <a:xfrm>
            <a:off x="13970" y="4379595"/>
            <a:ext cx="4441825" cy="49339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altLang="zh-CN" sz="22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r>
              <a:rPr lang="en-US" altLang="zh-CN" sz="2400" b="1" dirty="0">
                <a:solidFill>
                  <a:srgbClr val="336699"/>
                </a:solidFill>
                <a:latin typeface="微软雅黑" panose="020B0503020204020204" pitchFamily="2" charset="-122"/>
                <a:ea typeface="微软雅黑" panose="020B0503020204020204" pitchFamily="2" charset="-122"/>
                <a:cs typeface="+mn-ea"/>
              </a:rPr>
              <a:t>   </a:t>
            </a:r>
            <a:endParaRPr lang="zh-CN" altLang="en-US" sz="2400" b="1" dirty="0">
              <a:solidFill>
                <a:srgbClr val="336699"/>
              </a:solidFill>
              <a:latin typeface="微软雅黑" panose="020B0503020204020204" pitchFamily="2" charset="-122"/>
              <a:ea typeface="微软雅黑" panose="020B0503020204020204" pitchFamily="2" charset="-122"/>
              <a:cs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14400" y="170180"/>
            <a:ext cx="4306570" cy="581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2" charset="-122"/>
                <a:cs typeface="+mn-ea"/>
              </a:rPr>
              <a:t>一、封面填制说明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39750" y="1299210"/>
            <a:ext cx="7840345" cy="502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336699"/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   </a:t>
            </a:r>
            <a:r>
              <a:rPr lang="en-US" altLang="zh-CN"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 </a:t>
            </a:r>
            <a:r>
              <a:rPr lang="zh-CN" altLang="en-US"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1.项目编号请按照“2018处室简称+一级项目序号</a:t>
            </a:r>
            <a:r>
              <a:rPr lang="en-US" altLang="zh-CN"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-</a:t>
            </a:r>
            <a:r>
              <a:rPr lang="zh-CN" altLang="en-US"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二级项目序号”的格式填写。如：2018基教（基转）1</a:t>
            </a:r>
            <a:r>
              <a:rPr lang="en-US" altLang="zh-CN"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-</a:t>
            </a:r>
            <a:r>
              <a:rPr lang="zh-CN" altLang="en-US"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1。项目编号由责任处室统一编制，生成之后不再变更。</a:t>
            </a:r>
          </a:p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    2.“**年度预算项目”处请注意填写经费使用年份，而非申请时点。</a:t>
            </a:r>
          </a:p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    3.“项目名称”需填写经项目责任处室认可的项目全称，不可随意简化或变更。</a:t>
            </a:r>
          </a:p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    4.实施单位务必加盖清晰公章，并填写与公章一致的单位全称。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图片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63" y="0"/>
            <a:ext cx="9132887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18" name="矩形 1"/>
          <p:cNvSpPr/>
          <p:nvPr/>
        </p:nvSpPr>
        <p:spPr>
          <a:xfrm>
            <a:off x="4763" y="887413"/>
            <a:ext cx="9144000" cy="58324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lIns="90170" tIns="46990" rIns="90170" bIns="46990" anchor="ctr"/>
          <a:lstStyle/>
          <a:p>
            <a:pPr lvl="0" algn="ctr"/>
            <a:endParaRPr lang="zh-CN" altLang="en-US" dirty="0">
              <a:solidFill>
                <a:srgbClr val="FFFFFF"/>
              </a:solidFill>
              <a:latin typeface="微软雅黑" panose="020B0503020204020204" pitchFamily="2" charset="-122"/>
              <a:ea typeface="微软雅黑" panose="020B0503020204020204" pitchFamily="2" charset="-122"/>
              <a:sym typeface="宋体" panose="02010600030101010101" pitchFamily="2" charset="-122"/>
            </a:endParaRPr>
          </a:p>
        </p:txBody>
      </p:sp>
      <p:pic>
        <p:nvPicPr>
          <p:cNvPr id="9222" name="Picture 3" descr="教委图标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265113"/>
            <a:ext cx="533400" cy="5048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5" name="TextBox 20"/>
          <p:cNvSpPr txBox="1"/>
          <p:nvPr/>
        </p:nvSpPr>
        <p:spPr>
          <a:xfrm>
            <a:off x="60325" y="2576830"/>
            <a:ext cx="4349115" cy="4597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altLang="zh-CN" sz="22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endParaRPr lang="zh-CN" altLang="en-US" sz="2400" b="1" dirty="0">
              <a:solidFill>
                <a:srgbClr val="336699"/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sp>
        <p:nvSpPr>
          <p:cNvPr id="9229" name="TextBox 20"/>
          <p:cNvSpPr txBox="1"/>
          <p:nvPr/>
        </p:nvSpPr>
        <p:spPr>
          <a:xfrm>
            <a:off x="13970" y="4379595"/>
            <a:ext cx="4441825" cy="49339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altLang="zh-CN" sz="22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r>
              <a:rPr lang="en-US" altLang="zh-CN" sz="2400" b="1" dirty="0">
                <a:solidFill>
                  <a:srgbClr val="336699"/>
                </a:solidFill>
                <a:latin typeface="微软雅黑" panose="020B0503020204020204" pitchFamily="2" charset="-122"/>
                <a:ea typeface="微软雅黑" panose="020B0503020204020204" pitchFamily="2" charset="-122"/>
                <a:cs typeface="+mn-ea"/>
              </a:rPr>
              <a:t>   </a:t>
            </a:r>
            <a:endParaRPr lang="zh-CN" altLang="en-US" sz="2400" b="1" dirty="0">
              <a:solidFill>
                <a:srgbClr val="336699"/>
              </a:solidFill>
              <a:latin typeface="微软雅黑" panose="020B0503020204020204" pitchFamily="2" charset="-122"/>
              <a:ea typeface="微软雅黑" panose="020B0503020204020204" pitchFamily="2" charset="-122"/>
              <a:cs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14400" y="170180"/>
            <a:ext cx="5472430" cy="581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2" charset="-122"/>
                <a:cs typeface="+mn-ea"/>
              </a:rPr>
              <a:t>二、基本信息模块填制说明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39750" y="1299210"/>
            <a:ext cx="7840345" cy="3931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336699"/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      </a:t>
            </a:r>
            <a:r>
              <a:rPr lang="zh-CN" altLang="en-US" sz="28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1.项目预算单位为“万元”，请勿填写其他数量级。此处金额与明细表合计金额应保持完全一致，原则上应为整数。</a:t>
            </a: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     2.项目单位信息栏中，单位负责人姓名需与“结论”模块负责人签字保持一致，一般为单位主要领导。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图片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63" y="0"/>
            <a:ext cx="9132887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18" name="矩形 1"/>
          <p:cNvSpPr/>
          <p:nvPr/>
        </p:nvSpPr>
        <p:spPr>
          <a:xfrm>
            <a:off x="4763" y="887413"/>
            <a:ext cx="9144000" cy="58324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lIns="90170" tIns="46990" rIns="90170" bIns="46990" anchor="ctr"/>
          <a:lstStyle/>
          <a:p>
            <a:pPr lvl="0" algn="ctr"/>
            <a:endParaRPr lang="zh-CN" altLang="en-US" dirty="0">
              <a:solidFill>
                <a:srgbClr val="FFFFFF"/>
              </a:solidFill>
              <a:latin typeface="微软雅黑" panose="020B0503020204020204" pitchFamily="2" charset="-122"/>
              <a:ea typeface="微软雅黑" panose="020B0503020204020204" pitchFamily="2" charset="-122"/>
              <a:sym typeface="宋体" panose="02010600030101010101" pitchFamily="2" charset="-122"/>
            </a:endParaRPr>
          </a:p>
        </p:txBody>
      </p:sp>
      <p:pic>
        <p:nvPicPr>
          <p:cNvPr id="9222" name="Picture 3" descr="教委图标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265113"/>
            <a:ext cx="533400" cy="5048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5" name="TextBox 20"/>
          <p:cNvSpPr txBox="1"/>
          <p:nvPr/>
        </p:nvSpPr>
        <p:spPr>
          <a:xfrm>
            <a:off x="60325" y="2576830"/>
            <a:ext cx="4349115" cy="4597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altLang="zh-CN" sz="22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endParaRPr lang="zh-CN" altLang="en-US" sz="2400" b="1" dirty="0">
              <a:solidFill>
                <a:srgbClr val="336699"/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sp>
        <p:nvSpPr>
          <p:cNvPr id="9229" name="TextBox 20"/>
          <p:cNvSpPr txBox="1"/>
          <p:nvPr/>
        </p:nvSpPr>
        <p:spPr>
          <a:xfrm>
            <a:off x="13970" y="4379595"/>
            <a:ext cx="4441825" cy="49339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altLang="zh-CN" sz="22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r>
              <a:rPr lang="en-US" altLang="zh-CN" sz="2400" b="1" dirty="0">
                <a:solidFill>
                  <a:srgbClr val="336699"/>
                </a:solidFill>
                <a:latin typeface="微软雅黑" panose="020B0503020204020204" pitchFamily="2" charset="-122"/>
                <a:ea typeface="微软雅黑" panose="020B0503020204020204" pitchFamily="2" charset="-122"/>
                <a:cs typeface="+mn-ea"/>
              </a:rPr>
              <a:t>   </a:t>
            </a:r>
            <a:endParaRPr lang="zh-CN" altLang="en-US" sz="2400" b="1" dirty="0">
              <a:solidFill>
                <a:srgbClr val="336699"/>
              </a:solidFill>
              <a:latin typeface="微软雅黑" panose="020B0503020204020204" pitchFamily="2" charset="-122"/>
              <a:ea typeface="微软雅黑" panose="020B0503020204020204" pitchFamily="2" charset="-122"/>
              <a:cs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14400" y="170180"/>
            <a:ext cx="5472430" cy="581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2" charset="-122"/>
                <a:cs typeface="+mn-ea"/>
              </a:rPr>
              <a:t>三、项目事项模块填制说明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81965" y="914400"/>
            <a:ext cx="8004810" cy="3931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项目概况</a:t>
            </a:r>
            <a:r>
              <a:rPr lang="zh-CN"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：</a:t>
            </a: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项目实施的必要性；</a:t>
            </a: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项目立项的背景和理由（包括支持方向、受益范围和对象、预期效益、项目实施对完成工作任务或促进事业发展的意义与作用等）；</a:t>
            </a: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项目申报前的前期研究和论证过程等；</a:t>
            </a:r>
            <a:endParaRPr lang="zh-CN" sz="2400">
              <a:solidFill>
                <a:schemeClr val="tx2">
                  <a:lumMod val="90000"/>
                  <a:lumOff val="10000"/>
                </a:schemeClr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项目成果以及项目技术、经济等方面依托力量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图片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63" y="0"/>
            <a:ext cx="9132887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18" name="矩形 1"/>
          <p:cNvSpPr/>
          <p:nvPr/>
        </p:nvSpPr>
        <p:spPr>
          <a:xfrm>
            <a:off x="4763" y="887413"/>
            <a:ext cx="9144000" cy="58324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lIns="90170" tIns="46990" rIns="90170" bIns="46990" anchor="ctr"/>
          <a:lstStyle/>
          <a:p>
            <a:pPr lvl="0" algn="ctr"/>
            <a:endParaRPr lang="zh-CN" altLang="en-US" dirty="0">
              <a:solidFill>
                <a:srgbClr val="FFFFFF"/>
              </a:solidFill>
              <a:latin typeface="微软雅黑" panose="020B0503020204020204" pitchFamily="2" charset="-122"/>
              <a:ea typeface="微软雅黑" panose="020B0503020204020204" pitchFamily="2" charset="-122"/>
              <a:sym typeface="宋体" panose="02010600030101010101" pitchFamily="2" charset="-122"/>
            </a:endParaRPr>
          </a:p>
        </p:txBody>
      </p:sp>
      <p:pic>
        <p:nvPicPr>
          <p:cNvPr id="9222" name="Picture 3" descr="教委图标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265113"/>
            <a:ext cx="533400" cy="5048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5" name="TextBox 20"/>
          <p:cNvSpPr txBox="1"/>
          <p:nvPr/>
        </p:nvSpPr>
        <p:spPr>
          <a:xfrm>
            <a:off x="60325" y="2576830"/>
            <a:ext cx="4349115" cy="4597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altLang="zh-CN" sz="22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endParaRPr lang="zh-CN" altLang="en-US" sz="2400" b="1" dirty="0">
              <a:solidFill>
                <a:srgbClr val="336699"/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sp>
        <p:nvSpPr>
          <p:cNvPr id="9229" name="TextBox 20"/>
          <p:cNvSpPr txBox="1"/>
          <p:nvPr/>
        </p:nvSpPr>
        <p:spPr>
          <a:xfrm>
            <a:off x="13970" y="4379595"/>
            <a:ext cx="4441825" cy="49339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altLang="zh-CN" sz="22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r>
              <a:rPr lang="en-US" altLang="zh-CN" sz="2400" b="1" dirty="0">
                <a:solidFill>
                  <a:srgbClr val="336699"/>
                </a:solidFill>
                <a:latin typeface="微软雅黑" panose="020B0503020204020204" pitchFamily="2" charset="-122"/>
                <a:ea typeface="微软雅黑" panose="020B0503020204020204" pitchFamily="2" charset="-122"/>
                <a:cs typeface="+mn-ea"/>
              </a:rPr>
              <a:t>   </a:t>
            </a:r>
            <a:endParaRPr lang="zh-CN" altLang="en-US" sz="2400" b="1" dirty="0">
              <a:solidFill>
                <a:srgbClr val="336699"/>
              </a:solidFill>
              <a:latin typeface="微软雅黑" panose="020B0503020204020204" pitchFamily="2" charset="-122"/>
              <a:ea typeface="微软雅黑" panose="020B0503020204020204" pitchFamily="2" charset="-122"/>
              <a:cs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14400" y="170180"/>
            <a:ext cx="5472430" cy="581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2" charset="-122"/>
                <a:cs typeface="+mn-ea"/>
              </a:rPr>
              <a:t>三、项目事项模块填制说明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62610" y="887730"/>
            <a:ext cx="7840345" cy="502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项目单位概况</a:t>
            </a:r>
            <a:r>
              <a:rPr lang="zh-CN"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：</a:t>
            </a: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单位性质、职能</a:t>
            </a: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人员情况、基础条件</a:t>
            </a: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与项目相关的历史工作等相关情况</a:t>
            </a:r>
          </a:p>
          <a:p>
            <a:pPr>
              <a:lnSpc>
                <a:spcPct val="150000"/>
              </a:lnSpc>
              <a:buFont typeface="Wingdings" panose="05000000000000000000" charset="0"/>
            </a:pPr>
            <a:r>
              <a:rPr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基础条件</a:t>
            </a:r>
            <a:r>
              <a:rPr lang="zh-CN"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：</a:t>
            </a: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项目实施的现状、分析存在的问题</a:t>
            </a:r>
          </a:p>
          <a:p>
            <a:pPr>
              <a:lnSpc>
                <a:spcPct val="150000"/>
              </a:lnSpc>
              <a:buFont typeface="Wingdings" panose="05000000000000000000" charset="0"/>
            </a:pPr>
            <a:r>
              <a:rPr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前期工作</a:t>
            </a:r>
            <a:r>
              <a:rPr lang="zh-CN"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：</a:t>
            </a: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项目前期策划和准备工作的开展情况</a:t>
            </a: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延续性项目应说明前期项目实施、验收、绩效评价等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图片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63" y="0"/>
            <a:ext cx="9132887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18" name="矩形 1"/>
          <p:cNvSpPr/>
          <p:nvPr/>
        </p:nvSpPr>
        <p:spPr>
          <a:xfrm>
            <a:off x="4763" y="887413"/>
            <a:ext cx="9144000" cy="58324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lIns="90170" tIns="46990" rIns="90170" bIns="46990" anchor="ctr"/>
          <a:lstStyle/>
          <a:p>
            <a:pPr lvl="0" algn="ctr"/>
            <a:endParaRPr lang="zh-CN" altLang="en-US" dirty="0">
              <a:solidFill>
                <a:srgbClr val="FFFFFF"/>
              </a:solidFill>
              <a:latin typeface="微软雅黑" panose="020B0503020204020204" pitchFamily="2" charset="-122"/>
              <a:ea typeface="微软雅黑" panose="020B0503020204020204" pitchFamily="2" charset="-122"/>
              <a:sym typeface="宋体" panose="02010600030101010101" pitchFamily="2" charset="-122"/>
            </a:endParaRPr>
          </a:p>
        </p:txBody>
      </p:sp>
      <p:pic>
        <p:nvPicPr>
          <p:cNvPr id="9222" name="Picture 3" descr="教委图标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265113"/>
            <a:ext cx="533400" cy="5048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5" name="TextBox 20"/>
          <p:cNvSpPr txBox="1"/>
          <p:nvPr/>
        </p:nvSpPr>
        <p:spPr>
          <a:xfrm>
            <a:off x="60325" y="2576830"/>
            <a:ext cx="4349115" cy="4597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altLang="zh-CN" sz="22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endParaRPr lang="zh-CN" altLang="en-US" sz="2400" b="1" dirty="0">
              <a:solidFill>
                <a:srgbClr val="336699"/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sp>
        <p:nvSpPr>
          <p:cNvPr id="9229" name="TextBox 20"/>
          <p:cNvSpPr txBox="1"/>
          <p:nvPr/>
        </p:nvSpPr>
        <p:spPr>
          <a:xfrm>
            <a:off x="13970" y="4379595"/>
            <a:ext cx="4441825" cy="49339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altLang="zh-CN" sz="22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r>
              <a:rPr lang="en-US" altLang="zh-CN" sz="2400" b="1" dirty="0">
                <a:solidFill>
                  <a:srgbClr val="336699"/>
                </a:solidFill>
                <a:latin typeface="微软雅黑" panose="020B0503020204020204" pitchFamily="2" charset="-122"/>
                <a:ea typeface="微软雅黑" panose="020B0503020204020204" pitchFamily="2" charset="-122"/>
                <a:cs typeface="+mn-ea"/>
              </a:rPr>
              <a:t>   </a:t>
            </a:r>
            <a:endParaRPr lang="zh-CN" altLang="en-US" sz="2400" b="1" dirty="0">
              <a:solidFill>
                <a:srgbClr val="336699"/>
              </a:solidFill>
              <a:latin typeface="微软雅黑" panose="020B0503020204020204" pitchFamily="2" charset="-122"/>
              <a:ea typeface="微软雅黑" panose="020B0503020204020204" pitchFamily="2" charset="-122"/>
              <a:cs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14400" y="170180"/>
            <a:ext cx="5472430" cy="581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2" charset="-122"/>
                <a:cs typeface="+mn-ea"/>
              </a:rPr>
              <a:t>三、项目事项模块填制说明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46100" y="1188720"/>
            <a:ext cx="7840345" cy="44805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项目计划实施进度</a:t>
            </a:r>
            <a:r>
              <a:rPr lang="zh-CN"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：</a:t>
            </a: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说明项目实施的进度安排及其合理性和可实现程度</a:t>
            </a: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可按季度或月度填写，也可根据项目实际情况填写</a:t>
            </a: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不得超过项目执行周期</a:t>
            </a:r>
          </a:p>
          <a:p>
            <a:pPr>
              <a:lnSpc>
                <a:spcPct val="150000"/>
              </a:lnSpc>
            </a:pPr>
            <a:r>
              <a:rPr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资金筹集和使用计划</a:t>
            </a:r>
            <a:r>
              <a:rPr lang="zh-CN"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：</a:t>
            </a: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说明项目所需资金的构成和来源，资金的用途、支付的计划进度等</a:t>
            </a: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sz="24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进度要与项目计划实施进度相匹配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图片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63" y="0"/>
            <a:ext cx="9132887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18" name="矩形 1"/>
          <p:cNvSpPr/>
          <p:nvPr/>
        </p:nvSpPr>
        <p:spPr>
          <a:xfrm>
            <a:off x="4763" y="887413"/>
            <a:ext cx="9144000" cy="58324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lIns="90170" tIns="46990" rIns="90170" bIns="46990" anchor="ctr"/>
          <a:lstStyle/>
          <a:p>
            <a:pPr lvl="0" algn="ctr"/>
            <a:endParaRPr lang="zh-CN" altLang="en-US" dirty="0">
              <a:solidFill>
                <a:srgbClr val="FFFFFF"/>
              </a:solidFill>
              <a:latin typeface="微软雅黑" panose="020B0503020204020204" pitchFamily="2" charset="-122"/>
              <a:ea typeface="微软雅黑" panose="020B0503020204020204" pitchFamily="2" charset="-122"/>
              <a:sym typeface="宋体" panose="02010600030101010101" pitchFamily="2" charset="-122"/>
            </a:endParaRPr>
          </a:p>
        </p:txBody>
      </p:sp>
      <p:pic>
        <p:nvPicPr>
          <p:cNvPr id="9222" name="Picture 3" descr="教委图标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265113"/>
            <a:ext cx="533400" cy="5048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5" name="TextBox 20"/>
          <p:cNvSpPr txBox="1"/>
          <p:nvPr/>
        </p:nvSpPr>
        <p:spPr>
          <a:xfrm>
            <a:off x="60325" y="2576830"/>
            <a:ext cx="4349115" cy="4597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altLang="zh-CN" sz="22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endParaRPr lang="zh-CN" altLang="en-US" sz="2400" b="1" dirty="0">
              <a:solidFill>
                <a:srgbClr val="336699"/>
              </a:solidFill>
              <a:latin typeface="微软雅黑" panose="020B0503020204020204" pitchFamily="2" charset="-122"/>
              <a:ea typeface="微软雅黑" panose="020B0503020204020204" pitchFamily="2" charset="-122"/>
            </a:endParaRPr>
          </a:p>
        </p:txBody>
      </p:sp>
      <p:sp>
        <p:nvSpPr>
          <p:cNvPr id="9229" name="TextBox 20"/>
          <p:cNvSpPr txBox="1"/>
          <p:nvPr/>
        </p:nvSpPr>
        <p:spPr>
          <a:xfrm>
            <a:off x="13970" y="4379595"/>
            <a:ext cx="4441825" cy="49339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altLang="zh-CN" sz="22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</a:t>
            </a:r>
            <a:r>
              <a:rPr lang="en-US" altLang="zh-CN" sz="2400" b="1" dirty="0">
                <a:solidFill>
                  <a:srgbClr val="336699"/>
                </a:solidFill>
                <a:latin typeface="微软雅黑" panose="020B0503020204020204" pitchFamily="2" charset="-122"/>
                <a:ea typeface="微软雅黑" panose="020B0503020204020204" pitchFamily="2" charset="-122"/>
                <a:cs typeface="+mn-ea"/>
              </a:rPr>
              <a:t>   </a:t>
            </a:r>
            <a:endParaRPr lang="zh-CN" altLang="en-US" sz="2400" b="1" dirty="0">
              <a:solidFill>
                <a:srgbClr val="336699"/>
              </a:solidFill>
              <a:latin typeface="微软雅黑" panose="020B0503020204020204" pitchFamily="2" charset="-122"/>
              <a:ea typeface="微软雅黑" panose="020B0503020204020204" pitchFamily="2" charset="-122"/>
              <a:cs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14400" y="170180"/>
            <a:ext cx="5472430" cy="581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2" charset="-122"/>
                <a:cs typeface="+mn-ea"/>
              </a:rPr>
              <a:t>三、项目事项模块填制说明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39750" y="969645"/>
            <a:ext cx="7840345" cy="5212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sz="28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绩效目标审核的主要内容</a:t>
            </a:r>
            <a:r>
              <a:rPr lang="zh-CN" sz="28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：</a:t>
            </a: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sz="28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完整性、相关性、适当性和可行性审核</a:t>
            </a: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sz="28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重点关注资金规模与绩效目标之间是否匹配，即在既定资金规模下，绩效目标是否过高或过低；或者要完成既定绩效目标，资金规模是否过大或过小</a:t>
            </a: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sz="280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2" charset="-122"/>
                <a:ea typeface="微软雅黑" panose="020B0503020204020204" pitchFamily="2" charset="-122"/>
              </a:rPr>
              <a:t>对于多年延续性项目，项目单位应一并提供以前年度项目绩效目标申报、评价的相关资料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主题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6CBE6"/>
      </a:accent5>
      <a:accent6>
        <a:srgbClr val="D4702B"/>
      </a:accent6>
      <a:hlink>
        <a:srgbClr val="0563C1"/>
      </a:hlink>
      <a:folHlink>
        <a:srgbClr val="954F72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FFFFFF"/>
        </a:accent3>
        <a:accent4>
          <a:srgbClr val="000000"/>
        </a:accent4>
        <a:accent5>
          <a:srgbClr val="B6CBE6"/>
        </a:accent5>
        <a:accent6>
          <a:srgbClr val="D4702B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6CBE6"/>
      </a:accent5>
      <a:accent6>
        <a:srgbClr val="D4702B"/>
      </a:accent6>
      <a:hlink>
        <a:srgbClr val="0563C1"/>
      </a:hlink>
      <a:folHlink>
        <a:srgbClr val="954F72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4358"/>
    </a:dk2>
    <a:lt2>
      <a:srgbClr val="E2DFCC"/>
    </a:lt2>
    <a:accent1>
      <a:srgbClr val="006382"/>
    </a:accent1>
    <a:accent2>
      <a:srgbClr val="1F8A70"/>
    </a:accent2>
    <a:accent3>
      <a:srgbClr val="FFFFFF"/>
    </a:accent3>
    <a:accent4>
      <a:srgbClr val="000000"/>
    </a:accent4>
    <a:accent5>
      <a:srgbClr val="AAB8C1"/>
    </a:accent5>
    <a:accent6>
      <a:srgbClr val="1B7B64"/>
    </a:accent6>
    <a:hlink>
      <a:srgbClr val="006382"/>
    </a:hlink>
    <a:folHlink>
      <a:srgbClr val="1F8A70"/>
    </a:folHlink>
  </a:clrScheme>
</a:themeOverride>
</file>

<file path=ppt/theme/themeOverride10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4358"/>
    </a:dk2>
    <a:lt2>
      <a:srgbClr val="E2DFCC"/>
    </a:lt2>
    <a:accent1>
      <a:srgbClr val="006382"/>
    </a:accent1>
    <a:accent2>
      <a:srgbClr val="1F8A70"/>
    </a:accent2>
    <a:accent3>
      <a:srgbClr val="FFFFFF"/>
    </a:accent3>
    <a:accent4>
      <a:srgbClr val="000000"/>
    </a:accent4>
    <a:accent5>
      <a:srgbClr val="AAB8C1"/>
    </a:accent5>
    <a:accent6>
      <a:srgbClr val="1B7B64"/>
    </a:accent6>
    <a:hlink>
      <a:srgbClr val="006382"/>
    </a:hlink>
    <a:folHlink>
      <a:srgbClr val="1F8A70"/>
    </a:folHlink>
  </a:clrScheme>
</a:themeOverride>
</file>

<file path=ppt/theme/themeOverride1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4358"/>
    </a:dk2>
    <a:lt2>
      <a:srgbClr val="E2DFCC"/>
    </a:lt2>
    <a:accent1>
      <a:srgbClr val="006382"/>
    </a:accent1>
    <a:accent2>
      <a:srgbClr val="1F8A70"/>
    </a:accent2>
    <a:accent3>
      <a:srgbClr val="FFFFFF"/>
    </a:accent3>
    <a:accent4>
      <a:srgbClr val="000000"/>
    </a:accent4>
    <a:accent5>
      <a:srgbClr val="AAB8C1"/>
    </a:accent5>
    <a:accent6>
      <a:srgbClr val="1B7B64"/>
    </a:accent6>
    <a:hlink>
      <a:srgbClr val="006382"/>
    </a:hlink>
    <a:folHlink>
      <a:srgbClr val="1F8A70"/>
    </a:folHlink>
  </a:clrScheme>
</a:themeOverride>
</file>

<file path=ppt/theme/themeOverride12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4358"/>
    </a:dk2>
    <a:lt2>
      <a:srgbClr val="E2DFCC"/>
    </a:lt2>
    <a:accent1>
      <a:srgbClr val="006382"/>
    </a:accent1>
    <a:accent2>
      <a:srgbClr val="1F8A70"/>
    </a:accent2>
    <a:accent3>
      <a:srgbClr val="FFFFFF"/>
    </a:accent3>
    <a:accent4>
      <a:srgbClr val="000000"/>
    </a:accent4>
    <a:accent5>
      <a:srgbClr val="AAB8C1"/>
    </a:accent5>
    <a:accent6>
      <a:srgbClr val="1B7B64"/>
    </a:accent6>
    <a:hlink>
      <a:srgbClr val="006382"/>
    </a:hlink>
    <a:folHlink>
      <a:srgbClr val="1F8A70"/>
    </a:folHlink>
  </a:clrScheme>
</a:themeOverride>
</file>

<file path=ppt/theme/themeOverride13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4358"/>
    </a:dk2>
    <a:lt2>
      <a:srgbClr val="E2DFCC"/>
    </a:lt2>
    <a:accent1>
      <a:srgbClr val="006382"/>
    </a:accent1>
    <a:accent2>
      <a:srgbClr val="1F8A70"/>
    </a:accent2>
    <a:accent3>
      <a:srgbClr val="FFFFFF"/>
    </a:accent3>
    <a:accent4>
      <a:srgbClr val="000000"/>
    </a:accent4>
    <a:accent5>
      <a:srgbClr val="AAB8C1"/>
    </a:accent5>
    <a:accent6>
      <a:srgbClr val="1B7B64"/>
    </a:accent6>
    <a:hlink>
      <a:srgbClr val="006382"/>
    </a:hlink>
    <a:folHlink>
      <a:srgbClr val="1F8A70"/>
    </a:folHlink>
  </a:clrScheme>
</a:themeOverride>
</file>

<file path=ppt/theme/themeOverride14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4358"/>
    </a:dk2>
    <a:lt2>
      <a:srgbClr val="E2DFCC"/>
    </a:lt2>
    <a:accent1>
      <a:srgbClr val="006382"/>
    </a:accent1>
    <a:accent2>
      <a:srgbClr val="1F8A70"/>
    </a:accent2>
    <a:accent3>
      <a:srgbClr val="FFFFFF"/>
    </a:accent3>
    <a:accent4>
      <a:srgbClr val="000000"/>
    </a:accent4>
    <a:accent5>
      <a:srgbClr val="AAB8C1"/>
    </a:accent5>
    <a:accent6>
      <a:srgbClr val="1B7B64"/>
    </a:accent6>
    <a:hlink>
      <a:srgbClr val="006382"/>
    </a:hlink>
    <a:folHlink>
      <a:srgbClr val="1F8A70"/>
    </a:folHlink>
  </a:clrScheme>
</a:themeOverride>
</file>

<file path=ppt/theme/themeOverride15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4358"/>
    </a:dk2>
    <a:lt2>
      <a:srgbClr val="E2DFCC"/>
    </a:lt2>
    <a:accent1>
      <a:srgbClr val="006382"/>
    </a:accent1>
    <a:accent2>
      <a:srgbClr val="1F8A70"/>
    </a:accent2>
    <a:accent3>
      <a:srgbClr val="FFFFFF"/>
    </a:accent3>
    <a:accent4>
      <a:srgbClr val="000000"/>
    </a:accent4>
    <a:accent5>
      <a:srgbClr val="AAB8C1"/>
    </a:accent5>
    <a:accent6>
      <a:srgbClr val="1B7B64"/>
    </a:accent6>
    <a:hlink>
      <a:srgbClr val="006382"/>
    </a:hlink>
    <a:folHlink>
      <a:srgbClr val="1F8A70"/>
    </a:folHlink>
  </a:clrScheme>
</a:themeOverride>
</file>

<file path=ppt/theme/themeOverride16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4358"/>
    </a:dk2>
    <a:lt2>
      <a:srgbClr val="E2DFCC"/>
    </a:lt2>
    <a:accent1>
      <a:srgbClr val="006382"/>
    </a:accent1>
    <a:accent2>
      <a:srgbClr val="1F8A70"/>
    </a:accent2>
    <a:accent3>
      <a:srgbClr val="FFFFFF"/>
    </a:accent3>
    <a:accent4>
      <a:srgbClr val="000000"/>
    </a:accent4>
    <a:accent5>
      <a:srgbClr val="AAB8C1"/>
    </a:accent5>
    <a:accent6>
      <a:srgbClr val="1B7B64"/>
    </a:accent6>
    <a:hlink>
      <a:srgbClr val="006382"/>
    </a:hlink>
    <a:folHlink>
      <a:srgbClr val="1F8A70"/>
    </a:folHlink>
  </a:clrScheme>
</a:themeOverride>
</file>

<file path=ppt/theme/themeOverride17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4358"/>
    </a:dk2>
    <a:lt2>
      <a:srgbClr val="E2DFCC"/>
    </a:lt2>
    <a:accent1>
      <a:srgbClr val="006382"/>
    </a:accent1>
    <a:accent2>
      <a:srgbClr val="1F8A70"/>
    </a:accent2>
    <a:accent3>
      <a:srgbClr val="FFFFFF"/>
    </a:accent3>
    <a:accent4>
      <a:srgbClr val="000000"/>
    </a:accent4>
    <a:accent5>
      <a:srgbClr val="AAB8C1"/>
    </a:accent5>
    <a:accent6>
      <a:srgbClr val="1B7B64"/>
    </a:accent6>
    <a:hlink>
      <a:srgbClr val="006382"/>
    </a:hlink>
    <a:folHlink>
      <a:srgbClr val="1F8A70"/>
    </a:folHlink>
  </a:clrScheme>
</a:themeOverride>
</file>

<file path=ppt/theme/themeOverride18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4358"/>
    </a:dk2>
    <a:lt2>
      <a:srgbClr val="E2DFCC"/>
    </a:lt2>
    <a:accent1>
      <a:srgbClr val="006382"/>
    </a:accent1>
    <a:accent2>
      <a:srgbClr val="1F8A70"/>
    </a:accent2>
    <a:accent3>
      <a:srgbClr val="FFFFFF"/>
    </a:accent3>
    <a:accent4>
      <a:srgbClr val="000000"/>
    </a:accent4>
    <a:accent5>
      <a:srgbClr val="AAB8C1"/>
    </a:accent5>
    <a:accent6>
      <a:srgbClr val="1B7B64"/>
    </a:accent6>
    <a:hlink>
      <a:srgbClr val="006382"/>
    </a:hlink>
    <a:folHlink>
      <a:srgbClr val="1F8A70"/>
    </a:folHlink>
  </a:clrScheme>
</a:themeOverride>
</file>

<file path=ppt/theme/themeOverride19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4358"/>
    </a:dk2>
    <a:lt2>
      <a:srgbClr val="E2DFCC"/>
    </a:lt2>
    <a:accent1>
      <a:srgbClr val="006382"/>
    </a:accent1>
    <a:accent2>
      <a:srgbClr val="1F8A70"/>
    </a:accent2>
    <a:accent3>
      <a:srgbClr val="FFFFFF"/>
    </a:accent3>
    <a:accent4>
      <a:srgbClr val="000000"/>
    </a:accent4>
    <a:accent5>
      <a:srgbClr val="AAB8C1"/>
    </a:accent5>
    <a:accent6>
      <a:srgbClr val="1B7B64"/>
    </a:accent6>
    <a:hlink>
      <a:srgbClr val="006382"/>
    </a:hlink>
    <a:folHlink>
      <a:srgbClr val="1F8A70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4358"/>
    </a:dk2>
    <a:lt2>
      <a:srgbClr val="E2DFCC"/>
    </a:lt2>
    <a:accent1>
      <a:srgbClr val="006382"/>
    </a:accent1>
    <a:accent2>
      <a:srgbClr val="1F8A70"/>
    </a:accent2>
    <a:accent3>
      <a:srgbClr val="FFFFFF"/>
    </a:accent3>
    <a:accent4>
      <a:srgbClr val="000000"/>
    </a:accent4>
    <a:accent5>
      <a:srgbClr val="AAB8C1"/>
    </a:accent5>
    <a:accent6>
      <a:srgbClr val="1B7B64"/>
    </a:accent6>
    <a:hlink>
      <a:srgbClr val="006382"/>
    </a:hlink>
    <a:folHlink>
      <a:srgbClr val="1F8A70"/>
    </a:folHlink>
  </a:clrScheme>
</a:themeOverride>
</file>

<file path=ppt/theme/themeOverride20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4358"/>
    </a:dk2>
    <a:lt2>
      <a:srgbClr val="E2DFCC"/>
    </a:lt2>
    <a:accent1>
      <a:srgbClr val="006382"/>
    </a:accent1>
    <a:accent2>
      <a:srgbClr val="1F8A70"/>
    </a:accent2>
    <a:accent3>
      <a:srgbClr val="FFFFFF"/>
    </a:accent3>
    <a:accent4>
      <a:srgbClr val="000000"/>
    </a:accent4>
    <a:accent5>
      <a:srgbClr val="AAB8C1"/>
    </a:accent5>
    <a:accent6>
      <a:srgbClr val="1B7B64"/>
    </a:accent6>
    <a:hlink>
      <a:srgbClr val="006382"/>
    </a:hlink>
    <a:folHlink>
      <a:srgbClr val="1F8A70"/>
    </a:folHlink>
  </a:clrScheme>
</a:themeOverride>
</file>

<file path=ppt/theme/themeOverride2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4358"/>
    </a:dk2>
    <a:lt2>
      <a:srgbClr val="E2DFCC"/>
    </a:lt2>
    <a:accent1>
      <a:srgbClr val="006382"/>
    </a:accent1>
    <a:accent2>
      <a:srgbClr val="1F8A70"/>
    </a:accent2>
    <a:accent3>
      <a:srgbClr val="FFFFFF"/>
    </a:accent3>
    <a:accent4>
      <a:srgbClr val="000000"/>
    </a:accent4>
    <a:accent5>
      <a:srgbClr val="AAB8C1"/>
    </a:accent5>
    <a:accent6>
      <a:srgbClr val="1B7B64"/>
    </a:accent6>
    <a:hlink>
      <a:srgbClr val="006382"/>
    </a:hlink>
    <a:folHlink>
      <a:srgbClr val="1F8A70"/>
    </a:folHlink>
  </a:clrScheme>
</a:themeOverride>
</file>

<file path=ppt/theme/themeOverride22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4358"/>
    </a:dk2>
    <a:lt2>
      <a:srgbClr val="E2DFCC"/>
    </a:lt2>
    <a:accent1>
      <a:srgbClr val="006382"/>
    </a:accent1>
    <a:accent2>
      <a:srgbClr val="1F8A70"/>
    </a:accent2>
    <a:accent3>
      <a:srgbClr val="FFFFFF"/>
    </a:accent3>
    <a:accent4>
      <a:srgbClr val="000000"/>
    </a:accent4>
    <a:accent5>
      <a:srgbClr val="AAB8C1"/>
    </a:accent5>
    <a:accent6>
      <a:srgbClr val="1B7B64"/>
    </a:accent6>
    <a:hlink>
      <a:srgbClr val="006382"/>
    </a:hlink>
    <a:folHlink>
      <a:srgbClr val="1F8A70"/>
    </a:folHlink>
  </a:clrScheme>
</a:themeOverride>
</file>

<file path=ppt/theme/themeOverride23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4358"/>
    </a:dk2>
    <a:lt2>
      <a:srgbClr val="E2DFCC"/>
    </a:lt2>
    <a:accent1>
      <a:srgbClr val="006382"/>
    </a:accent1>
    <a:accent2>
      <a:srgbClr val="1F8A70"/>
    </a:accent2>
    <a:accent3>
      <a:srgbClr val="FFFFFF"/>
    </a:accent3>
    <a:accent4>
      <a:srgbClr val="000000"/>
    </a:accent4>
    <a:accent5>
      <a:srgbClr val="AAB8C1"/>
    </a:accent5>
    <a:accent6>
      <a:srgbClr val="1B7B64"/>
    </a:accent6>
    <a:hlink>
      <a:srgbClr val="006382"/>
    </a:hlink>
    <a:folHlink>
      <a:srgbClr val="1F8A70"/>
    </a:folHlink>
  </a:clrScheme>
</a:themeOverride>
</file>

<file path=ppt/theme/themeOverride24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4358"/>
    </a:dk2>
    <a:lt2>
      <a:srgbClr val="E2DFCC"/>
    </a:lt2>
    <a:accent1>
      <a:srgbClr val="006382"/>
    </a:accent1>
    <a:accent2>
      <a:srgbClr val="1F8A70"/>
    </a:accent2>
    <a:accent3>
      <a:srgbClr val="FFFFFF"/>
    </a:accent3>
    <a:accent4>
      <a:srgbClr val="000000"/>
    </a:accent4>
    <a:accent5>
      <a:srgbClr val="AAB8C1"/>
    </a:accent5>
    <a:accent6>
      <a:srgbClr val="1B7B64"/>
    </a:accent6>
    <a:hlink>
      <a:srgbClr val="006382"/>
    </a:hlink>
    <a:folHlink>
      <a:srgbClr val="1F8A70"/>
    </a:folHlink>
  </a:clrScheme>
</a:themeOverride>
</file>

<file path=ppt/theme/themeOverride25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4358"/>
    </a:dk2>
    <a:lt2>
      <a:srgbClr val="E2DFCC"/>
    </a:lt2>
    <a:accent1>
      <a:srgbClr val="006382"/>
    </a:accent1>
    <a:accent2>
      <a:srgbClr val="1F8A70"/>
    </a:accent2>
    <a:accent3>
      <a:srgbClr val="FFFFFF"/>
    </a:accent3>
    <a:accent4>
      <a:srgbClr val="000000"/>
    </a:accent4>
    <a:accent5>
      <a:srgbClr val="AAB8C1"/>
    </a:accent5>
    <a:accent6>
      <a:srgbClr val="1B7B64"/>
    </a:accent6>
    <a:hlink>
      <a:srgbClr val="006382"/>
    </a:hlink>
    <a:folHlink>
      <a:srgbClr val="1F8A70"/>
    </a:folHlink>
  </a:clrScheme>
</a:themeOverride>
</file>

<file path=ppt/theme/themeOverride3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4358"/>
    </a:dk2>
    <a:lt2>
      <a:srgbClr val="E2DFCC"/>
    </a:lt2>
    <a:accent1>
      <a:srgbClr val="006382"/>
    </a:accent1>
    <a:accent2>
      <a:srgbClr val="1F8A70"/>
    </a:accent2>
    <a:accent3>
      <a:srgbClr val="FFFFFF"/>
    </a:accent3>
    <a:accent4>
      <a:srgbClr val="000000"/>
    </a:accent4>
    <a:accent5>
      <a:srgbClr val="AAB8C1"/>
    </a:accent5>
    <a:accent6>
      <a:srgbClr val="1B7B64"/>
    </a:accent6>
    <a:hlink>
      <a:srgbClr val="006382"/>
    </a:hlink>
    <a:folHlink>
      <a:srgbClr val="1F8A70"/>
    </a:folHlink>
  </a:clrScheme>
</a:themeOverride>
</file>

<file path=ppt/theme/themeOverride4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4358"/>
    </a:dk2>
    <a:lt2>
      <a:srgbClr val="E2DFCC"/>
    </a:lt2>
    <a:accent1>
      <a:srgbClr val="006382"/>
    </a:accent1>
    <a:accent2>
      <a:srgbClr val="1F8A70"/>
    </a:accent2>
    <a:accent3>
      <a:srgbClr val="FFFFFF"/>
    </a:accent3>
    <a:accent4>
      <a:srgbClr val="000000"/>
    </a:accent4>
    <a:accent5>
      <a:srgbClr val="AAB8C1"/>
    </a:accent5>
    <a:accent6>
      <a:srgbClr val="1B7B64"/>
    </a:accent6>
    <a:hlink>
      <a:srgbClr val="006382"/>
    </a:hlink>
    <a:folHlink>
      <a:srgbClr val="1F8A70"/>
    </a:folHlink>
  </a:clrScheme>
</a:themeOverride>
</file>

<file path=ppt/theme/themeOverride5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4358"/>
    </a:dk2>
    <a:lt2>
      <a:srgbClr val="E2DFCC"/>
    </a:lt2>
    <a:accent1>
      <a:srgbClr val="006382"/>
    </a:accent1>
    <a:accent2>
      <a:srgbClr val="1F8A70"/>
    </a:accent2>
    <a:accent3>
      <a:srgbClr val="FFFFFF"/>
    </a:accent3>
    <a:accent4>
      <a:srgbClr val="000000"/>
    </a:accent4>
    <a:accent5>
      <a:srgbClr val="AAB8C1"/>
    </a:accent5>
    <a:accent6>
      <a:srgbClr val="1B7B64"/>
    </a:accent6>
    <a:hlink>
      <a:srgbClr val="006382"/>
    </a:hlink>
    <a:folHlink>
      <a:srgbClr val="1F8A70"/>
    </a:folHlink>
  </a:clrScheme>
</a:themeOverride>
</file>

<file path=ppt/theme/themeOverride6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4358"/>
    </a:dk2>
    <a:lt2>
      <a:srgbClr val="E2DFCC"/>
    </a:lt2>
    <a:accent1>
      <a:srgbClr val="006382"/>
    </a:accent1>
    <a:accent2>
      <a:srgbClr val="1F8A70"/>
    </a:accent2>
    <a:accent3>
      <a:srgbClr val="FFFFFF"/>
    </a:accent3>
    <a:accent4>
      <a:srgbClr val="000000"/>
    </a:accent4>
    <a:accent5>
      <a:srgbClr val="AAB8C1"/>
    </a:accent5>
    <a:accent6>
      <a:srgbClr val="1B7B64"/>
    </a:accent6>
    <a:hlink>
      <a:srgbClr val="006382"/>
    </a:hlink>
    <a:folHlink>
      <a:srgbClr val="1F8A70"/>
    </a:folHlink>
  </a:clrScheme>
</a:themeOverride>
</file>

<file path=ppt/theme/themeOverride7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4358"/>
    </a:dk2>
    <a:lt2>
      <a:srgbClr val="E2DFCC"/>
    </a:lt2>
    <a:accent1>
      <a:srgbClr val="006382"/>
    </a:accent1>
    <a:accent2>
      <a:srgbClr val="1F8A70"/>
    </a:accent2>
    <a:accent3>
      <a:srgbClr val="FFFFFF"/>
    </a:accent3>
    <a:accent4>
      <a:srgbClr val="000000"/>
    </a:accent4>
    <a:accent5>
      <a:srgbClr val="AAB8C1"/>
    </a:accent5>
    <a:accent6>
      <a:srgbClr val="1B7B64"/>
    </a:accent6>
    <a:hlink>
      <a:srgbClr val="006382"/>
    </a:hlink>
    <a:folHlink>
      <a:srgbClr val="1F8A70"/>
    </a:folHlink>
  </a:clrScheme>
</a:themeOverride>
</file>

<file path=ppt/theme/themeOverride8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4358"/>
    </a:dk2>
    <a:lt2>
      <a:srgbClr val="E2DFCC"/>
    </a:lt2>
    <a:accent1>
      <a:srgbClr val="006382"/>
    </a:accent1>
    <a:accent2>
      <a:srgbClr val="1F8A70"/>
    </a:accent2>
    <a:accent3>
      <a:srgbClr val="FFFFFF"/>
    </a:accent3>
    <a:accent4>
      <a:srgbClr val="000000"/>
    </a:accent4>
    <a:accent5>
      <a:srgbClr val="AAB8C1"/>
    </a:accent5>
    <a:accent6>
      <a:srgbClr val="1B7B64"/>
    </a:accent6>
    <a:hlink>
      <a:srgbClr val="006382"/>
    </a:hlink>
    <a:folHlink>
      <a:srgbClr val="1F8A70"/>
    </a:folHlink>
  </a:clrScheme>
</a:themeOverride>
</file>

<file path=ppt/theme/themeOverride9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4358"/>
    </a:dk2>
    <a:lt2>
      <a:srgbClr val="E2DFCC"/>
    </a:lt2>
    <a:accent1>
      <a:srgbClr val="006382"/>
    </a:accent1>
    <a:accent2>
      <a:srgbClr val="1F8A70"/>
    </a:accent2>
    <a:accent3>
      <a:srgbClr val="FFFFFF"/>
    </a:accent3>
    <a:accent4>
      <a:srgbClr val="000000"/>
    </a:accent4>
    <a:accent5>
      <a:srgbClr val="AAB8C1"/>
    </a:accent5>
    <a:accent6>
      <a:srgbClr val="1B7B64"/>
    </a:accent6>
    <a:hlink>
      <a:srgbClr val="006382"/>
    </a:hlink>
    <a:folHlink>
      <a:srgbClr val="1F8A7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1270</Words>
  <Application>Microsoft Office PowerPoint</Application>
  <PresentationFormat>全屏显示(4:3)</PresentationFormat>
  <Paragraphs>226</Paragraphs>
  <Slides>26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27" baseType="lpstr">
      <vt:lpstr>1_Office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</vt:vector>
  </TitlesOfParts>
  <Company>成都京东世纪贸易有限公司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王辛</dc:creator>
  <cp:lastModifiedBy>user</cp:lastModifiedBy>
  <cp:revision>112</cp:revision>
  <dcterms:created xsi:type="dcterms:W3CDTF">2014-11-18T06:19:00Z</dcterms:created>
  <dcterms:modified xsi:type="dcterms:W3CDTF">2017-04-07T07:12:30Z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2052-10.1.0.6207</vt:lpwstr>
  </property>
</Properties>
</file>